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8D9100-E0EB-4C56-AF31-5766B1A1A293}"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264632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D9100-E0EB-4C56-AF31-5766B1A1A293}"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326736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8D9100-E0EB-4C56-AF31-5766B1A1A293}"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2735854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8D9100-E0EB-4C56-AF31-5766B1A1A293}"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DF9C0-67C7-4C0D-A0A6-F962E7D595F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43144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8D9100-E0EB-4C56-AF31-5766B1A1A293}"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3512970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8D9100-E0EB-4C56-AF31-5766B1A1A293}" type="datetimeFigureOut">
              <a:rPr lang="en-US" smtClean="0"/>
              <a:t>7/7/2022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3818178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8D9100-E0EB-4C56-AF31-5766B1A1A293}" type="datetimeFigureOut">
              <a:rPr lang="en-US" smtClean="0"/>
              <a:t>7/7/2022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2174829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8D9100-E0EB-4C56-AF31-5766B1A1A293}"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33919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8D9100-E0EB-4C56-AF31-5766B1A1A293}"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337638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D8D9100-E0EB-4C56-AF31-5766B1A1A293}"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39607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8D9100-E0EB-4C56-AF31-5766B1A1A293}" type="datetimeFigureOut">
              <a:rPr lang="en-US" smtClean="0"/>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21681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8D9100-E0EB-4C56-AF31-5766B1A1A293}"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297303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8D9100-E0EB-4C56-AF31-5766B1A1A293}" type="datetimeFigureOut">
              <a:rPr lang="en-US" smtClean="0"/>
              <a:t>7/7/2022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226738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D8D9100-E0EB-4C56-AF31-5766B1A1A293}" type="datetimeFigureOut">
              <a:rPr lang="en-US" smtClean="0"/>
              <a:t>7/7/2022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363236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8D9100-E0EB-4C56-AF31-5766B1A1A293}" type="datetimeFigureOut">
              <a:rPr lang="en-US" smtClean="0"/>
              <a:t>7/7/2022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1135971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D8D9100-E0EB-4C56-AF31-5766B1A1A293}" type="datetimeFigureOut">
              <a:rPr lang="en-US" smtClean="0"/>
              <a:t>7/7/2022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234305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D9100-E0EB-4C56-AF31-5766B1A1A293}" type="datetimeFigureOut">
              <a:rPr lang="en-US" smtClean="0"/>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DF9C0-67C7-4C0D-A0A6-F962E7D595FA}" type="slidenum">
              <a:rPr lang="en-US" smtClean="0"/>
              <a:t>‹#›</a:t>
            </a:fld>
            <a:endParaRPr lang="en-US"/>
          </a:p>
        </p:txBody>
      </p:sp>
    </p:spTree>
    <p:extLst>
      <p:ext uri="{BB962C8B-B14F-4D97-AF65-F5344CB8AC3E}">
        <p14:creationId xmlns:p14="http://schemas.microsoft.com/office/powerpoint/2010/main" val="38822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D8D9100-E0EB-4C56-AF31-5766B1A1A293}" type="datetimeFigureOut">
              <a:rPr lang="en-US" smtClean="0"/>
              <a:t>7/7/2022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CCDF9C0-67C7-4C0D-A0A6-F962E7D595FA}" type="slidenum">
              <a:rPr lang="en-US" smtClean="0"/>
              <a:t>‹#›</a:t>
            </a:fld>
            <a:endParaRPr lang="en-US"/>
          </a:p>
        </p:txBody>
      </p:sp>
    </p:spTree>
    <p:extLst>
      <p:ext uri="{BB962C8B-B14F-4D97-AF65-F5344CB8AC3E}">
        <p14:creationId xmlns:p14="http://schemas.microsoft.com/office/powerpoint/2010/main" val="62348783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706C-8879-0FF6-8A47-CB774D176344}"/>
              </a:ext>
            </a:extLst>
          </p:cNvPr>
          <p:cNvSpPr>
            <a:spLocks noGrp="1"/>
          </p:cNvSpPr>
          <p:nvPr>
            <p:ph type="ctrTitle"/>
          </p:nvPr>
        </p:nvSpPr>
        <p:spPr>
          <a:xfrm>
            <a:off x="1111412" y="1324947"/>
            <a:ext cx="8825658" cy="2195911"/>
          </a:xfrm>
        </p:spPr>
        <p:txBody>
          <a:bodyPr/>
          <a:lstStyle/>
          <a:p>
            <a:r>
              <a:rPr lang="en-US" u="sng" dirty="0"/>
              <a:t>Laptop Price Modeling</a:t>
            </a:r>
          </a:p>
        </p:txBody>
      </p:sp>
      <p:sp>
        <p:nvSpPr>
          <p:cNvPr id="3" name="Subtitle 2">
            <a:extLst>
              <a:ext uri="{FF2B5EF4-FFF2-40B4-BE49-F238E27FC236}">
                <a16:creationId xmlns:a16="http://schemas.microsoft.com/office/drawing/2014/main" id="{62BD5C9A-2681-0AF4-C7AB-DB9226ED3733}"/>
              </a:ext>
            </a:extLst>
          </p:cNvPr>
          <p:cNvSpPr>
            <a:spLocks noGrp="1"/>
          </p:cNvSpPr>
          <p:nvPr>
            <p:ph type="subTitle" idx="1"/>
          </p:nvPr>
        </p:nvSpPr>
        <p:spPr>
          <a:xfrm>
            <a:off x="5524241" y="3520858"/>
            <a:ext cx="4689669" cy="1306071"/>
          </a:xfrm>
        </p:spPr>
        <p:txBody>
          <a:bodyPr>
            <a:normAutofit/>
          </a:bodyPr>
          <a:lstStyle/>
          <a:p>
            <a:r>
              <a:rPr lang="en-US" dirty="0"/>
              <a:t>Timothy </a:t>
            </a:r>
            <a:r>
              <a:rPr lang="en-US" dirty="0" err="1"/>
              <a:t>lu</a:t>
            </a:r>
            <a:endParaRPr lang="en-US" dirty="0"/>
          </a:p>
          <a:p>
            <a:r>
              <a:rPr lang="en-US" dirty="0" err="1"/>
              <a:t>SPRINgboard</a:t>
            </a:r>
            <a:r>
              <a:rPr lang="en-US" dirty="0"/>
              <a:t> capstone</a:t>
            </a:r>
          </a:p>
          <a:p>
            <a:r>
              <a:rPr lang="en-US" dirty="0"/>
              <a:t>July 2022</a:t>
            </a:r>
          </a:p>
        </p:txBody>
      </p:sp>
    </p:spTree>
    <p:extLst>
      <p:ext uri="{BB962C8B-B14F-4D97-AF65-F5344CB8AC3E}">
        <p14:creationId xmlns:p14="http://schemas.microsoft.com/office/powerpoint/2010/main" val="2414416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1B0-5B88-5CDE-5369-8F4650A49A28}"/>
              </a:ext>
            </a:extLst>
          </p:cNvPr>
          <p:cNvSpPr>
            <a:spLocks noGrp="1"/>
          </p:cNvSpPr>
          <p:nvPr>
            <p:ph type="title"/>
          </p:nvPr>
        </p:nvSpPr>
        <p:spPr/>
        <p:txBody>
          <a:bodyPr/>
          <a:lstStyle/>
          <a:p>
            <a:r>
              <a:rPr lang="en-US" dirty="0"/>
              <a:t>Model Decision – K-prototypes w/ XGBoost Knowledge</a:t>
            </a:r>
          </a:p>
        </p:txBody>
      </p:sp>
      <p:sp>
        <p:nvSpPr>
          <p:cNvPr id="3" name="Content Placeholder 2">
            <a:extLst>
              <a:ext uri="{FF2B5EF4-FFF2-40B4-BE49-F238E27FC236}">
                <a16:creationId xmlns:a16="http://schemas.microsoft.com/office/drawing/2014/main" id="{584909B6-33B3-D639-50BB-FB628C77A8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9732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1B0-5B88-5CDE-5369-8F4650A49A28}"/>
              </a:ext>
            </a:extLst>
          </p:cNvPr>
          <p:cNvSpPr>
            <a:spLocks noGrp="1"/>
          </p:cNvSpPr>
          <p:nvPr>
            <p:ph type="title"/>
          </p:nvPr>
        </p:nvSpPr>
        <p:spPr/>
        <p:txBody>
          <a:bodyPr/>
          <a:lstStyle/>
          <a:p>
            <a:r>
              <a:rPr lang="en-US" dirty="0"/>
              <a:t>Cluster Visualization</a:t>
            </a:r>
          </a:p>
        </p:txBody>
      </p:sp>
      <p:sp>
        <p:nvSpPr>
          <p:cNvPr id="3" name="Content Placeholder 2">
            <a:extLst>
              <a:ext uri="{FF2B5EF4-FFF2-40B4-BE49-F238E27FC236}">
                <a16:creationId xmlns:a16="http://schemas.microsoft.com/office/drawing/2014/main" id="{584909B6-33B3-D639-50BB-FB628C77A8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90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1B0-5B88-5CDE-5369-8F4650A49A28}"/>
              </a:ext>
            </a:extLst>
          </p:cNvPr>
          <p:cNvSpPr>
            <a:spLocks noGrp="1"/>
          </p:cNvSpPr>
          <p:nvPr>
            <p:ph type="title"/>
          </p:nvPr>
        </p:nvSpPr>
        <p:spPr/>
        <p:txBody>
          <a:bodyPr/>
          <a:lstStyle/>
          <a:p>
            <a:r>
              <a:rPr lang="en-US" dirty="0"/>
              <a:t>Recommended Action</a:t>
            </a:r>
          </a:p>
        </p:txBody>
      </p:sp>
      <p:sp>
        <p:nvSpPr>
          <p:cNvPr id="3" name="Content Placeholder 2">
            <a:extLst>
              <a:ext uri="{FF2B5EF4-FFF2-40B4-BE49-F238E27FC236}">
                <a16:creationId xmlns:a16="http://schemas.microsoft.com/office/drawing/2014/main" id="{584909B6-33B3-D639-50BB-FB628C77A8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7502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1B0-5B88-5CDE-5369-8F4650A49A28}"/>
              </a:ext>
            </a:extLst>
          </p:cNvPr>
          <p:cNvSpPr>
            <a:spLocks noGrp="1"/>
          </p:cNvSpPr>
          <p:nvPr>
            <p:ph type="title"/>
          </p:nvPr>
        </p:nvSpPr>
        <p:spPr/>
        <p:txBody>
          <a:bodyPr/>
          <a:lstStyle/>
          <a:p>
            <a:r>
              <a:rPr lang="en-US" dirty="0"/>
              <a:t>Further Study</a:t>
            </a:r>
          </a:p>
        </p:txBody>
      </p:sp>
      <p:sp>
        <p:nvSpPr>
          <p:cNvPr id="3" name="Content Placeholder 2">
            <a:extLst>
              <a:ext uri="{FF2B5EF4-FFF2-40B4-BE49-F238E27FC236}">
                <a16:creationId xmlns:a16="http://schemas.microsoft.com/office/drawing/2014/main" id="{584909B6-33B3-D639-50BB-FB628C77A8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76287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1B0-5B88-5CDE-5369-8F4650A49A28}"/>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584909B6-33B3-D639-50BB-FB628C77A8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694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B3C5-0795-4451-6D27-E123EB0B42AE}"/>
              </a:ext>
            </a:extLst>
          </p:cNvPr>
          <p:cNvSpPr>
            <a:spLocks noGrp="1"/>
          </p:cNvSpPr>
          <p:nvPr>
            <p:ph type="title"/>
          </p:nvPr>
        </p:nvSpPr>
        <p:spPr>
          <a:xfrm>
            <a:off x="695873" y="214098"/>
            <a:ext cx="8222397" cy="467544"/>
          </a:xfrm>
        </p:spPr>
        <p:txBody>
          <a:bodyPr/>
          <a:lstStyle/>
          <a:p>
            <a:r>
              <a:rPr lang="en-US" sz="2400" dirty="0"/>
              <a:t>Problem Statement Worksheet</a:t>
            </a:r>
          </a:p>
        </p:txBody>
      </p:sp>
      <p:sp>
        <p:nvSpPr>
          <p:cNvPr id="11" name="TextBox 10">
            <a:extLst>
              <a:ext uri="{FF2B5EF4-FFF2-40B4-BE49-F238E27FC236}">
                <a16:creationId xmlns:a16="http://schemas.microsoft.com/office/drawing/2014/main" id="{CCD0E093-1562-F6DB-1BB7-48FA73CE69E5}"/>
              </a:ext>
            </a:extLst>
          </p:cNvPr>
          <p:cNvSpPr txBox="1"/>
          <p:nvPr/>
        </p:nvSpPr>
        <p:spPr>
          <a:xfrm>
            <a:off x="695873" y="609601"/>
            <a:ext cx="9057727" cy="1200329"/>
          </a:xfrm>
          <a:prstGeom prst="rect">
            <a:avLst/>
          </a:prstGeom>
          <a:noFill/>
        </p:spPr>
        <p:txBody>
          <a:bodyPr wrap="square">
            <a:spAutoFit/>
          </a:bodyPr>
          <a:lstStyle/>
          <a:p>
            <a:pPr rtl="0">
              <a:spcBef>
                <a:spcPts val="0"/>
              </a:spcBef>
              <a:spcAft>
                <a:spcPts val="0"/>
              </a:spcAft>
            </a:pPr>
            <a:r>
              <a:rPr lang="en-US" sz="1200" b="1" i="0" u="none" strike="noStrike" dirty="0">
                <a:solidFill>
                  <a:schemeClr val="tx2"/>
                </a:solidFill>
                <a:effectLst/>
                <a:latin typeface="Arial" panose="020B0604020202020204" pitchFamily="34" charset="0"/>
              </a:rPr>
              <a:t>Big Mountain Resort should look to increase profits to at least offset the additional cost of the new lift. To do so, Big Mountain Resort should look to increase its chairlift ticket pricing in comparison to other resorts with a similar number of runs, chairs, and skiable area. By understanding the market value of similar resorts, Big Mountain can position itself in a place where its value is optimal instead of basing it on the entire market’s average.</a:t>
            </a:r>
            <a:endParaRPr lang="en-US" sz="1200" b="0" dirty="0">
              <a:solidFill>
                <a:schemeClr val="tx2"/>
              </a:solidFill>
              <a:effectLst/>
            </a:endParaRPr>
          </a:p>
          <a:p>
            <a:br>
              <a:rPr lang="en-US" sz="1200" dirty="0"/>
            </a:br>
            <a:endParaRPr lang="en-US" sz="1200" dirty="0"/>
          </a:p>
        </p:txBody>
      </p:sp>
      <p:sp>
        <p:nvSpPr>
          <p:cNvPr id="12" name="TextBox 11">
            <a:extLst>
              <a:ext uri="{FF2B5EF4-FFF2-40B4-BE49-F238E27FC236}">
                <a16:creationId xmlns:a16="http://schemas.microsoft.com/office/drawing/2014/main" id="{29672B27-CF83-5D4F-A9F3-08027DB2578B}"/>
              </a:ext>
            </a:extLst>
          </p:cNvPr>
          <p:cNvSpPr txBox="1"/>
          <p:nvPr/>
        </p:nvSpPr>
        <p:spPr>
          <a:xfrm>
            <a:off x="695873" y="1530220"/>
            <a:ext cx="5026903" cy="3816429"/>
          </a:xfrm>
          <a:prstGeom prst="rect">
            <a:avLst/>
          </a:prstGeom>
          <a:noFill/>
        </p:spPr>
        <p:txBody>
          <a:bodyPr wrap="square" rtlCol="0">
            <a:spAutoFit/>
          </a:bodyPr>
          <a:lstStyle/>
          <a:p>
            <a:r>
              <a:rPr lang="en-US" sz="1100" b="1" i="0" u="none" strike="noStrike" dirty="0">
                <a:solidFill>
                  <a:schemeClr val="tx2"/>
                </a:solidFill>
                <a:effectLst/>
                <a:latin typeface="Arial" panose="020B0604020202020204" pitchFamily="34" charset="0"/>
              </a:rPr>
              <a:t>CONTEXT</a:t>
            </a:r>
          </a:p>
          <a:p>
            <a:r>
              <a:rPr lang="en-US" sz="1100" b="1" i="0" u="none" strike="noStrike" dirty="0">
                <a:solidFill>
                  <a:schemeClr val="tx2"/>
                </a:solidFill>
                <a:effectLst/>
                <a:latin typeface="Arial" panose="020B0604020202020204" pitchFamily="34" charset="0"/>
              </a:rPr>
              <a:t>Big Mountain Resort just bought a new chair lift which increased its operational costs. The resort hopes to increase profits with a new pricing strategy. So far, the approach has been to use the average price across the entire sector as the baseline and to charge a premium without looking at specific differences. We plan to look more deeply at specific facilities that may be the most important to the customers: chairlifts available, the amount of runs, and the skiable area of the resort. By doing so, we can begin to glean a better understanding of Big Mountain Resort’s value in a more specific context instead of simply comparing to the “average” resort.</a:t>
            </a:r>
          </a:p>
          <a:p>
            <a:endParaRPr lang="en-US" sz="1100" b="1" dirty="0">
              <a:solidFill>
                <a:schemeClr val="tx2"/>
              </a:solidFill>
              <a:latin typeface="Arial" panose="020B0604020202020204" pitchFamily="34" charset="0"/>
            </a:endParaRPr>
          </a:p>
          <a:p>
            <a:r>
              <a:rPr lang="en-US" sz="1100" b="1" dirty="0">
                <a:solidFill>
                  <a:schemeClr val="tx2"/>
                </a:solidFill>
                <a:latin typeface="Arial" panose="020B0604020202020204" pitchFamily="34" charset="0"/>
              </a:rPr>
              <a:t>SUCCESS CRITERIA</a:t>
            </a:r>
          </a:p>
          <a:p>
            <a:r>
              <a:rPr lang="en-US" sz="1100" b="1" i="0" u="none" strike="noStrike" dirty="0">
                <a:solidFill>
                  <a:schemeClr val="tx2"/>
                </a:solidFill>
                <a:effectLst/>
                <a:latin typeface="Arial" panose="020B0604020202020204" pitchFamily="34" charset="0"/>
              </a:rPr>
              <a:t>The main criteria would be to look at a pricing strategy which can increase profits to balance out the increased $1,540,000 operating cost of the additional chair.</a:t>
            </a:r>
          </a:p>
          <a:p>
            <a:endParaRPr lang="en-US" sz="1100" b="1" dirty="0">
              <a:solidFill>
                <a:schemeClr val="tx2"/>
              </a:solidFill>
              <a:latin typeface="Arial" panose="020B0604020202020204" pitchFamily="34" charset="0"/>
            </a:endParaRPr>
          </a:p>
          <a:p>
            <a:r>
              <a:rPr lang="en-US" sz="1100" b="1" dirty="0">
                <a:solidFill>
                  <a:schemeClr val="tx2"/>
                </a:solidFill>
                <a:latin typeface="Arial" panose="020B0604020202020204" pitchFamily="34" charset="0"/>
              </a:rPr>
              <a:t>SCOPE</a:t>
            </a:r>
          </a:p>
          <a:p>
            <a:r>
              <a:rPr lang="en-US" sz="1100" b="1" i="0" u="none" strike="noStrike" dirty="0">
                <a:solidFill>
                  <a:schemeClr val="tx2"/>
                </a:solidFill>
                <a:effectLst/>
                <a:latin typeface="Arial" panose="020B0604020202020204" pitchFamily="34" charset="0"/>
              </a:rPr>
              <a:t>Primarily focus on ticket price of other resorts based on their runs, chairs, and skiable area using regression analysis to best optimize the chairlift pricing. We are looking at the 330 resorts with the same market share as Big Mountain Resort to best understand the market pricing.</a:t>
            </a:r>
            <a:endParaRPr lang="en-US" sz="1100" dirty="0">
              <a:solidFill>
                <a:schemeClr val="tx2"/>
              </a:solidFill>
            </a:endParaRPr>
          </a:p>
        </p:txBody>
      </p:sp>
      <p:sp>
        <p:nvSpPr>
          <p:cNvPr id="13" name="TextBox 12">
            <a:extLst>
              <a:ext uri="{FF2B5EF4-FFF2-40B4-BE49-F238E27FC236}">
                <a16:creationId xmlns:a16="http://schemas.microsoft.com/office/drawing/2014/main" id="{17B89B2C-5DDD-BABD-ABDF-9E4D69418E17}"/>
              </a:ext>
            </a:extLst>
          </p:cNvPr>
          <p:cNvSpPr txBox="1"/>
          <p:nvPr/>
        </p:nvSpPr>
        <p:spPr>
          <a:xfrm>
            <a:off x="5868956" y="1530220"/>
            <a:ext cx="5026903" cy="2292935"/>
          </a:xfrm>
          <a:prstGeom prst="rect">
            <a:avLst/>
          </a:prstGeom>
          <a:noFill/>
        </p:spPr>
        <p:txBody>
          <a:bodyPr wrap="square" rtlCol="0">
            <a:spAutoFit/>
          </a:bodyPr>
          <a:lstStyle/>
          <a:p>
            <a:r>
              <a:rPr lang="en-US" sz="1100" b="1" i="0" u="none" strike="noStrike" dirty="0">
                <a:solidFill>
                  <a:schemeClr val="tx2"/>
                </a:solidFill>
                <a:effectLst/>
                <a:latin typeface="Arial" panose="020B0604020202020204" pitchFamily="34" charset="0"/>
              </a:rPr>
              <a:t>CONSTRAINTS</a:t>
            </a:r>
          </a:p>
          <a:p>
            <a:endParaRPr lang="en-US" sz="1100" b="1" dirty="0">
              <a:solidFill>
                <a:schemeClr val="tx2"/>
              </a:solidFill>
              <a:latin typeface="Arial" panose="020B0604020202020204" pitchFamily="34" charset="0"/>
            </a:endParaRPr>
          </a:p>
          <a:p>
            <a:endParaRPr lang="en-US" sz="1100" b="1" dirty="0">
              <a:solidFill>
                <a:schemeClr val="tx2"/>
              </a:solidFill>
              <a:latin typeface="Arial" panose="020B0604020202020204" pitchFamily="34" charset="0"/>
            </a:endParaRPr>
          </a:p>
          <a:p>
            <a:r>
              <a:rPr lang="en-US" sz="1100" b="1" dirty="0">
                <a:solidFill>
                  <a:schemeClr val="tx2"/>
                </a:solidFill>
                <a:latin typeface="Arial" panose="020B0604020202020204" pitchFamily="34" charset="0"/>
              </a:rPr>
              <a:t>STAKEHOLDERS</a:t>
            </a:r>
          </a:p>
          <a:p>
            <a:r>
              <a:rPr lang="en-US" sz="1100" b="1" i="0" u="none" strike="noStrike" dirty="0">
                <a:solidFill>
                  <a:schemeClr val="tx2"/>
                </a:solidFill>
                <a:effectLst/>
                <a:latin typeface="Arial" panose="020B0604020202020204" pitchFamily="34" charset="0"/>
              </a:rPr>
              <a:t>The main criteria would be to look at a pricing strategy which can increase profits to balance out the increased $1,540,000 operating cost of the additional chair.</a:t>
            </a:r>
          </a:p>
          <a:p>
            <a:endParaRPr lang="en-US" sz="1100" b="1" dirty="0">
              <a:solidFill>
                <a:schemeClr val="tx2"/>
              </a:solidFill>
              <a:latin typeface="Arial" panose="020B0604020202020204" pitchFamily="34" charset="0"/>
            </a:endParaRPr>
          </a:p>
          <a:p>
            <a:r>
              <a:rPr lang="en-US" sz="1100" b="1" dirty="0">
                <a:solidFill>
                  <a:schemeClr val="tx2"/>
                </a:solidFill>
                <a:latin typeface="Arial" panose="020B0604020202020204" pitchFamily="34" charset="0"/>
              </a:rPr>
              <a:t>KEY DATA SOURCES</a:t>
            </a:r>
          </a:p>
          <a:p>
            <a:r>
              <a:rPr lang="en-US" sz="1100" b="1" i="0" u="none" strike="noStrike" dirty="0">
                <a:solidFill>
                  <a:schemeClr val="tx2"/>
                </a:solidFill>
                <a:effectLst/>
                <a:latin typeface="Arial" panose="020B0604020202020204" pitchFamily="34" charset="0"/>
              </a:rPr>
              <a:t>Primarily focus on ticket price of other resorts based on their runs, chairs, and skiable area using regression analysis to best optimize the chairlift pricing. We are looking at the 330 resorts with the same market share as Big Mountain Resort to best understand the market pricing.</a:t>
            </a:r>
            <a:endParaRPr lang="en-US" sz="1100" dirty="0">
              <a:solidFill>
                <a:schemeClr val="tx2"/>
              </a:solidFill>
            </a:endParaRPr>
          </a:p>
        </p:txBody>
      </p:sp>
    </p:spTree>
    <p:extLst>
      <p:ext uri="{BB962C8B-B14F-4D97-AF65-F5344CB8AC3E}">
        <p14:creationId xmlns:p14="http://schemas.microsoft.com/office/powerpoint/2010/main" val="2509224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F5DC-B11E-98B3-AC7E-245F4B34C444}"/>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CF44651B-16AF-6CB5-7D0B-67FD820BCF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332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1B0-5B88-5CDE-5369-8F4650A49A28}"/>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584909B6-33B3-D639-50BB-FB628C77A8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610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1B0-5B88-5CDE-5369-8F4650A49A28}"/>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584909B6-33B3-D639-50BB-FB628C77A8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004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1B0-5B88-5CDE-5369-8F4650A49A28}"/>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584909B6-33B3-D639-50BB-FB628C77A8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0165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1B0-5B88-5CDE-5369-8F4650A49A28}"/>
              </a:ext>
            </a:extLst>
          </p:cNvPr>
          <p:cNvSpPr>
            <a:spLocks noGrp="1"/>
          </p:cNvSpPr>
          <p:nvPr>
            <p:ph type="title"/>
          </p:nvPr>
        </p:nvSpPr>
        <p:spPr/>
        <p:txBody>
          <a:bodyPr/>
          <a:lstStyle/>
          <a:p>
            <a:r>
              <a:rPr lang="en-US" dirty="0"/>
              <a:t>Model 1 – K-Prototypes</a:t>
            </a:r>
          </a:p>
        </p:txBody>
      </p:sp>
      <p:sp>
        <p:nvSpPr>
          <p:cNvPr id="3" name="Content Placeholder 2">
            <a:extLst>
              <a:ext uri="{FF2B5EF4-FFF2-40B4-BE49-F238E27FC236}">
                <a16:creationId xmlns:a16="http://schemas.microsoft.com/office/drawing/2014/main" id="{584909B6-33B3-D639-50BB-FB628C77A8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4144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1B0-5B88-5CDE-5369-8F4650A49A28}"/>
              </a:ext>
            </a:extLst>
          </p:cNvPr>
          <p:cNvSpPr>
            <a:spLocks noGrp="1"/>
          </p:cNvSpPr>
          <p:nvPr>
            <p:ph type="title"/>
          </p:nvPr>
        </p:nvSpPr>
        <p:spPr/>
        <p:txBody>
          <a:bodyPr/>
          <a:lstStyle/>
          <a:p>
            <a:r>
              <a:rPr lang="en-US" dirty="0"/>
              <a:t>Model 2 – Isomapping</a:t>
            </a:r>
          </a:p>
        </p:txBody>
      </p:sp>
      <p:sp>
        <p:nvSpPr>
          <p:cNvPr id="3" name="Content Placeholder 2">
            <a:extLst>
              <a:ext uri="{FF2B5EF4-FFF2-40B4-BE49-F238E27FC236}">
                <a16:creationId xmlns:a16="http://schemas.microsoft.com/office/drawing/2014/main" id="{584909B6-33B3-D639-50BB-FB628C77A8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4628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1B0-5B88-5CDE-5369-8F4650A49A28}"/>
              </a:ext>
            </a:extLst>
          </p:cNvPr>
          <p:cNvSpPr>
            <a:spLocks noGrp="1"/>
          </p:cNvSpPr>
          <p:nvPr>
            <p:ph type="title"/>
          </p:nvPr>
        </p:nvSpPr>
        <p:spPr/>
        <p:txBody>
          <a:bodyPr/>
          <a:lstStyle/>
          <a:p>
            <a:r>
              <a:rPr lang="en-US" dirty="0"/>
              <a:t>Model 3 – XGBoost</a:t>
            </a:r>
          </a:p>
        </p:txBody>
      </p:sp>
      <p:sp>
        <p:nvSpPr>
          <p:cNvPr id="3" name="Content Placeholder 2">
            <a:extLst>
              <a:ext uri="{FF2B5EF4-FFF2-40B4-BE49-F238E27FC236}">
                <a16:creationId xmlns:a16="http://schemas.microsoft.com/office/drawing/2014/main" id="{584909B6-33B3-D639-50BB-FB628C77A8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8949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TotalTime>
  <Words>425</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Laptop Price Modeling</vt:lpstr>
      <vt:lpstr>Problem Statement Worksheet</vt:lpstr>
      <vt:lpstr>Data Cleaning</vt:lpstr>
      <vt:lpstr>EDA</vt:lpstr>
      <vt:lpstr>EDA</vt:lpstr>
      <vt:lpstr>Data Pre-Processing</vt:lpstr>
      <vt:lpstr>Model 1 – K-Prototypes</vt:lpstr>
      <vt:lpstr>Model 2 – Isomapping</vt:lpstr>
      <vt:lpstr>Model 3 – XGBoost</vt:lpstr>
      <vt:lpstr>Model Decision – K-prototypes w/ XGBoost Knowledge</vt:lpstr>
      <vt:lpstr>Cluster Visualization</vt:lpstr>
      <vt:lpstr>Recommended Action</vt:lpstr>
      <vt:lpstr>Further Study</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Modeling </dc:title>
  <dc:creator>Timothy Lu</dc:creator>
  <cp:lastModifiedBy>Timothy Lu</cp:lastModifiedBy>
  <cp:revision>6</cp:revision>
  <dcterms:created xsi:type="dcterms:W3CDTF">2022-07-07T07:26:09Z</dcterms:created>
  <dcterms:modified xsi:type="dcterms:W3CDTF">2022-07-07T07:36:24Z</dcterms:modified>
</cp:coreProperties>
</file>