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7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5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1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hyperlink" Target="https://pycare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uresbless/Tourism-Forecasting" TargetMode="External"/><Relationship Id="rId2" Type="http://schemas.openxmlformats.org/officeDocument/2006/relationships/hyperlink" Target="https://github.com/naturesbless/Tourism-Forecasting/blob/main/Proposal%20and%20Reports/New_Zealand_TimeSeries_Capstone_Report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nfoshare.stats.govt.nz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331E-67AA-407E-01F0-EE43D0BB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Zealand </a:t>
            </a:r>
            <a:br>
              <a:rPr lang="en-US" dirty="0"/>
            </a:br>
            <a:r>
              <a:rPr lang="en-US" dirty="0"/>
              <a:t>Tourism and Accommodations </a:t>
            </a:r>
            <a:br>
              <a:rPr lang="en-US" dirty="0"/>
            </a:br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B486-D323-5C01-7ADC-D1FCE52E2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Lu</a:t>
            </a:r>
          </a:p>
          <a:p>
            <a:r>
              <a:rPr lang="en-US" dirty="0"/>
              <a:t>Springboard Capstone 2022</a:t>
            </a:r>
          </a:p>
        </p:txBody>
      </p:sp>
    </p:spTree>
    <p:extLst>
      <p:ext uri="{BB962C8B-B14F-4D97-AF65-F5344CB8AC3E}">
        <p14:creationId xmlns:p14="http://schemas.microsoft.com/office/powerpoint/2010/main" val="135188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E89F-722D-B8D4-0A68-D8678F4D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Pycaret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C779-D463-DEE2-26A5-48208F89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breadth of modeling search, utilized pycaret as initial “model trialing”</a:t>
            </a:r>
          </a:p>
          <a:p>
            <a:r>
              <a:rPr lang="en-US" dirty="0"/>
              <a:t>Pycaret (</a:t>
            </a:r>
            <a:r>
              <a:rPr lang="en-US" dirty="0">
                <a:hlinkClick r:id="rId2"/>
              </a:rPr>
              <a:t>https://pycaret.org/</a:t>
            </a:r>
            <a:r>
              <a:rPr lang="en-US" dirty="0"/>
              <a:t>) allows for the testing of multiple time series and looks for the model with the best metrics for your time series</a:t>
            </a:r>
          </a:p>
          <a:p>
            <a:r>
              <a:rPr lang="en-US" dirty="0"/>
              <a:t>Great initial exploration of models and to learn about more models</a:t>
            </a:r>
          </a:p>
          <a:p>
            <a:r>
              <a:rPr lang="en-US" dirty="0"/>
              <a:t>Can generate “final models” with hyperparameter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BA322-F0A7-79B1-41AE-92FD1E0F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597" y="3807261"/>
            <a:ext cx="7417101" cy="28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18E6-71A1-2201-0549-3D5B620E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C7D0-E95E-0375-2C51-26E8BDA6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pre-processing needed</a:t>
            </a:r>
          </a:p>
          <a:p>
            <a:r>
              <a:rPr lang="en-US" dirty="0"/>
              <a:t>No missing values means no imputation needed</a:t>
            </a:r>
          </a:p>
          <a:p>
            <a:r>
              <a:rPr lang="en-US" dirty="0"/>
              <a:t>Data is monthly with minimal noise and some models perform smoothing</a:t>
            </a:r>
          </a:p>
          <a:p>
            <a:r>
              <a:rPr lang="en-US" dirty="0"/>
              <a:t>Primary outliers are due to historic events (COVID-19) </a:t>
            </a:r>
          </a:p>
          <a:p>
            <a:r>
              <a:rPr lang="en-US" dirty="0"/>
              <a:t>Generally, differencing and removing seasonal residual is a big component (stationarity)</a:t>
            </a:r>
          </a:p>
          <a:p>
            <a:pPr lvl="1"/>
            <a:r>
              <a:rPr lang="en-US" dirty="0"/>
              <a:t>Some pre-packaged models (SARIMAX) do that differencing for us</a:t>
            </a:r>
          </a:p>
          <a:p>
            <a:pPr lvl="1"/>
            <a:r>
              <a:rPr lang="en-US" dirty="0"/>
              <a:t>Many models will </a:t>
            </a:r>
            <a:r>
              <a:rPr lang="en-US" dirty="0" err="1"/>
              <a:t>deseasonalize</a:t>
            </a:r>
            <a:r>
              <a:rPr lang="en-US" dirty="0"/>
              <a:t> or use seasonal information to its advantage</a:t>
            </a:r>
          </a:p>
        </p:txBody>
      </p:sp>
    </p:spTree>
    <p:extLst>
      <p:ext uri="{BB962C8B-B14F-4D97-AF65-F5344CB8AC3E}">
        <p14:creationId xmlns:p14="http://schemas.microsoft.com/office/powerpoint/2010/main" val="262910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7055786" cy="5052740"/>
          </a:xfrm>
        </p:spPr>
        <p:txBody>
          <a:bodyPr/>
          <a:lstStyle/>
          <a:p>
            <a:r>
              <a:rPr lang="en-US" dirty="0"/>
              <a:t>Decompose seasonality and trends to properly choose model parameters</a:t>
            </a:r>
          </a:p>
          <a:p>
            <a:r>
              <a:rPr lang="en-US" dirty="0"/>
              <a:t>Tourism data had to deal with COVID-19</a:t>
            </a:r>
          </a:p>
          <a:p>
            <a:pPr lvl="1"/>
            <a:r>
              <a:rPr lang="en-US" dirty="0"/>
              <a:t>Greatly impacted our modeling</a:t>
            </a:r>
          </a:p>
          <a:p>
            <a:r>
              <a:rPr lang="en-US" dirty="0"/>
              <a:t>Accommodations data utilized more machine learning techniques</a:t>
            </a:r>
          </a:p>
          <a:p>
            <a:pPr lvl="1"/>
            <a:r>
              <a:rPr lang="en-US" dirty="0"/>
              <a:t>Had to create custom functions for some models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47685-5FC2-2FCC-DDE1-BF344BDB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48" y="2187711"/>
            <a:ext cx="3613814" cy="42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7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Tourist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10353762" cy="4058751"/>
          </a:xfrm>
        </p:spPr>
        <p:txBody>
          <a:bodyPr/>
          <a:lstStyle/>
          <a:p>
            <a:r>
              <a:rPr lang="en-US" dirty="0"/>
              <a:t>Drop in tourism caused by COVID-19 caused many models to struggle</a:t>
            </a:r>
          </a:p>
          <a:p>
            <a:r>
              <a:rPr lang="en-US" dirty="0"/>
              <a:t>Unconstrained, conventional models like SARIMAX forecasted negative visitors</a:t>
            </a:r>
          </a:p>
          <a:p>
            <a:pPr lvl="1"/>
            <a:r>
              <a:rPr lang="en-US" dirty="0"/>
              <a:t>Queenstown Total Visitors data extraordinarily poor forecasting</a:t>
            </a:r>
          </a:p>
          <a:p>
            <a:r>
              <a:rPr lang="en-US" dirty="0"/>
              <a:t>Some models like BATS and ETS performed well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70958-4F66-1CA0-A2D1-85E7C845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70" y="3226989"/>
            <a:ext cx="4044607" cy="2770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8EAAF-86AB-46ED-A6EC-9F0A65DC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44" y="3325460"/>
            <a:ext cx="5072561" cy="2672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A8534-7CBE-7247-771A-FC5F52EE71A3}"/>
              </a:ext>
            </a:extLst>
          </p:cNvPr>
          <p:cNvSpPr txBox="1"/>
          <p:nvPr/>
        </p:nvSpPr>
        <p:spPr>
          <a:xfrm>
            <a:off x="6684205" y="6108313"/>
            <a:ext cx="4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BATS model on All Tourism New Zealand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D7EAF-BBDB-A8D7-61C0-F1D82FEC3F58}"/>
              </a:ext>
            </a:extLst>
          </p:cNvPr>
          <p:cNvSpPr txBox="1"/>
          <p:nvPr/>
        </p:nvSpPr>
        <p:spPr>
          <a:xfrm>
            <a:off x="913795" y="6108313"/>
            <a:ext cx="518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SARIMAX model on Queenstown Total Tourism</a:t>
            </a:r>
          </a:p>
        </p:txBody>
      </p:sp>
    </p:spTree>
    <p:extLst>
      <p:ext uri="{BB962C8B-B14F-4D97-AF65-F5344CB8AC3E}">
        <p14:creationId xmlns:p14="http://schemas.microsoft.com/office/powerpoint/2010/main" val="107577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Tuning/Changing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10353762" cy="4058751"/>
          </a:xfrm>
        </p:spPr>
        <p:txBody>
          <a:bodyPr/>
          <a:lstStyle/>
          <a:p>
            <a:r>
              <a:rPr lang="en-US" dirty="0"/>
              <a:t>Two attempts to improve forecasting on Queenstown Total Tourism</a:t>
            </a:r>
          </a:p>
          <a:p>
            <a:pPr lvl="1"/>
            <a:r>
              <a:rPr lang="en-US" dirty="0"/>
              <a:t>Add Exogenous factors to SARIMAX model (GDP) </a:t>
            </a:r>
          </a:p>
          <a:p>
            <a:pPr lvl="2"/>
            <a:r>
              <a:rPr lang="en-US" dirty="0"/>
              <a:t>Did not resolve negative forecasting BUT reinforced upward trend</a:t>
            </a:r>
          </a:p>
          <a:p>
            <a:pPr lvl="1"/>
            <a:r>
              <a:rPr lang="en-US" dirty="0"/>
              <a:t>Use BATS modeling on the timeseries – solved negative forecasting issue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A8534-7CBE-7247-771A-FC5F52EE71A3}"/>
              </a:ext>
            </a:extLst>
          </p:cNvPr>
          <p:cNvSpPr txBox="1"/>
          <p:nvPr/>
        </p:nvSpPr>
        <p:spPr>
          <a:xfrm>
            <a:off x="6441520" y="6108313"/>
            <a:ext cx="4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BATS model on Queenstown Total Tourism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D7EAF-BBDB-A8D7-61C0-F1D82FEC3F58}"/>
              </a:ext>
            </a:extLst>
          </p:cNvPr>
          <p:cNvSpPr txBox="1"/>
          <p:nvPr/>
        </p:nvSpPr>
        <p:spPr>
          <a:xfrm>
            <a:off x="908471" y="6063734"/>
            <a:ext cx="518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SARIMAX model on Queenstown Total Tourism</a:t>
            </a:r>
          </a:p>
          <a:p>
            <a:r>
              <a:rPr lang="en-US" dirty="0"/>
              <a:t>w/ GDP as </a:t>
            </a:r>
            <a:r>
              <a:rPr lang="en-US" dirty="0" err="1"/>
              <a:t>exog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4653A-FFDB-9718-2800-D46B6CB5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19" y="3267446"/>
            <a:ext cx="5370554" cy="2796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D90FB-04B4-B4F9-75F0-6E817306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27" y="3093279"/>
            <a:ext cx="4666421" cy="30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Accommodations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10353762" cy="4058751"/>
          </a:xfrm>
        </p:spPr>
        <p:txBody>
          <a:bodyPr/>
          <a:lstStyle/>
          <a:p>
            <a:r>
              <a:rPr lang="en-US" dirty="0"/>
              <a:t>Did not have COVID-19 data</a:t>
            </a:r>
          </a:p>
          <a:p>
            <a:r>
              <a:rPr lang="en-US" dirty="0"/>
              <a:t>Overall models performed well according to pycaret predictions</a:t>
            </a:r>
          </a:p>
          <a:p>
            <a:r>
              <a:rPr lang="en-US" dirty="0"/>
              <a:t>Prophet needed to be coerced into monthly predictions</a:t>
            </a:r>
          </a:p>
          <a:p>
            <a:r>
              <a:rPr lang="en-US" dirty="0"/>
              <a:t>AdaBoost Machine learning models had interesting behavior, would prefer other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B6A9A-07A4-68B7-D5A4-F054578C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31" y="3285880"/>
            <a:ext cx="4330038" cy="34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Accommodations Christchurch Hotel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February 2011, Christchurch Earthquake – major event</a:t>
            </a:r>
          </a:p>
          <a:p>
            <a:r>
              <a:rPr lang="en-US" dirty="0"/>
              <a:t>Caused a huge plummet in tourism</a:t>
            </a:r>
          </a:p>
          <a:p>
            <a:r>
              <a:rPr lang="en-US" dirty="0"/>
              <a:t>Slight parallel to COVID-19 data and we can observe model performance</a:t>
            </a:r>
          </a:p>
          <a:p>
            <a:r>
              <a:rPr lang="en-US" dirty="0"/>
              <a:t>Initially a lag and difficulty with predictions but corrected itself after some seasonal cycles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1FF3C-5F5D-7B17-C366-80A2AEB7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7" y="3194395"/>
            <a:ext cx="4886505" cy="3186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875D1-3EEC-CEE2-8DCB-2D64F95FD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3237196"/>
            <a:ext cx="5903785" cy="31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COVID-19 Data should tentatively be modeled using BATS to prevent negative forecasts</a:t>
            </a:r>
          </a:p>
          <a:p>
            <a:r>
              <a:rPr lang="en-US" dirty="0"/>
              <a:t>New Zealand Government should update data as quickly as possible</a:t>
            </a:r>
          </a:p>
          <a:p>
            <a:pPr lvl="1"/>
            <a:r>
              <a:rPr lang="en-US" dirty="0"/>
              <a:t>New data will allow time series models to more accurately predict as we exit the COVID-19 pandemic</a:t>
            </a:r>
          </a:p>
          <a:p>
            <a:pPr lvl="1"/>
            <a:r>
              <a:rPr lang="en-US" dirty="0"/>
              <a:t>When new data is given in September 2022, update the models</a:t>
            </a:r>
          </a:p>
          <a:p>
            <a:r>
              <a:rPr lang="en-US" dirty="0"/>
              <a:t>Accommodations industry should prepare for an upcoming holiday season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0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Constraints and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Time series data not up-to-date thus limiting forecasting power </a:t>
            </a:r>
          </a:p>
          <a:p>
            <a:r>
              <a:rPr lang="en-US" dirty="0"/>
              <a:t>Accommodations data only until 2019, could use more recent data to study</a:t>
            </a:r>
          </a:p>
          <a:p>
            <a:r>
              <a:rPr lang="en-US" dirty="0"/>
              <a:t>Utilizing different exogenous variables to assist in modeling tourism data</a:t>
            </a:r>
          </a:p>
          <a:p>
            <a:pPr lvl="1"/>
            <a:r>
              <a:rPr lang="en-US" dirty="0"/>
              <a:t>Could help with the pandemic forecasting</a:t>
            </a:r>
          </a:p>
          <a:p>
            <a:r>
              <a:rPr lang="en-US" dirty="0"/>
              <a:t>Pycaret (and similarly DARTS) are a great way to begin initial exploration into time series</a:t>
            </a:r>
          </a:p>
          <a:p>
            <a:pPr lvl="1"/>
            <a:r>
              <a:rPr lang="en-US" dirty="0"/>
              <a:t>Still perform more modeling </a:t>
            </a:r>
            <a:r>
              <a:rPr lang="en-US"/>
              <a:t>and manual </a:t>
            </a:r>
            <a:r>
              <a:rPr lang="en-US" dirty="0"/>
              <a:t>tuning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8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66B0-40A8-D950-C2E4-DA58E87C3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81EE-062D-958C-BF81-006A244B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43" y="5492144"/>
            <a:ext cx="11878533" cy="1049867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Timothy Lu</a:t>
            </a:r>
          </a:p>
          <a:p>
            <a:pPr algn="l"/>
            <a:r>
              <a:rPr lang="en-US" sz="1200" dirty="0"/>
              <a:t>Report: </a:t>
            </a:r>
            <a:r>
              <a:rPr lang="en-US" sz="1200" dirty="0">
                <a:hlinkClick r:id="rId2"/>
              </a:rPr>
              <a:t>https://github.com/naturesbless/Tourism-Forecasting/blob/main/Proposal%20and%20Reports/New_Zealand_TimeSeries_Capstone_Report.pdf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https://github.com/naturesbless/Tourism-Forecasting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525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vel Guides | Away with CJ">
            <a:extLst>
              <a:ext uri="{FF2B5EF4-FFF2-40B4-BE49-F238E27FC236}">
                <a16:creationId xmlns:a16="http://schemas.microsoft.com/office/drawing/2014/main" id="{3D3ED09D-2AB4-2B81-33A9-C04E19C0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1170617"/>
            <a:ext cx="3914905" cy="50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65494-E0A7-A0F7-4FD3-AC70EB7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C03-17EB-3257-1234-203E5680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COVID-19 is seeing the return of visitors to New Zealand</a:t>
            </a:r>
          </a:p>
          <a:p>
            <a:r>
              <a:rPr lang="en-US" dirty="0"/>
              <a:t>Time series analysis helps us understand trend and forecast into the future</a:t>
            </a:r>
          </a:p>
          <a:p>
            <a:r>
              <a:rPr lang="en-US" dirty="0"/>
              <a:t>Understanding travel trends and demands is critical for governments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                                                                 Key Question:</a:t>
            </a:r>
          </a:p>
          <a:p>
            <a:pPr marL="36900" indent="0">
              <a:buNone/>
            </a:pPr>
            <a:r>
              <a:rPr lang="en-US" dirty="0"/>
              <a:t>			What can the government of New Zealand expect regarding visitors?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5494-E0A7-A0F7-4FD3-AC70EB7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C03-17EB-3257-1234-203E5680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directly from New Zealand Government via </a:t>
            </a:r>
            <a:r>
              <a:rPr lang="en-US" dirty="0" err="1"/>
              <a:t>Infoshare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https://infoshare.stats.govt.nz/Default.aspx</a:t>
            </a:r>
            <a:r>
              <a:rPr lang="en-US" dirty="0"/>
              <a:t>) </a:t>
            </a:r>
          </a:p>
          <a:p>
            <a:r>
              <a:rPr lang="en-US" dirty="0"/>
              <a:t>Data collected:</a:t>
            </a:r>
          </a:p>
          <a:p>
            <a:pPr lvl="1"/>
            <a:r>
              <a:rPr lang="en-US" dirty="0"/>
              <a:t>Visitor data from foreign countries to New Zealand airports from 1978-2022</a:t>
            </a:r>
          </a:p>
          <a:p>
            <a:pPr lvl="1"/>
            <a:r>
              <a:rPr lang="en-US" dirty="0"/>
              <a:t>Accommodations data for regions in New Zealand from 2001-2019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0387C-FFB7-70D3-5364-855CA8F7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86" y="4414181"/>
            <a:ext cx="7068967" cy="14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5494-E0A7-A0F7-4FD3-AC70EB7D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0176"/>
            <a:ext cx="10353762" cy="97045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C03-17EB-3257-1234-203E5680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82" y="1190321"/>
            <a:ext cx="10353762" cy="4058751"/>
          </a:xfrm>
        </p:spPr>
        <p:txBody>
          <a:bodyPr/>
          <a:lstStyle/>
          <a:p>
            <a:r>
              <a:rPr lang="en-US" b="1" dirty="0"/>
              <a:t>GOALS</a:t>
            </a:r>
            <a:r>
              <a:rPr lang="en-US" dirty="0"/>
              <a:t>: Cleaning collected data and fill in missing data as needed</a:t>
            </a:r>
          </a:p>
          <a:p>
            <a:r>
              <a:rPr lang="en-US" dirty="0"/>
              <a:t>Data was univariate (purely time series) </a:t>
            </a:r>
          </a:p>
          <a:p>
            <a:r>
              <a:rPr lang="en-US" dirty="0"/>
              <a:t>Removed excess text describing the dataset from government</a:t>
            </a:r>
          </a:p>
          <a:p>
            <a:r>
              <a:rPr lang="en-US" dirty="0"/>
              <a:t>Inputted 0’s for missing data (some regions started collecting data later)</a:t>
            </a:r>
          </a:p>
          <a:p>
            <a:r>
              <a:rPr lang="en-US" dirty="0"/>
              <a:t>Converting date format to datetime (originally 1978M01)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602D6-F007-31D0-1C58-2DDA573F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20" y="3497255"/>
            <a:ext cx="3679817" cy="2867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78AB7-8EFB-AE2E-F54E-C949E638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82" y="3658344"/>
            <a:ext cx="3946056" cy="270606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A1B7C6-ECC3-FA58-6A55-83805A8534D6}"/>
              </a:ext>
            </a:extLst>
          </p:cNvPr>
          <p:cNvSpPr/>
          <p:nvPr/>
        </p:nvSpPr>
        <p:spPr>
          <a:xfrm>
            <a:off x="5093806" y="4758347"/>
            <a:ext cx="2128158" cy="651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C1A4-38B0-97D9-1FC3-501FABC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89E7-06E7-5CD2-34AA-EC82F040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Observe </a:t>
            </a:r>
            <a:r>
              <a:rPr lang="en-US" dirty="0">
                <a:effectLst/>
              </a:rPr>
              <a:t>trends and select datasets for analysis</a:t>
            </a:r>
          </a:p>
          <a:p>
            <a:r>
              <a:rPr lang="en-US" dirty="0">
                <a:effectLst/>
              </a:rPr>
              <a:t>Accommodations dataset broken down to components:</a:t>
            </a:r>
          </a:p>
          <a:p>
            <a:pPr lvl="1"/>
            <a:r>
              <a:rPr lang="en-US" dirty="0">
                <a:effectLst/>
              </a:rPr>
              <a:t>Type of accommodation: Hotel, Motel, Backpacker, Holiday Park, All Accommodations</a:t>
            </a:r>
          </a:p>
          <a:p>
            <a:pPr lvl="1"/>
            <a:r>
              <a:rPr lang="en-US" dirty="0">
                <a:effectLst/>
              </a:rPr>
              <a:t>Region: Various New Zealand Regions</a:t>
            </a:r>
          </a:p>
          <a:p>
            <a:r>
              <a:rPr lang="en-US" dirty="0">
                <a:effectLst/>
              </a:rPr>
              <a:t>Arrivals dataset broken down to components:</a:t>
            </a:r>
          </a:p>
          <a:p>
            <a:pPr lvl="1"/>
            <a:r>
              <a:rPr lang="en-US" dirty="0">
                <a:effectLst/>
              </a:rPr>
              <a:t>Reason for travel: Business, Holiday/Vacation, Visiting Friends, Total Visitors</a:t>
            </a:r>
          </a:p>
          <a:p>
            <a:pPr lvl="1"/>
            <a:r>
              <a:rPr lang="en-US" dirty="0">
                <a:effectLst/>
              </a:rPr>
              <a:t>Airport: Various New Zealand Airports</a:t>
            </a:r>
          </a:p>
          <a:p>
            <a:r>
              <a:rPr lang="en-US" dirty="0">
                <a:effectLst/>
              </a:rPr>
              <a:t>Decision: Pick time series with complete data and parallels in both datasets</a:t>
            </a:r>
          </a:p>
          <a:p>
            <a:pPr lvl="1"/>
            <a:r>
              <a:rPr lang="en-US" dirty="0">
                <a:effectLst/>
              </a:rPr>
              <a:t>Compare across all types for similar regions</a:t>
            </a:r>
          </a:p>
        </p:txBody>
      </p:sp>
    </p:spTree>
    <p:extLst>
      <p:ext uri="{BB962C8B-B14F-4D97-AF65-F5344CB8AC3E}">
        <p14:creationId xmlns:p14="http://schemas.microsoft.com/office/powerpoint/2010/main" val="1285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11" y="1545929"/>
            <a:ext cx="10353762" cy="3885880"/>
          </a:xfrm>
        </p:spPr>
        <p:txBody>
          <a:bodyPr/>
          <a:lstStyle/>
          <a:p>
            <a:r>
              <a:rPr lang="en-US" dirty="0"/>
              <a:t>Hotels data broken for some regions – not modeling for these regions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Backpackers data quite sparse for many regions as well</a:t>
            </a:r>
          </a:p>
          <a:p>
            <a:r>
              <a:rPr lang="en-US" dirty="0"/>
              <a:t>Holiday parks very cyclical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462C7-53CE-30A5-F55D-FF4D8E41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38" y="1978223"/>
            <a:ext cx="6381294" cy="18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743D5-149B-FABE-3834-12060CF6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97" y="4338602"/>
            <a:ext cx="4194420" cy="24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8850"/>
            <a:ext cx="10353762" cy="970450"/>
          </a:xfrm>
        </p:spPr>
        <p:txBody>
          <a:bodyPr/>
          <a:lstStyle/>
          <a:p>
            <a:r>
              <a:rPr lang="en-US" dirty="0"/>
              <a:t>Accommodations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66" y="1068257"/>
            <a:ext cx="10353762" cy="3885880"/>
          </a:xfrm>
        </p:spPr>
        <p:txBody>
          <a:bodyPr>
            <a:normAutofit/>
          </a:bodyPr>
          <a:lstStyle/>
          <a:p>
            <a:r>
              <a:rPr lang="en-US" dirty="0"/>
              <a:t>Final regions of interest:</a:t>
            </a:r>
          </a:p>
          <a:p>
            <a:pPr lvl="1"/>
            <a:r>
              <a:rPr lang="en-US" dirty="0"/>
              <a:t>Regions: Auckland, Canterbury, Wellington, Queenstown, Total New Zealand</a:t>
            </a:r>
          </a:p>
          <a:p>
            <a:pPr lvl="1"/>
            <a:r>
              <a:rPr lang="en-US" dirty="0"/>
              <a:t>Types of Accommodation: Motels, Hotels, All Accommodations</a:t>
            </a:r>
          </a:p>
          <a:p>
            <a:r>
              <a:rPr lang="en-US" dirty="0"/>
              <a:t>Regions chosen for their parallels with airports and data consistency</a:t>
            </a:r>
          </a:p>
          <a:p>
            <a:r>
              <a:rPr lang="en-US" dirty="0"/>
              <a:t>Types of accommodation chosen for their market share and continuous time series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Observed seasonality across regions and trending growth in some accommodation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4F32D-5DE3-DD43-CFC7-70D225EF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42" y="3998794"/>
            <a:ext cx="6828916" cy="27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Arrivals 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10" y="1545929"/>
            <a:ext cx="10353762" cy="3885880"/>
          </a:xfrm>
        </p:spPr>
        <p:txBody>
          <a:bodyPr>
            <a:normAutofit/>
          </a:bodyPr>
          <a:lstStyle/>
          <a:p>
            <a:r>
              <a:rPr lang="en-US" dirty="0"/>
              <a:t>Greatly impacted by COVID-19 Data</a:t>
            </a:r>
          </a:p>
          <a:p>
            <a:r>
              <a:rPr lang="en-US" dirty="0"/>
              <a:t>Very few data sets has missing data, 0s are due to either COVID or opening later</a:t>
            </a:r>
          </a:p>
          <a:p>
            <a:r>
              <a:rPr lang="en-US" dirty="0"/>
              <a:t>Total data noisy, when broken down by reason, less noisy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1ED83-177A-7CFF-E61A-66321CCF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97" y="2912164"/>
            <a:ext cx="8163789" cy="3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Arrivals 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10" y="1545929"/>
            <a:ext cx="10695902" cy="2061629"/>
          </a:xfrm>
        </p:spPr>
        <p:txBody>
          <a:bodyPr>
            <a:normAutofit/>
          </a:bodyPr>
          <a:lstStyle/>
          <a:p>
            <a:r>
              <a:rPr lang="en-US" dirty="0"/>
              <a:t>We can see seasonal trends and some trending growth</a:t>
            </a:r>
          </a:p>
          <a:p>
            <a:r>
              <a:rPr lang="en-US" dirty="0"/>
              <a:t>Regions: Auckland, Christchurch (Canterbury), Queenstown, Wellington, All New Zealand</a:t>
            </a:r>
          </a:p>
          <a:p>
            <a:r>
              <a:rPr lang="en-US" dirty="0"/>
              <a:t>Reasons: Business, Holiday, Visiting Friends, All Reasons</a:t>
            </a:r>
          </a:p>
          <a:p>
            <a:r>
              <a:rPr lang="en-US" dirty="0"/>
              <a:t>Regions chosen to parallel Accommodations and to reduce the amount of models generated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D9010-D34F-9CC1-32CE-E0E972EC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86" y="3607558"/>
            <a:ext cx="7442579" cy="32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0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104</TotalTime>
  <Words>971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New Zealand  Tourism and Accommodations  Time Series Analysis</vt:lpstr>
      <vt:lpstr>Goals of the Project</vt:lpstr>
      <vt:lpstr>Data Source</vt:lpstr>
      <vt:lpstr>Data Wrangling</vt:lpstr>
      <vt:lpstr>Exploratory Data Analysis</vt:lpstr>
      <vt:lpstr>Accommodations Exploration</vt:lpstr>
      <vt:lpstr>Accommodations Exploration</vt:lpstr>
      <vt:lpstr>Tourism Arrivals  Exploration</vt:lpstr>
      <vt:lpstr>Tourism Arrivals  Exploration</vt:lpstr>
      <vt:lpstr>Pycaret Modeling</vt:lpstr>
      <vt:lpstr>Pre-processing</vt:lpstr>
      <vt:lpstr>Modeling</vt:lpstr>
      <vt:lpstr>Tourist Data Modeling</vt:lpstr>
      <vt:lpstr>Tuning/Changing Models</vt:lpstr>
      <vt:lpstr>Accommodations Models</vt:lpstr>
      <vt:lpstr>Accommodations Christchurch Hotel Model</vt:lpstr>
      <vt:lpstr>Recommendations</vt:lpstr>
      <vt:lpstr>Constraints and Further Study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Zealand  Tourism and Accommodations  Time Series Analysis</dc:title>
  <dc:creator>Timothy Lu</dc:creator>
  <cp:lastModifiedBy>Timothy Lu</cp:lastModifiedBy>
  <cp:revision>20</cp:revision>
  <dcterms:created xsi:type="dcterms:W3CDTF">2022-08-04T06:06:58Z</dcterms:created>
  <dcterms:modified xsi:type="dcterms:W3CDTF">2022-08-04T22:23:26Z</dcterms:modified>
</cp:coreProperties>
</file>