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</p:sldMasterIdLst>
  <p:sldIdLst>
    <p:sldId id="256" r:id="rId3"/>
    <p:sldId id="257" r:id="rId4"/>
    <p:sldId id="258" r:id="rId5"/>
    <p:sldId id="260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0C5-1B92-2442-BD88-795195D82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BD81D-2587-E9F4-FCB8-E93E5BFB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4D89-7389-DCD4-B123-50860098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F887-C56D-9A09-98FE-10E4E409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F697-C55D-A432-3632-21CBF194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9795-E7C1-7FA8-E2A8-5DF302A2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A5774-E93E-E1C2-208C-89A34217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D95C-F95E-42FE-935A-FF9CEA7B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D672-B8DA-60A0-C5FB-4BF9DE73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4697F-3F8B-06AA-B193-1E5A7316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7D1CD-4764-CE93-E913-D4B62D48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2E47A-13AE-A3AF-DEE2-1A0DEC3D1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B838-FB51-E345-4C34-68123D91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DFEC-1D51-85A6-CBF8-A97A3FAB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68BA-848E-BA49-D81F-6572A6D8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4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4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5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6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3B49-68AA-FA64-4E26-9993876B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CE9-7EBB-3577-77D8-2CDE77B0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A60C-A9A7-8AB0-1DD8-A306A255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1B936-C796-05D8-FEB2-DF8AC209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18AC-B98F-25F8-D236-E7278AE7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2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7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5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78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2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53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3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D0A6-C36B-A675-3223-675A5B2F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A0DE-3AE2-5797-3F38-7D91C186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87E8-63C8-5167-AF9A-4C91C38D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5FBE-B60C-1A2C-8596-0A9D55AF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BA71-BEAC-4512-85D0-C4D898A0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CEF0-36A7-66B8-34E5-B954AD16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C436-9E45-B309-CD69-FA2EE2816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AE99-2551-F71E-3A45-6F926173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CB84-DC23-7D52-FC1D-F75655A7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E380F-7ED5-1C39-C91A-D48B7264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AA5C6-709B-5065-C53D-857D3D67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B5BF-CE94-B8AF-9FE2-6B9EA8B3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2E61-D3A7-9AC7-E3E1-5E7B9DEF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28614-0CF1-AC57-906C-EB8BBB13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5CE11-30E5-48C5-D48D-DD5F0894C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29DB0-4567-CD88-7465-9D653E0A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B8B1F-0A87-7145-8DDD-9E37674A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29F7B-2CF5-B4A6-EB00-FBC83411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C7932-A3E3-43A0-0D70-68091876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6107-7E49-1667-4A8F-B791F745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8A2A8-A89C-C947-5561-40FCD574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8A931-0AFC-8C6F-8F84-BD371AA4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AC2EB-307B-692F-37BB-E3686B08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8D26B-0912-4170-CE39-6396E29A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AB519-60EF-A380-FF75-42AE1EC0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181E1-7D5C-0F5B-5417-931CF792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D8F-615D-E1A8-839B-0675C3FD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B5E9-0DB6-219C-C4A0-DEDF6461C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D85C7-A6F7-875F-DC37-B46EE005A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EAED0-FAAB-BDC7-594D-5900D3CB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7FC2-102B-C94D-D355-60C8274D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7B49-CB3F-B4F0-C778-8FFC5704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9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017-838B-A6F3-808E-36BB3070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655E3-1B84-A5BC-05D7-8B8D0B7E6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D86D5-8B05-2A8B-020E-DED415CA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3D74-8735-6FA5-2637-A7B3643B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2E5CA-EA6A-0F06-4431-29BC9862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CCC4B-815A-3842-D74A-2F90CD69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1433C-6E63-9224-23AF-C2D4F4EE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DC6EF-148B-E728-D9AC-A3827DAE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9222-860E-2FA2-C8C7-73DB62ACD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298D-74F0-4001-9487-59CD5482F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5081-81BA-E37A-BB40-2E7D6B82F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E2F3-FC45-36C7-7111-F7D3DDC08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6D61-9CBF-4E2C-8EB3-5968BBFD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1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uresbless/Tourism-Forecasting" TargetMode="External"/><Relationship Id="rId2" Type="http://schemas.openxmlformats.org/officeDocument/2006/relationships/hyperlink" Target="https://github.com/naturesbless/Tourism-Forecasting/blob/main/Proposal%20and%20Reports/New_Zealand_TimeSeries_Capstone_Report.pdf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nfoshare.stats.govt.nz/Default.aspx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331E-67AA-407E-01F0-EE43D0BB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Zealand </a:t>
            </a:r>
            <a:br>
              <a:rPr lang="en-US" dirty="0"/>
            </a:br>
            <a:r>
              <a:rPr lang="en-US" dirty="0"/>
              <a:t>Tourism and Accommodations </a:t>
            </a:r>
            <a:br>
              <a:rPr lang="en-US" dirty="0"/>
            </a:br>
            <a:r>
              <a:rPr lang="en-US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B486-D323-5C01-7ADC-D1FCE52E2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Lu</a:t>
            </a:r>
          </a:p>
          <a:p>
            <a:r>
              <a:rPr lang="en-US" dirty="0"/>
              <a:t>Springboard Capstone 2022</a:t>
            </a:r>
          </a:p>
        </p:txBody>
      </p:sp>
    </p:spTree>
    <p:extLst>
      <p:ext uri="{BB962C8B-B14F-4D97-AF65-F5344CB8AC3E}">
        <p14:creationId xmlns:p14="http://schemas.microsoft.com/office/powerpoint/2010/main" val="135188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Accommodations Christchurch Hotel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r>
              <a:rPr lang="en-US" dirty="0"/>
              <a:t>February 2011, Christchurch Earthquake – major event</a:t>
            </a:r>
          </a:p>
          <a:p>
            <a:r>
              <a:rPr lang="en-US" dirty="0"/>
              <a:t>Caused a huge plummet in tourism</a:t>
            </a:r>
          </a:p>
          <a:p>
            <a:r>
              <a:rPr lang="en-US" dirty="0"/>
              <a:t>Slight parallel to COVID-19 data and we can observe model performance</a:t>
            </a:r>
          </a:p>
          <a:p>
            <a:r>
              <a:rPr lang="en-US" dirty="0"/>
              <a:t>Initially a lag and difficulty with predictions but corrected itself after some seasonal cycles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1FF3C-5F5D-7B17-C366-80A2AEB7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7" y="3194395"/>
            <a:ext cx="4886505" cy="3186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875D1-3EEC-CEE2-8DCB-2D64F95FD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3237196"/>
            <a:ext cx="5903785" cy="31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r>
              <a:rPr lang="en-US" dirty="0"/>
              <a:t>COVID-19 Data should tentatively be modeled using BATS to prevent negative forecasts</a:t>
            </a:r>
          </a:p>
          <a:p>
            <a:r>
              <a:rPr lang="en-US" dirty="0"/>
              <a:t>New Zealand Government should update data as quickly as possible</a:t>
            </a:r>
          </a:p>
          <a:p>
            <a:pPr lvl="1"/>
            <a:r>
              <a:rPr lang="en-US" dirty="0"/>
              <a:t>New data will allow time series models to more accurately predict as we exit the COVID-19 pandemic</a:t>
            </a:r>
          </a:p>
          <a:p>
            <a:pPr lvl="1"/>
            <a:r>
              <a:rPr lang="en-US" dirty="0"/>
              <a:t>When new data is given in September 2022, update the models</a:t>
            </a:r>
          </a:p>
          <a:p>
            <a:r>
              <a:rPr lang="en-US" dirty="0"/>
              <a:t>Accommodations industry should prepare for an upcoming holiday season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0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Constraints and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r>
              <a:rPr lang="en-US" dirty="0"/>
              <a:t>Time series data not up-to-date thus limiting forecasting power </a:t>
            </a:r>
          </a:p>
          <a:p>
            <a:r>
              <a:rPr lang="en-US" dirty="0"/>
              <a:t>Accommodations data only until 2019, could use more recent data to study</a:t>
            </a:r>
          </a:p>
          <a:p>
            <a:r>
              <a:rPr lang="en-US" dirty="0"/>
              <a:t>Utilizing different exogenous variables to assist in modeling tourism data</a:t>
            </a:r>
          </a:p>
          <a:p>
            <a:pPr lvl="1"/>
            <a:r>
              <a:rPr lang="en-US" dirty="0"/>
              <a:t>Could help with the pandemic forecasting</a:t>
            </a:r>
          </a:p>
          <a:p>
            <a:r>
              <a:rPr lang="en-US" dirty="0"/>
              <a:t>Pycaret (and similarly DARTS) are a great way to begin initial exploration into time series</a:t>
            </a:r>
          </a:p>
          <a:p>
            <a:pPr lvl="1"/>
            <a:r>
              <a:rPr lang="en-US" dirty="0"/>
              <a:t>Still perform more modeling </a:t>
            </a:r>
            <a:r>
              <a:rPr lang="en-US"/>
              <a:t>and manual </a:t>
            </a:r>
            <a:r>
              <a:rPr lang="en-US" dirty="0"/>
              <a:t>tuning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1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66B0-40A8-D950-C2E4-DA58E87C3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81EE-062D-958C-BF81-006A244B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43" y="5492144"/>
            <a:ext cx="11878533" cy="1049867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Timothy Lu</a:t>
            </a:r>
          </a:p>
          <a:p>
            <a:pPr algn="l"/>
            <a:r>
              <a:rPr lang="en-US" sz="1200" dirty="0"/>
              <a:t>Report: </a:t>
            </a:r>
            <a:r>
              <a:rPr lang="en-US" sz="1200" dirty="0">
                <a:hlinkClick r:id="rId2"/>
              </a:rPr>
              <a:t>https://github.com/naturesbless/Tourism-Forecasting/blob/main/Proposal%20and%20Reports/New_Zealand_TimeSeries_Capstone_Report.pdf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https://github.com/naturesbless/Tourism-Forecasting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525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vel Guides | Away with CJ">
            <a:extLst>
              <a:ext uri="{FF2B5EF4-FFF2-40B4-BE49-F238E27FC236}">
                <a16:creationId xmlns:a16="http://schemas.microsoft.com/office/drawing/2014/main" id="{3D3ED09D-2AB4-2B81-33A9-C04E19C0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1170617"/>
            <a:ext cx="3914905" cy="50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65494-E0A7-A0F7-4FD3-AC70EB7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C03-17EB-3257-1234-203E5680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COVID-19 is seeing the return of visitors to New Zealand</a:t>
            </a:r>
          </a:p>
          <a:p>
            <a:r>
              <a:rPr lang="en-US" dirty="0"/>
              <a:t>Time series analysis helps us understand trend and forecast into the future</a:t>
            </a:r>
          </a:p>
          <a:p>
            <a:r>
              <a:rPr lang="en-US" dirty="0"/>
              <a:t>Understanding travel trends and demands is critical for governments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                                                                 Key Question:</a:t>
            </a:r>
          </a:p>
          <a:p>
            <a:pPr marL="36900" indent="0">
              <a:buNone/>
            </a:pPr>
            <a:r>
              <a:rPr lang="en-US" dirty="0"/>
              <a:t>			What can the government of New Zealand expect regarding visitors?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5494-E0A7-A0F7-4FD3-AC70EB7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C03-17EB-3257-1234-203E5680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directly from New Zealand Government via </a:t>
            </a:r>
            <a:r>
              <a:rPr lang="en-US" dirty="0" err="1"/>
              <a:t>Infoshare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https://infoshare.stats.govt.nz/Default.aspx</a:t>
            </a:r>
            <a:r>
              <a:rPr lang="en-US" dirty="0"/>
              <a:t>) </a:t>
            </a:r>
          </a:p>
          <a:p>
            <a:r>
              <a:rPr lang="en-US" dirty="0"/>
              <a:t>Data collected:</a:t>
            </a:r>
          </a:p>
          <a:p>
            <a:pPr lvl="1"/>
            <a:r>
              <a:rPr lang="en-US" dirty="0"/>
              <a:t>Visitor data from foreign countries to New Zealand airports from 1978-2022</a:t>
            </a:r>
          </a:p>
          <a:p>
            <a:pPr lvl="1"/>
            <a:r>
              <a:rPr lang="en-US" dirty="0"/>
              <a:t>Accommodations data for regions in New Zealand from 2001-2019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0387C-FFB7-70D3-5364-855CA8F7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86" y="4414181"/>
            <a:ext cx="7068967" cy="14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C1A4-38B0-97D9-1FC3-501FABC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89E7-06E7-5CD2-34AA-EC82F040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Accommodations dataset broken down to components:</a:t>
            </a:r>
          </a:p>
          <a:p>
            <a:pPr lvl="1"/>
            <a:r>
              <a:rPr lang="en-US" dirty="0">
                <a:effectLst/>
              </a:rPr>
              <a:t>Type of accommodation: Hotel, Motel, Backpacker, Holiday Park, All Accommodations</a:t>
            </a:r>
          </a:p>
          <a:p>
            <a:pPr lvl="1"/>
            <a:r>
              <a:rPr lang="en-US" dirty="0">
                <a:effectLst/>
              </a:rPr>
              <a:t>Region: Various New Zealand Regions</a:t>
            </a:r>
          </a:p>
          <a:p>
            <a:r>
              <a:rPr lang="en-US" dirty="0">
                <a:effectLst/>
              </a:rPr>
              <a:t>Arrivals dataset broken down to components:</a:t>
            </a:r>
          </a:p>
          <a:p>
            <a:pPr lvl="1"/>
            <a:r>
              <a:rPr lang="en-US" dirty="0">
                <a:effectLst/>
              </a:rPr>
              <a:t>Reason for travel: Business, Holiday/Vacation, Visiting Friends, Total Visitors</a:t>
            </a:r>
          </a:p>
          <a:p>
            <a:pPr lvl="1"/>
            <a:r>
              <a:rPr lang="en-US" dirty="0">
                <a:effectLst/>
              </a:rPr>
              <a:t>Airport: Various New Zealand Airports</a:t>
            </a:r>
          </a:p>
          <a:p>
            <a:r>
              <a:rPr lang="en-US" dirty="0">
                <a:effectLst/>
              </a:rPr>
              <a:t>Decision: Pick time series with complete data and parallels in both datasets</a:t>
            </a:r>
          </a:p>
          <a:p>
            <a:pPr lvl="1"/>
            <a:r>
              <a:rPr lang="en-US" dirty="0">
                <a:effectLst/>
              </a:rPr>
              <a:t>Compare across all types for similar regions</a:t>
            </a:r>
          </a:p>
        </p:txBody>
      </p:sp>
    </p:spTree>
    <p:extLst>
      <p:ext uri="{BB962C8B-B14F-4D97-AF65-F5344CB8AC3E}">
        <p14:creationId xmlns:p14="http://schemas.microsoft.com/office/powerpoint/2010/main" val="12854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8850"/>
            <a:ext cx="10353762" cy="970450"/>
          </a:xfrm>
        </p:spPr>
        <p:txBody>
          <a:bodyPr/>
          <a:lstStyle/>
          <a:p>
            <a:r>
              <a:rPr lang="en-US" dirty="0"/>
              <a:t>Accommodations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66" y="1068257"/>
            <a:ext cx="10353762" cy="3885880"/>
          </a:xfrm>
        </p:spPr>
        <p:txBody>
          <a:bodyPr>
            <a:normAutofit/>
          </a:bodyPr>
          <a:lstStyle/>
          <a:p>
            <a:r>
              <a:rPr lang="en-US" dirty="0"/>
              <a:t>Final regions of interest:</a:t>
            </a:r>
          </a:p>
          <a:p>
            <a:pPr lvl="1"/>
            <a:r>
              <a:rPr lang="en-US" dirty="0"/>
              <a:t>Regions: Auckland, Canterbury, Wellington, Queenstown, Total New Zealand</a:t>
            </a:r>
          </a:p>
          <a:p>
            <a:pPr lvl="1"/>
            <a:r>
              <a:rPr lang="en-US" dirty="0"/>
              <a:t>Types of Accommodation: Motels, Hotels, All Accommodations</a:t>
            </a:r>
          </a:p>
          <a:p>
            <a:r>
              <a:rPr lang="en-US" dirty="0"/>
              <a:t>Regions chosen for their parallels with airports</a:t>
            </a:r>
          </a:p>
          <a:p>
            <a:r>
              <a:rPr lang="en-US" dirty="0"/>
              <a:t>Types of accommodation chosen for their market share and continuous time series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Observed seasonality across regions and trending growth in some accommodation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4F32D-5DE3-DD43-CFC7-70D225EF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42" y="3998794"/>
            <a:ext cx="6828916" cy="27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7229"/>
            <a:ext cx="10353762" cy="970450"/>
          </a:xfrm>
        </p:spPr>
        <p:txBody>
          <a:bodyPr/>
          <a:lstStyle/>
          <a:p>
            <a:r>
              <a:rPr lang="en-US" dirty="0"/>
              <a:t>Tourism Arrivals 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43" y="1079398"/>
            <a:ext cx="10353762" cy="3885880"/>
          </a:xfrm>
        </p:spPr>
        <p:txBody>
          <a:bodyPr>
            <a:normAutofit/>
          </a:bodyPr>
          <a:lstStyle/>
          <a:p>
            <a:r>
              <a:rPr lang="en-US" dirty="0"/>
              <a:t>Greatly impacted by COVID-19 Data</a:t>
            </a:r>
          </a:p>
          <a:p>
            <a:r>
              <a:rPr lang="en-US" dirty="0"/>
              <a:t>We can see seasonal trends and some trending growth</a:t>
            </a:r>
          </a:p>
          <a:p>
            <a:r>
              <a:rPr lang="en-US" dirty="0"/>
              <a:t>Regions: Auckland, Christchurch (Canterbury), Queenstown, Wellington, All New Zealand</a:t>
            </a:r>
          </a:p>
          <a:p>
            <a:r>
              <a:rPr lang="en-US" dirty="0"/>
              <a:t>Reasons: Business, Holiday, Visiting Friends, All Reasons</a:t>
            </a:r>
          </a:p>
          <a:p>
            <a:r>
              <a:rPr lang="en-US" dirty="0"/>
              <a:t>Regions chosen to parallel Accommodations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1ED83-177A-7CFF-E61A-66321CCF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5" y="3584511"/>
            <a:ext cx="6992757" cy="30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5637"/>
            <a:ext cx="10353762" cy="782472"/>
          </a:xfrm>
        </p:spPr>
        <p:txBody>
          <a:bodyPr/>
          <a:lstStyle/>
          <a:p>
            <a:r>
              <a:rPr lang="en-US" dirty="0"/>
              <a:t>Tourist Data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288447"/>
            <a:ext cx="10353762" cy="4058751"/>
          </a:xfrm>
        </p:spPr>
        <p:txBody>
          <a:bodyPr/>
          <a:lstStyle/>
          <a:p>
            <a:r>
              <a:rPr lang="en-US" dirty="0"/>
              <a:t>Drop in tourism caused by COVID-19 caused many models to struggle</a:t>
            </a:r>
          </a:p>
          <a:p>
            <a:r>
              <a:rPr lang="en-US" dirty="0"/>
              <a:t>Some models like SARIMAX forecasted negative visitors</a:t>
            </a:r>
          </a:p>
          <a:p>
            <a:pPr lvl="1"/>
            <a:r>
              <a:rPr lang="en-US" dirty="0"/>
              <a:t>Queenstown Total Visitors data had this, we adjusted</a:t>
            </a:r>
          </a:p>
          <a:p>
            <a:r>
              <a:rPr lang="en-US" dirty="0"/>
              <a:t>Some models like BATS and ETS performed well – recommend using these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70958-4F66-1CA0-A2D1-85E7C845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70" y="3226989"/>
            <a:ext cx="4044607" cy="2770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8EAAF-86AB-46ED-A6EC-9F0A65DC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44" y="3325460"/>
            <a:ext cx="5072561" cy="2672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A8534-7CBE-7247-771A-FC5F52EE71A3}"/>
              </a:ext>
            </a:extLst>
          </p:cNvPr>
          <p:cNvSpPr txBox="1"/>
          <p:nvPr/>
        </p:nvSpPr>
        <p:spPr>
          <a:xfrm>
            <a:off x="6684205" y="6108313"/>
            <a:ext cx="4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BATS model on All Tourism New Zealand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D7EAF-BBDB-A8D7-61C0-F1D82FEC3F58}"/>
              </a:ext>
            </a:extLst>
          </p:cNvPr>
          <p:cNvSpPr txBox="1"/>
          <p:nvPr/>
        </p:nvSpPr>
        <p:spPr>
          <a:xfrm>
            <a:off x="913795" y="6108313"/>
            <a:ext cx="518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SARIMAX model on Queenstown Total Tourism</a:t>
            </a:r>
          </a:p>
        </p:txBody>
      </p:sp>
    </p:spTree>
    <p:extLst>
      <p:ext uri="{BB962C8B-B14F-4D97-AF65-F5344CB8AC3E}">
        <p14:creationId xmlns:p14="http://schemas.microsoft.com/office/powerpoint/2010/main" val="107577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Recommending Different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8593"/>
            <a:ext cx="10353762" cy="4058751"/>
          </a:xfrm>
        </p:spPr>
        <p:txBody>
          <a:bodyPr/>
          <a:lstStyle/>
          <a:p>
            <a:r>
              <a:rPr lang="en-US" dirty="0"/>
              <a:t>Two attempts to improve forecasting on Queenstown Total Tourism</a:t>
            </a:r>
          </a:p>
          <a:p>
            <a:pPr lvl="1"/>
            <a:r>
              <a:rPr lang="en-US" dirty="0"/>
              <a:t>Add other factors like GDP to our model </a:t>
            </a:r>
          </a:p>
          <a:p>
            <a:pPr lvl="2"/>
            <a:r>
              <a:rPr lang="en-US" dirty="0"/>
              <a:t>Did not resolve negative forecasting BUT reinforced upward trend</a:t>
            </a:r>
          </a:p>
          <a:p>
            <a:pPr lvl="1"/>
            <a:r>
              <a:rPr lang="en-US" dirty="0"/>
              <a:t>Use BATS modeling on the timeseries – solved negative forecasting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4653A-FFDB-9718-2800-D46B6CB5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3740197"/>
            <a:ext cx="5370554" cy="2796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D90FB-04B4-B4F9-75F0-6E817306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5" y="3462611"/>
            <a:ext cx="4666421" cy="30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Accommodations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4814"/>
            <a:ext cx="10353762" cy="4058751"/>
          </a:xfrm>
        </p:spPr>
        <p:txBody>
          <a:bodyPr/>
          <a:lstStyle/>
          <a:p>
            <a:r>
              <a:rPr lang="en-US" dirty="0"/>
              <a:t>Did not have COVID-19 data</a:t>
            </a:r>
          </a:p>
          <a:p>
            <a:r>
              <a:rPr lang="en-US" dirty="0"/>
              <a:t>Overall models performed well</a:t>
            </a:r>
          </a:p>
          <a:p>
            <a:r>
              <a:rPr lang="en-US" dirty="0"/>
              <a:t>We can expect similar seasonal trends with a slight upwards growth in these industries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C12FE-D5E3-0A58-B240-F2C5AAEF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35" y="3293363"/>
            <a:ext cx="4309468" cy="3410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1E54F4-6D26-DD5D-A850-542E03D1D0EB}"/>
              </a:ext>
            </a:extLst>
          </p:cNvPr>
          <p:cNvSpPr txBox="1"/>
          <p:nvPr/>
        </p:nvSpPr>
        <p:spPr>
          <a:xfrm>
            <a:off x="2064081" y="2944215"/>
            <a:ext cx="232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Auckland Occupancy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9B280-DD4F-AE05-2D5D-A69DADD5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108" y="3769567"/>
            <a:ext cx="5296037" cy="29342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E4281A-802F-18CD-B8E3-D03847A56721}"/>
              </a:ext>
            </a:extLst>
          </p:cNvPr>
          <p:cNvSpPr txBox="1"/>
          <p:nvPr/>
        </p:nvSpPr>
        <p:spPr>
          <a:xfrm>
            <a:off x="7503362" y="3350300"/>
            <a:ext cx="277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Motel Queenstown Occupancy</a:t>
            </a:r>
          </a:p>
        </p:txBody>
      </p:sp>
    </p:spTree>
    <p:extLst>
      <p:ext uri="{BB962C8B-B14F-4D97-AF65-F5344CB8AC3E}">
        <p14:creationId xmlns:p14="http://schemas.microsoft.com/office/powerpoint/2010/main" val="34771801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650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Calisto MT</vt:lpstr>
      <vt:lpstr>Wingdings 2</vt:lpstr>
      <vt:lpstr>Office Theme</vt:lpstr>
      <vt:lpstr>Slate</vt:lpstr>
      <vt:lpstr>New Zealand  Tourism and Accommodations  Time Series Analysis</vt:lpstr>
      <vt:lpstr>Goals of the Project</vt:lpstr>
      <vt:lpstr>Data Source</vt:lpstr>
      <vt:lpstr>Data Exploration</vt:lpstr>
      <vt:lpstr>Accommodations Exploration</vt:lpstr>
      <vt:lpstr>Tourism Arrivals  Exploration</vt:lpstr>
      <vt:lpstr>Tourist Data Forecasting</vt:lpstr>
      <vt:lpstr>Recommending Different Forecasting Models</vt:lpstr>
      <vt:lpstr>Accommodations Forecasting</vt:lpstr>
      <vt:lpstr>Accommodations Christchurch Hotel Model</vt:lpstr>
      <vt:lpstr>Recommendations</vt:lpstr>
      <vt:lpstr>Constraints and Further Study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Zealand  Tourism and Accommodations  Time Series Analysis</dc:title>
  <dc:creator>Timothy Lu</dc:creator>
  <cp:lastModifiedBy>Timothy Lu</cp:lastModifiedBy>
  <cp:revision>3</cp:revision>
  <dcterms:created xsi:type="dcterms:W3CDTF">2022-08-04T19:16:02Z</dcterms:created>
  <dcterms:modified xsi:type="dcterms:W3CDTF">2022-08-04T19:29:59Z</dcterms:modified>
</cp:coreProperties>
</file>