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Montserrat"/>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03F983-798D-4F7B-B219-5F6CA715674C}">
  <a:tblStyle styleId="{4903F983-798D-4F7B-B219-5F6CA715674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20" Type="http://schemas.openxmlformats.org/officeDocument/2006/relationships/slide" Target="slides/slide14.xml"/><Relationship Id="rId42" Type="http://schemas.openxmlformats.org/officeDocument/2006/relationships/font" Target="fonts/Montserrat-italic.fntdata"/><Relationship Id="rId41" Type="http://schemas.openxmlformats.org/officeDocument/2006/relationships/font" Target="fonts/Montserrat-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Montserrat-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0be941c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0be941c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61ced56d4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1ced56d4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61ced56d4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1ced56d4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61ced56d4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1ced56d4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61ced56d4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1ced56d4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61ced56d4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1ced56d4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659f887f2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59f887f2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659f887f2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59f887f2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659f887f2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59f887f2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659f887f24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59f887f24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61ced56d4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1ced56d4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60be941c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0be941c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61ced56d4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1ced56d4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659f887f2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59f887f2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659f887f2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59f887f2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659f887f2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59f887f2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659f887f2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59f887f2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659f887f2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59f887f2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659f887f2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659f887f2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659f887f2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659f887f2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61ced56d4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61ced56d4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61ced56d4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61ced56d4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61ced56d4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1ced56d4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61ced56d4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61ced56d4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61ced56d4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61ced56d4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659f887f2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659f887f2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659f887f2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659f887f2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659f887f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59f887f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659f887f2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59f887f2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659f887f2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59f887f2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659f887f2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59f887f2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659f887f2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59f887f2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61ced56d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1ced56d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andas.pydata.org/pandas-docs/stable/" TargetMode="Externa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Pandas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27" name="Google Shape;12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pandas series is very similar to a numpy array, except for the addition of a named index.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this named index to grab data from the array.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how this works with Python.</a:t>
            </a:r>
            <a:endParaRPr sz="2900">
              <a:solidFill>
                <a:srgbClr val="434343"/>
              </a:solidFill>
              <a:latin typeface="Montserrat"/>
              <a:ea typeface="Montserrat"/>
              <a:cs typeface="Montserrat"/>
              <a:sym typeface="Montserrat"/>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DataFrames</a:t>
            </a:r>
            <a:endParaRPr b="1">
              <a:latin typeface="Montserrat"/>
              <a:ea typeface="Montserrat"/>
              <a:cs typeface="Montserrat"/>
              <a:sym typeface="Montserrat"/>
            </a:endParaRPr>
          </a:p>
        </p:txBody>
      </p:sp>
      <p:sp>
        <p:nvSpPr>
          <p:cNvPr id="135" name="Google Shape;135;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36" name="Google Shape;13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43" name="Google Shape;143;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pandas DataFrame is our main tool for working with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DataFrame is simply multiple pandas series that share the same index.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think of a DataFrame as being similar to a spreadsheet, just a lot more powerful!</a:t>
            </a:r>
            <a:endParaRPr sz="2900">
              <a:solidFill>
                <a:srgbClr val="434343"/>
              </a:solidFill>
              <a:latin typeface="Montserrat"/>
              <a:ea typeface="Montserrat"/>
              <a:cs typeface="Montserrat"/>
              <a:sym typeface="Montserrat"/>
            </a:endParaRPr>
          </a:p>
        </p:txBody>
      </p:sp>
      <p:pic>
        <p:nvPicPr>
          <p:cNvPr descr="watermark.jpg" id="144" name="Google Shape;144;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 name="Google Shape;145;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Missing Data</a:t>
            </a:r>
            <a:endParaRPr b="1">
              <a:latin typeface="Montserrat"/>
              <a:ea typeface="Montserrat"/>
              <a:cs typeface="Montserrat"/>
              <a:sym typeface="Montserrat"/>
            </a:endParaRPr>
          </a:p>
        </p:txBody>
      </p:sp>
      <p:sp>
        <p:nvSpPr>
          <p:cNvPr id="151" name="Google Shape;151;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52" name="Google Shape;152;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 name="Google Shape;153;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59" name="Google Shape;159;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 world datasets often have missing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there are only 3 ways to deal with missing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Leave it as missing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Remove the missing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Fill in the missing data</a:t>
            </a:r>
            <a:endParaRPr sz="2900">
              <a:solidFill>
                <a:srgbClr val="434343"/>
              </a:solidFill>
              <a:latin typeface="Montserrat"/>
              <a:ea typeface="Montserrat"/>
              <a:cs typeface="Montserrat"/>
              <a:sym typeface="Montserrat"/>
            </a:endParaRPr>
          </a:p>
        </p:txBody>
      </p:sp>
      <p:pic>
        <p:nvPicPr>
          <p:cNvPr descr="watermark.jpg" id="160" name="Google Shape;16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 name="Google Shape;16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67" name="Google Shape;167;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Leave it as missing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Depending on the type of data, this is a valid choice.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dealing with categorical data, we could simply treat a NaN as another category.</a:t>
            </a:r>
            <a:endParaRPr sz="2900">
              <a:solidFill>
                <a:srgbClr val="434343"/>
              </a:solidFill>
              <a:latin typeface="Montserrat"/>
              <a:ea typeface="Montserrat"/>
              <a:cs typeface="Montserrat"/>
              <a:sym typeface="Montserrat"/>
            </a:endParaRPr>
          </a:p>
        </p:txBody>
      </p:sp>
      <p:pic>
        <p:nvPicPr>
          <p:cNvPr descr="watermark.jpg" id="168" name="Google Shape;168;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 name="Google Shape;169;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75" name="Google Shape;175;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Remove the</a:t>
            </a:r>
            <a:r>
              <a:rPr lang="en" sz="2900">
                <a:solidFill>
                  <a:srgbClr val="434343"/>
                </a:solidFill>
                <a:latin typeface="Montserrat"/>
                <a:ea typeface="Montserrat"/>
                <a:cs typeface="Montserrat"/>
                <a:sym typeface="Montserrat"/>
              </a:rPr>
              <a:t> missing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Dependent on how much data is missing.	</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Large Percentage - too much is missing to make a reasonable guess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Small Percentage - only removes a few data points from our dataset</a:t>
            </a:r>
            <a:endParaRPr sz="2900">
              <a:solidFill>
                <a:srgbClr val="434343"/>
              </a:solidFill>
              <a:latin typeface="Montserrat"/>
              <a:ea typeface="Montserrat"/>
              <a:cs typeface="Montserrat"/>
              <a:sym typeface="Montserrat"/>
            </a:endParaRPr>
          </a:p>
        </p:txBody>
      </p:sp>
      <p:pic>
        <p:nvPicPr>
          <p:cNvPr descr="watermark.jpg" id="176" name="Google Shape;176;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83" name="Google Shape;183;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Fill in missing</a:t>
            </a:r>
            <a:r>
              <a:rPr lang="en" sz="2900">
                <a:solidFill>
                  <a:srgbClr val="434343"/>
                </a:solidFill>
                <a:latin typeface="Montserrat"/>
                <a:ea typeface="Montserrat"/>
                <a:cs typeface="Montserrat"/>
                <a:sym typeface="Montserrat"/>
              </a:rPr>
              <a:t>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non-trivial percentage is missing and the data point rows are important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Lot’s of strategies available:</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Mode, Mean, Median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Based off another feature column, </a:t>
            </a:r>
            <a:r>
              <a:rPr lang="en" sz="2900">
                <a:solidFill>
                  <a:srgbClr val="434343"/>
                </a:solidFill>
                <a:latin typeface="Montserrat"/>
                <a:ea typeface="Montserrat"/>
                <a:cs typeface="Montserrat"/>
                <a:sym typeface="Montserrat"/>
              </a:rPr>
              <a:t>conceive</a:t>
            </a:r>
            <a:r>
              <a:rPr lang="en" sz="2900">
                <a:solidFill>
                  <a:srgbClr val="434343"/>
                </a:solidFill>
                <a:latin typeface="Montserrat"/>
                <a:ea typeface="Montserrat"/>
                <a:cs typeface="Montserrat"/>
                <a:sym typeface="Montserrat"/>
              </a:rPr>
              <a:t> of a reasonable value.</a:t>
            </a:r>
            <a:endParaRPr sz="2900">
              <a:solidFill>
                <a:srgbClr val="434343"/>
              </a:solidFill>
              <a:latin typeface="Montserrat"/>
              <a:ea typeface="Montserrat"/>
              <a:cs typeface="Montserrat"/>
              <a:sym typeface="Montserrat"/>
            </a:endParaRPr>
          </a:p>
        </p:txBody>
      </p:sp>
      <p:pic>
        <p:nvPicPr>
          <p:cNvPr descr="watermark.jpg" id="184" name="Google Shape;18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91" name="Google Shape;191;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Dealing with missing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correct approach?”</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data sets and situations are different!</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your common sense and overall goals to see which strategy makes sense.</a:t>
            </a:r>
            <a:endParaRPr sz="2900">
              <a:solidFill>
                <a:srgbClr val="434343"/>
              </a:solidFill>
              <a:latin typeface="Montserrat"/>
              <a:ea typeface="Montserrat"/>
              <a:cs typeface="Montserrat"/>
              <a:sym typeface="Montserrat"/>
            </a:endParaRPr>
          </a:p>
        </p:txBody>
      </p:sp>
      <p:pic>
        <p:nvPicPr>
          <p:cNvPr descr="watermark.jpg" id="192" name="Google Shape;19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Groupby</a:t>
            </a:r>
            <a:endParaRPr b="1">
              <a:latin typeface="Montserrat"/>
              <a:ea typeface="Montserrat"/>
              <a:cs typeface="Montserrat"/>
              <a:sym typeface="Montserrat"/>
            </a:endParaRPr>
          </a:p>
        </p:txBody>
      </p:sp>
      <p:sp>
        <p:nvSpPr>
          <p:cNvPr id="199" name="Google Shape;199;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00" name="Google Shape;200;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section we’ll do a quick crash course on Pandas Basics! </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Why we use Pandas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Pandas Series and DataFrames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Missing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Groupby Methods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Operations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 Questions and Solutions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207" name="Google Shape;207;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we want to explore how values are distributed or aggregated across groups.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do this we use the groupby method, similar to a GROUP BY call in 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process is also often referred to as Split-Apply-Combine</a:t>
            </a:r>
            <a:endParaRPr sz="2900">
              <a:solidFill>
                <a:srgbClr val="434343"/>
              </a:solidFill>
              <a:latin typeface="Montserrat"/>
              <a:ea typeface="Montserrat"/>
              <a:cs typeface="Montserrat"/>
              <a:sym typeface="Montserrat"/>
            </a:endParaRPr>
          </a:p>
        </p:txBody>
      </p:sp>
      <p:pic>
        <p:nvPicPr>
          <p:cNvPr descr="watermark.jpg" id="208" name="Google Shape;208;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 name="Google Shape;209;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15" name="Google Shape;215;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6" name="Google Shape;216;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17" name="Google Shape;217;p33"/>
          <p:cNvGraphicFramePr/>
          <p:nvPr/>
        </p:nvGraphicFramePr>
        <p:xfrm>
          <a:off x="381250" y="1153325"/>
          <a:ext cx="3000000" cy="3000000"/>
        </p:xfrm>
        <a:graphic>
          <a:graphicData uri="http://schemas.openxmlformats.org/drawingml/2006/table">
            <a:tbl>
              <a:tblPr>
                <a:noFill/>
                <a:tableStyleId>{4903F983-798D-4F7B-B219-5F6CA715674C}</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23" name="Google Shape;223;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4" name="Google Shape;224;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25" name="Google Shape;225;p34"/>
          <p:cNvGraphicFramePr/>
          <p:nvPr/>
        </p:nvGraphicFramePr>
        <p:xfrm>
          <a:off x="381250" y="1153325"/>
          <a:ext cx="3000000" cy="3000000"/>
        </p:xfrm>
        <a:graphic>
          <a:graphicData uri="http://schemas.openxmlformats.org/drawingml/2006/table">
            <a:tbl>
              <a:tblPr>
                <a:noFill/>
                <a:tableStyleId>{4903F983-798D-4F7B-B219-5F6CA715674C}</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31" name="Google Shape;231;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 name="Google Shape;232;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33" name="Google Shape;233;p35"/>
          <p:cNvGraphicFramePr/>
          <p:nvPr/>
        </p:nvGraphicFramePr>
        <p:xfrm>
          <a:off x="381250" y="1153325"/>
          <a:ext cx="3000000" cy="3000000"/>
        </p:xfrm>
        <a:graphic>
          <a:graphicData uri="http://schemas.openxmlformats.org/drawingml/2006/table">
            <a:tbl>
              <a:tblPr>
                <a:noFill/>
                <a:tableStyleId>{4903F983-798D-4F7B-B219-5F6CA715674C}</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34" name="Google Shape;234;p35"/>
          <p:cNvGraphicFramePr/>
          <p:nvPr/>
        </p:nvGraphicFramePr>
        <p:xfrm>
          <a:off x="2805075" y="250863"/>
          <a:ext cx="3000000" cy="3000000"/>
        </p:xfrm>
        <a:graphic>
          <a:graphicData uri="http://schemas.openxmlformats.org/drawingml/2006/table">
            <a:tbl>
              <a:tblPr>
                <a:noFill/>
                <a:tableStyleId>{4903F983-798D-4F7B-B219-5F6CA715674C}</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bl>
          </a:graphicData>
        </a:graphic>
      </p:graphicFrame>
      <p:graphicFrame>
        <p:nvGraphicFramePr>
          <p:cNvPr id="235" name="Google Shape;235;p35"/>
          <p:cNvGraphicFramePr/>
          <p:nvPr/>
        </p:nvGraphicFramePr>
        <p:xfrm>
          <a:off x="2805075" y="2176300"/>
          <a:ext cx="3000000" cy="3000000"/>
        </p:xfrm>
        <a:graphic>
          <a:graphicData uri="http://schemas.openxmlformats.org/drawingml/2006/table">
            <a:tbl>
              <a:tblPr>
                <a:noFill/>
                <a:tableStyleId>{4903F983-798D-4F7B-B219-5F6CA715674C}</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36" name="Google Shape;236;p35"/>
          <p:cNvGraphicFramePr/>
          <p:nvPr/>
        </p:nvGraphicFramePr>
        <p:xfrm>
          <a:off x="2805075" y="3736625"/>
          <a:ext cx="3000000" cy="3000000"/>
        </p:xfrm>
        <a:graphic>
          <a:graphicData uri="http://schemas.openxmlformats.org/drawingml/2006/table">
            <a:tbl>
              <a:tblPr>
                <a:noFill/>
                <a:tableStyleId>{4903F983-798D-4F7B-B219-5F6CA715674C}</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bl>
          </a:graphicData>
        </a:graphic>
      </p:graphicFrame>
      <p:cxnSp>
        <p:nvCxnSpPr>
          <p:cNvPr id="237" name="Google Shape;237;p35"/>
          <p:cNvCxnSpPr/>
          <p:nvPr/>
        </p:nvCxnSpPr>
        <p:spPr>
          <a:xfrm flipH="1" rot="10800000">
            <a:off x="1673075" y="1238050"/>
            <a:ext cx="1027800" cy="1309800"/>
          </a:xfrm>
          <a:prstGeom prst="straightConnector1">
            <a:avLst/>
          </a:prstGeom>
          <a:noFill/>
          <a:ln cap="flat" cmpd="sng" w="28575">
            <a:solidFill>
              <a:schemeClr val="dk2"/>
            </a:solidFill>
            <a:prstDash val="solid"/>
            <a:round/>
            <a:headEnd len="med" w="med" type="none"/>
            <a:tailEnd len="med" w="med" type="triangle"/>
          </a:ln>
        </p:spPr>
      </p:cxnSp>
      <p:cxnSp>
        <p:nvCxnSpPr>
          <p:cNvPr id="238" name="Google Shape;238;p35"/>
          <p:cNvCxnSpPr/>
          <p:nvPr/>
        </p:nvCxnSpPr>
        <p:spPr>
          <a:xfrm>
            <a:off x="1729875" y="2817288"/>
            <a:ext cx="861000" cy="0"/>
          </a:xfrm>
          <a:prstGeom prst="straightConnector1">
            <a:avLst/>
          </a:prstGeom>
          <a:noFill/>
          <a:ln cap="flat" cmpd="sng" w="28575">
            <a:solidFill>
              <a:schemeClr val="dk2"/>
            </a:solidFill>
            <a:prstDash val="solid"/>
            <a:round/>
            <a:headEnd len="med" w="med" type="none"/>
            <a:tailEnd len="med" w="med" type="triangle"/>
          </a:ln>
        </p:spPr>
      </p:cxnSp>
      <p:cxnSp>
        <p:nvCxnSpPr>
          <p:cNvPr id="239" name="Google Shape;239;p35"/>
          <p:cNvCxnSpPr/>
          <p:nvPr/>
        </p:nvCxnSpPr>
        <p:spPr>
          <a:xfrm>
            <a:off x="1673075" y="3208713"/>
            <a:ext cx="1023000" cy="13851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45" name="Google Shape;245;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 name="Google Shape;246;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47" name="Google Shape;247;p36"/>
          <p:cNvGraphicFramePr/>
          <p:nvPr/>
        </p:nvGraphicFramePr>
        <p:xfrm>
          <a:off x="381250" y="1153325"/>
          <a:ext cx="3000000" cy="3000000"/>
        </p:xfrm>
        <a:graphic>
          <a:graphicData uri="http://schemas.openxmlformats.org/drawingml/2006/table">
            <a:tbl>
              <a:tblPr>
                <a:noFill/>
                <a:tableStyleId>{4903F983-798D-4F7B-B219-5F6CA715674C}</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48" name="Google Shape;248;p36"/>
          <p:cNvGraphicFramePr/>
          <p:nvPr/>
        </p:nvGraphicFramePr>
        <p:xfrm>
          <a:off x="2805075" y="250863"/>
          <a:ext cx="3000000" cy="3000000"/>
        </p:xfrm>
        <a:graphic>
          <a:graphicData uri="http://schemas.openxmlformats.org/drawingml/2006/table">
            <a:tbl>
              <a:tblPr>
                <a:noFill/>
                <a:tableStyleId>{4903F983-798D-4F7B-B219-5F6CA715674C}</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bl>
          </a:graphicData>
        </a:graphic>
      </p:graphicFrame>
      <p:graphicFrame>
        <p:nvGraphicFramePr>
          <p:cNvPr id="249" name="Google Shape;249;p36"/>
          <p:cNvGraphicFramePr/>
          <p:nvPr/>
        </p:nvGraphicFramePr>
        <p:xfrm>
          <a:off x="2805075" y="2176300"/>
          <a:ext cx="3000000" cy="3000000"/>
        </p:xfrm>
        <a:graphic>
          <a:graphicData uri="http://schemas.openxmlformats.org/drawingml/2006/table">
            <a:tbl>
              <a:tblPr>
                <a:noFill/>
                <a:tableStyleId>{4903F983-798D-4F7B-B219-5F6CA715674C}</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50" name="Google Shape;250;p36"/>
          <p:cNvGraphicFramePr/>
          <p:nvPr/>
        </p:nvGraphicFramePr>
        <p:xfrm>
          <a:off x="2805075" y="3736625"/>
          <a:ext cx="3000000" cy="3000000"/>
        </p:xfrm>
        <a:graphic>
          <a:graphicData uri="http://schemas.openxmlformats.org/drawingml/2006/table">
            <a:tbl>
              <a:tblPr>
                <a:noFill/>
                <a:tableStyleId>{4903F983-798D-4F7B-B219-5F6CA715674C}</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bl>
          </a:graphicData>
        </a:graphic>
      </p:graphicFrame>
      <p:graphicFrame>
        <p:nvGraphicFramePr>
          <p:cNvPr id="251" name="Google Shape;251;p36"/>
          <p:cNvGraphicFramePr/>
          <p:nvPr/>
        </p:nvGraphicFramePr>
        <p:xfrm>
          <a:off x="4695775" y="678188"/>
          <a:ext cx="3000000" cy="3000000"/>
        </p:xfrm>
        <a:graphic>
          <a:graphicData uri="http://schemas.openxmlformats.org/drawingml/2006/table">
            <a:tbl>
              <a:tblPr>
                <a:noFill/>
                <a:tableStyleId>{4903F983-798D-4F7B-B219-5F6CA715674C}</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bl>
          </a:graphicData>
        </a:graphic>
      </p:graphicFrame>
      <p:graphicFrame>
        <p:nvGraphicFramePr>
          <p:cNvPr id="252" name="Google Shape;252;p36"/>
          <p:cNvGraphicFramePr/>
          <p:nvPr/>
        </p:nvGraphicFramePr>
        <p:xfrm>
          <a:off x="4695775" y="2367388"/>
          <a:ext cx="3000000" cy="3000000"/>
        </p:xfrm>
        <a:graphic>
          <a:graphicData uri="http://schemas.openxmlformats.org/drawingml/2006/table">
            <a:tbl>
              <a:tblPr>
                <a:noFill/>
                <a:tableStyleId>{4903F983-798D-4F7B-B219-5F6CA715674C}</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bl>
          </a:graphicData>
        </a:graphic>
      </p:graphicFrame>
      <p:graphicFrame>
        <p:nvGraphicFramePr>
          <p:cNvPr id="253" name="Google Shape;253;p36"/>
          <p:cNvGraphicFramePr/>
          <p:nvPr/>
        </p:nvGraphicFramePr>
        <p:xfrm>
          <a:off x="4695775" y="3950275"/>
          <a:ext cx="3000000" cy="3000000"/>
        </p:xfrm>
        <a:graphic>
          <a:graphicData uri="http://schemas.openxmlformats.org/drawingml/2006/table">
            <a:tbl>
              <a:tblPr>
                <a:noFill/>
                <a:tableStyleId>{4903F983-798D-4F7B-B219-5F6CA715674C}</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cxnSp>
        <p:nvCxnSpPr>
          <p:cNvPr id="254" name="Google Shape;254;p36"/>
          <p:cNvCxnSpPr/>
          <p:nvPr/>
        </p:nvCxnSpPr>
        <p:spPr>
          <a:xfrm flipH="1" rot="10800000">
            <a:off x="1673075" y="1238050"/>
            <a:ext cx="1027800" cy="1309800"/>
          </a:xfrm>
          <a:prstGeom prst="straightConnector1">
            <a:avLst/>
          </a:prstGeom>
          <a:noFill/>
          <a:ln cap="flat" cmpd="sng" w="28575">
            <a:solidFill>
              <a:schemeClr val="dk2"/>
            </a:solidFill>
            <a:prstDash val="solid"/>
            <a:round/>
            <a:headEnd len="med" w="med" type="none"/>
            <a:tailEnd len="med" w="med" type="triangle"/>
          </a:ln>
        </p:spPr>
      </p:cxnSp>
      <p:cxnSp>
        <p:nvCxnSpPr>
          <p:cNvPr id="255" name="Google Shape;255;p36"/>
          <p:cNvCxnSpPr/>
          <p:nvPr/>
        </p:nvCxnSpPr>
        <p:spPr>
          <a:xfrm>
            <a:off x="1729875" y="2817288"/>
            <a:ext cx="861000" cy="0"/>
          </a:xfrm>
          <a:prstGeom prst="straightConnector1">
            <a:avLst/>
          </a:prstGeom>
          <a:noFill/>
          <a:ln cap="flat" cmpd="sng" w="28575">
            <a:solidFill>
              <a:schemeClr val="dk2"/>
            </a:solidFill>
            <a:prstDash val="solid"/>
            <a:round/>
            <a:headEnd len="med" w="med" type="none"/>
            <a:tailEnd len="med" w="med" type="triangle"/>
          </a:ln>
        </p:spPr>
      </p:cxnSp>
      <p:cxnSp>
        <p:nvCxnSpPr>
          <p:cNvPr id="256" name="Google Shape;256;p36"/>
          <p:cNvCxnSpPr/>
          <p:nvPr/>
        </p:nvCxnSpPr>
        <p:spPr>
          <a:xfrm>
            <a:off x="1673075" y="3208713"/>
            <a:ext cx="1023000" cy="1385100"/>
          </a:xfrm>
          <a:prstGeom prst="straightConnector1">
            <a:avLst/>
          </a:prstGeom>
          <a:noFill/>
          <a:ln cap="flat" cmpd="sng" w="28575">
            <a:solidFill>
              <a:schemeClr val="dk2"/>
            </a:solidFill>
            <a:prstDash val="solid"/>
            <a:round/>
            <a:headEnd len="med" w="med" type="none"/>
            <a:tailEnd len="med" w="med" type="triangle"/>
          </a:ln>
        </p:spPr>
      </p:cxnSp>
      <p:cxnSp>
        <p:nvCxnSpPr>
          <p:cNvPr id="257" name="Google Shape;257;p36"/>
          <p:cNvCxnSpPr/>
          <p:nvPr/>
        </p:nvCxnSpPr>
        <p:spPr>
          <a:xfrm>
            <a:off x="4077525" y="1184750"/>
            <a:ext cx="564000" cy="0"/>
          </a:xfrm>
          <a:prstGeom prst="straightConnector1">
            <a:avLst/>
          </a:prstGeom>
          <a:noFill/>
          <a:ln cap="flat" cmpd="sng" w="28575">
            <a:solidFill>
              <a:schemeClr val="dk2"/>
            </a:solidFill>
            <a:prstDash val="solid"/>
            <a:round/>
            <a:headEnd len="med" w="med" type="none"/>
            <a:tailEnd len="med" w="med" type="triangle"/>
          </a:ln>
        </p:spPr>
      </p:cxnSp>
      <p:cxnSp>
        <p:nvCxnSpPr>
          <p:cNvPr id="258" name="Google Shape;258;p36"/>
          <p:cNvCxnSpPr/>
          <p:nvPr/>
        </p:nvCxnSpPr>
        <p:spPr>
          <a:xfrm flipH="1" rot="10800000">
            <a:off x="4139650" y="2763850"/>
            <a:ext cx="452100" cy="3900"/>
          </a:xfrm>
          <a:prstGeom prst="straightConnector1">
            <a:avLst/>
          </a:prstGeom>
          <a:noFill/>
          <a:ln cap="flat" cmpd="sng" w="28575">
            <a:solidFill>
              <a:schemeClr val="dk2"/>
            </a:solidFill>
            <a:prstDash val="solid"/>
            <a:round/>
            <a:headEnd len="med" w="med" type="none"/>
            <a:tailEnd len="med" w="med" type="triangle"/>
          </a:ln>
        </p:spPr>
      </p:cxnSp>
      <p:cxnSp>
        <p:nvCxnSpPr>
          <p:cNvPr id="259" name="Google Shape;259;p36"/>
          <p:cNvCxnSpPr/>
          <p:nvPr/>
        </p:nvCxnSpPr>
        <p:spPr>
          <a:xfrm>
            <a:off x="4115750" y="4540500"/>
            <a:ext cx="5235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65" name="Google Shape;265;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 name="Google Shape;266;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67" name="Google Shape;267;p37"/>
          <p:cNvGraphicFramePr/>
          <p:nvPr/>
        </p:nvGraphicFramePr>
        <p:xfrm>
          <a:off x="381250" y="1153325"/>
          <a:ext cx="3000000" cy="3000000"/>
        </p:xfrm>
        <a:graphic>
          <a:graphicData uri="http://schemas.openxmlformats.org/drawingml/2006/table">
            <a:tbl>
              <a:tblPr>
                <a:noFill/>
                <a:tableStyleId>{4903F983-798D-4F7B-B219-5F6CA715674C}</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68" name="Google Shape;268;p37"/>
          <p:cNvGraphicFramePr/>
          <p:nvPr/>
        </p:nvGraphicFramePr>
        <p:xfrm>
          <a:off x="2805075" y="250863"/>
          <a:ext cx="3000000" cy="3000000"/>
        </p:xfrm>
        <a:graphic>
          <a:graphicData uri="http://schemas.openxmlformats.org/drawingml/2006/table">
            <a:tbl>
              <a:tblPr>
                <a:noFill/>
                <a:tableStyleId>{4903F983-798D-4F7B-B219-5F6CA715674C}</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bl>
          </a:graphicData>
        </a:graphic>
      </p:graphicFrame>
      <p:graphicFrame>
        <p:nvGraphicFramePr>
          <p:cNvPr id="269" name="Google Shape;269;p37"/>
          <p:cNvGraphicFramePr/>
          <p:nvPr/>
        </p:nvGraphicFramePr>
        <p:xfrm>
          <a:off x="2805075" y="2176300"/>
          <a:ext cx="3000000" cy="3000000"/>
        </p:xfrm>
        <a:graphic>
          <a:graphicData uri="http://schemas.openxmlformats.org/drawingml/2006/table">
            <a:tbl>
              <a:tblPr>
                <a:noFill/>
                <a:tableStyleId>{4903F983-798D-4F7B-B219-5F6CA715674C}</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70" name="Google Shape;270;p37"/>
          <p:cNvGraphicFramePr/>
          <p:nvPr/>
        </p:nvGraphicFramePr>
        <p:xfrm>
          <a:off x="2805075" y="3736625"/>
          <a:ext cx="3000000" cy="3000000"/>
        </p:xfrm>
        <a:graphic>
          <a:graphicData uri="http://schemas.openxmlformats.org/drawingml/2006/table">
            <a:tbl>
              <a:tblPr>
                <a:noFill/>
                <a:tableStyleId>{4903F983-798D-4F7B-B219-5F6CA715674C}</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bl>
          </a:graphicData>
        </a:graphic>
      </p:graphicFrame>
      <p:graphicFrame>
        <p:nvGraphicFramePr>
          <p:cNvPr id="271" name="Google Shape;271;p37"/>
          <p:cNvGraphicFramePr/>
          <p:nvPr/>
        </p:nvGraphicFramePr>
        <p:xfrm>
          <a:off x="4695775" y="678188"/>
          <a:ext cx="3000000" cy="3000000"/>
        </p:xfrm>
        <a:graphic>
          <a:graphicData uri="http://schemas.openxmlformats.org/drawingml/2006/table">
            <a:tbl>
              <a:tblPr>
                <a:noFill/>
                <a:tableStyleId>{4903F983-798D-4F7B-B219-5F6CA715674C}</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bl>
          </a:graphicData>
        </a:graphic>
      </p:graphicFrame>
      <p:graphicFrame>
        <p:nvGraphicFramePr>
          <p:cNvPr id="272" name="Google Shape;272;p37"/>
          <p:cNvGraphicFramePr/>
          <p:nvPr/>
        </p:nvGraphicFramePr>
        <p:xfrm>
          <a:off x="4695775" y="2367388"/>
          <a:ext cx="3000000" cy="3000000"/>
        </p:xfrm>
        <a:graphic>
          <a:graphicData uri="http://schemas.openxmlformats.org/drawingml/2006/table">
            <a:tbl>
              <a:tblPr>
                <a:noFill/>
                <a:tableStyleId>{4903F983-798D-4F7B-B219-5F6CA715674C}</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bl>
          </a:graphicData>
        </a:graphic>
      </p:graphicFrame>
      <p:graphicFrame>
        <p:nvGraphicFramePr>
          <p:cNvPr id="273" name="Google Shape;273;p37"/>
          <p:cNvGraphicFramePr/>
          <p:nvPr/>
        </p:nvGraphicFramePr>
        <p:xfrm>
          <a:off x="4695775" y="3950275"/>
          <a:ext cx="3000000" cy="3000000"/>
        </p:xfrm>
        <a:graphic>
          <a:graphicData uri="http://schemas.openxmlformats.org/drawingml/2006/table">
            <a:tbl>
              <a:tblPr>
                <a:noFill/>
                <a:tableStyleId>{4903F983-798D-4F7B-B219-5F6CA715674C}</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74" name="Google Shape;274;p37"/>
          <p:cNvGraphicFramePr/>
          <p:nvPr/>
        </p:nvGraphicFramePr>
        <p:xfrm>
          <a:off x="6891575" y="1909013"/>
          <a:ext cx="3000000" cy="3000000"/>
        </p:xfrm>
        <a:graphic>
          <a:graphicData uri="http://schemas.openxmlformats.org/drawingml/2006/table">
            <a:tbl>
              <a:tblPr>
                <a:noFill/>
                <a:tableStyleId>{4903F983-798D-4F7B-B219-5F6CA715674C}</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cxnSp>
        <p:nvCxnSpPr>
          <p:cNvPr id="275" name="Google Shape;275;p37"/>
          <p:cNvCxnSpPr/>
          <p:nvPr/>
        </p:nvCxnSpPr>
        <p:spPr>
          <a:xfrm flipH="1" rot="10800000">
            <a:off x="1673075" y="1238050"/>
            <a:ext cx="1027800" cy="1309800"/>
          </a:xfrm>
          <a:prstGeom prst="straightConnector1">
            <a:avLst/>
          </a:prstGeom>
          <a:noFill/>
          <a:ln cap="flat" cmpd="sng" w="28575">
            <a:solidFill>
              <a:schemeClr val="dk2"/>
            </a:solidFill>
            <a:prstDash val="solid"/>
            <a:round/>
            <a:headEnd len="med" w="med" type="none"/>
            <a:tailEnd len="med" w="med" type="triangle"/>
          </a:ln>
        </p:spPr>
      </p:cxnSp>
      <p:cxnSp>
        <p:nvCxnSpPr>
          <p:cNvPr id="276" name="Google Shape;276;p37"/>
          <p:cNvCxnSpPr/>
          <p:nvPr/>
        </p:nvCxnSpPr>
        <p:spPr>
          <a:xfrm>
            <a:off x="1729875" y="2817288"/>
            <a:ext cx="861000" cy="0"/>
          </a:xfrm>
          <a:prstGeom prst="straightConnector1">
            <a:avLst/>
          </a:prstGeom>
          <a:noFill/>
          <a:ln cap="flat" cmpd="sng" w="28575">
            <a:solidFill>
              <a:schemeClr val="dk2"/>
            </a:solidFill>
            <a:prstDash val="solid"/>
            <a:round/>
            <a:headEnd len="med" w="med" type="none"/>
            <a:tailEnd len="med" w="med" type="triangle"/>
          </a:ln>
        </p:spPr>
      </p:cxnSp>
      <p:cxnSp>
        <p:nvCxnSpPr>
          <p:cNvPr id="277" name="Google Shape;277;p37"/>
          <p:cNvCxnSpPr/>
          <p:nvPr/>
        </p:nvCxnSpPr>
        <p:spPr>
          <a:xfrm>
            <a:off x="1673075" y="3208713"/>
            <a:ext cx="1023000" cy="1385100"/>
          </a:xfrm>
          <a:prstGeom prst="straightConnector1">
            <a:avLst/>
          </a:prstGeom>
          <a:noFill/>
          <a:ln cap="flat" cmpd="sng" w="28575">
            <a:solidFill>
              <a:schemeClr val="dk2"/>
            </a:solidFill>
            <a:prstDash val="solid"/>
            <a:round/>
            <a:headEnd len="med" w="med" type="none"/>
            <a:tailEnd len="med" w="med" type="triangle"/>
          </a:ln>
        </p:spPr>
      </p:cxnSp>
      <p:cxnSp>
        <p:nvCxnSpPr>
          <p:cNvPr id="278" name="Google Shape;278;p37"/>
          <p:cNvCxnSpPr/>
          <p:nvPr/>
        </p:nvCxnSpPr>
        <p:spPr>
          <a:xfrm>
            <a:off x="4077525" y="1184750"/>
            <a:ext cx="564000" cy="0"/>
          </a:xfrm>
          <a:prstGeom prst="straightConnector1">
            <a:avLst/>
          </a:prstGeom>
          <a:noFill/>
          <a:ln cap="flat" cmpd="sng" w="28575">
            <a:solidFill>
              <a:schemeClr val="dk2"/>
            </a:solidFill>
            <a:prstDash val="solid"/>
            <a:round/>
            <a:headEnd len="med" w="med" type="none"/>
            <a:tailEnd len="med" w="med" type="triangle"/>
          </a:ln>
        </p:spPr>
      </p:cxnSp>
      <p:cxnSp>
        <p:nvCxnSpPr>
          <p:cNvPr id="279" name="Google Shape;279;p37"/>
          <p:cNvCxnSpPr/>
          <p:nvPr/>
        </p:nvCxnSpPr>
        <p:spPr>
          <a:xfrm flipH="1" rot="10800000">
            <a:off x="4139650" y="2763850"/>
            <a:ext cx="452100" cy="3900"/>
          </a:xfrm>
          <a:prstGeom prst="straightConnector1">
            <a:avLst/>
          </a:prstGeom>
          <a:noFill/>
          <a:ln cap="flat" cmpd="sng" w="28575">
            <a:solidFill>
              <a:schemeClr val="dk2"/>
            </a:solidFill>
            <a:prstDash val="solid"/>
            <a:round/>
            <a:headEnd len="med" w="med" type="none"/>
            <a:tailEnd len="med" w="med" type="triangle"/>
          </a:ln>
        </p:spPr>
      </p:cxnSp>
      <p:cxnSp>
        <p:nvCxnSpPr>
          <p:cNvPr id="280" name="Google Shape;280;p37"/>
          <p:cNvCxnSpPr/>
          <p:nvPr/>
        </p:nvCxnSpPr>
        <p:spPr>
          <a:xfrm>
            <a:off x="4115750" y="4540500"/>
            <a:ext cx="523500" cy="0"/>
          </a:xfrm>
          <a:prstGeom prst="straightConnector1">
            <a:avLst/>
          </a:prstGeom>
          <a:noFill/>
          <a:ln cap="flat" cmpd="sng" w="28575">
            <a:solidFill>
              <a:schemeClr val="dk2"/>
            </a:solidFill>
            <a:prstDash val="solid"/>
            <a:round/>
            <a:headEnd len="med" w="med" type="none"/>
            <a:tailEnd len="med" w="med" type="triangle"/>
          </a:ln>
        </p:spPr>
      </p:cxnSp>
      <p:cxnSp>
        <p:nvCxnSpPr>
          <p:cNvPr id="281" name="Google Shape;281;p37"/>
          <p:cNvCxnSpPr/>
          <p:nvPr/>
        </p:nvCxnSpPr>
        <p:spPr>
          <a:xfrm>
            <a:off x="6134925" y="1260950"/>
            <a:ext cx="590700" cy="1095600"/>
          </a:xfrm>
          <a:prstGeom prst="straightConnector1">
            <a:avLst/>
          </a:prstGeom>
          <a:noFill/>
          <a:ln cap="flat" cmpd="sng" w="28575">
            <a:solidFill>
              <a:schemeClr val="dk2"/>
            </a:solidFill>
            <a:prstDash val="solid"/>
            <a:round/>
            <a:headEnd len="med" w="med" type="none"/>
            <a:tailEnd len="med" w="med" type="triangle"/>
          </a:ln>
        </p:spPr>
      </p:cxnSp>
      <p:cxnSp>
        <p:nvCxnSpPr>
          <p:cNvPr id="282" name="Google Shape;282;p37"/>
          <p:cNvCxnSpPr/>
          <p:nvPr/>
        </p:nvCxnSpPr>
        <p:spPr>
          <a:xfrm flipH="1" rot="10800000">
            <a:off x="6197050" y="2840050"/>
            <a:ext cx="452100" cy="3900"/>
          </a:xfrm>
          <a:prstGeom prst="straightConnector1">
            <a:avLst/>
          </a:prstGeom>
          <a:noFill/>
          <a:ln cap="flat" cmpd="sng" w="28575">
            <a:solidFill>
              <a:schemeClr val="dk2"/>
            </a:solidFill>
            <a:prstDash val="solid"/>
            <a:round/>
            <a:headEnd len="med" w="med" type="none"/>
            <a:tailEnd len="med" w="med" type="triangle"/>
          </a:ln>
        </p:spPr>
      </p:cxnSp>
      <p:cxnSp>
        <p:nvCxnSpPr>
          <p:cNvPr id="283" name="Google Shape;283;p37"/>
          <p:cNvCxnSpPr/>
          <p:nvPr/>
        </p:nvCxnSpPr>
        <p:spPr>
          <a:xfrm flipH="1" rot="10800000">
            <a:off x="6173150" y="3245700"/>
            <a:ext cx="557400" cy="13710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89" name="Google Shape;289;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0" name="Google Shape;290;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91" name="Google Shape;291;p38"/>
          <p:cNvGraphicFramePr/>
          <p:nvPr/>
        </p:nvGraphicFramePr>
        <p:xfrm>
          <a:off x="381250" y="1153325"/>
          <a:ext cx="3000000" cy="3000000"/>
        </p:xfrm>
        <a:graphic>
          <a:graphicData uri="http://schemas.openxmlformats.org/drawingml/2006/table">
            <a:tbl>
              <a:tblPr>
                <a:noFill/>
                <a:tableStyleId>{4903F983-798D-4F7B-B219-5F6CA715674C}</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92" name="Google Shape;292;p38"/>
          <p:cNvGraphicFramePr/>
          <p:nvPr/>
        </p:nvGraphicFramePr>
        <p:xfrm>
          <a:off x="2805075" y="250863"/>
          <a:ext cx="3000000" cy="3000000"/>
        </p:xfrm>
        <a:graphic>
          <a:graphicData uri="http://schemas.openxmlformats.org/drawingml/2006/table">
            <a:tbl>
              <a:tblPr>
                <a:noFill/>
                <a:tableStyleId>{4903F983-798D-4F7B-B219-5F6CA715674C}</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bl>
          </a:graphicData>
        </a:graphic>
      </p:graphicFrame>
      <p:graphicFrame>
        <p:nvGraphicFramePr>
          <p:cNvPr id="293" name="Google Shape;293;p38"/>
          <p:cNvGraphicFramePr/>
          <p:nvPr/>
        </p:nvGraphicFramePr>
        <p:xfrm>
          <a:off x="2805075" y="2176300"/>
          <a:ext cx="3000000" cy="3000000"/>
        </p:xfrm>
        <a:graphic>
          <a:graphicData uri="http://schemas.openxmlformats.org/drawingml/2006/table">
            <a:tbl>
              <a:tblPr>
                <a:noFill/>
                <a:tableStyleId>{4903F983-798D-4F7B-B219-5F6CA715674C}</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94" name="Google Shape;294;p38"/>
          <p:cNvGraphicFramePr/>
          <p:nvPr/>
        </p:nvGraphicFramePr>
        <p:xfrm>
          <a:off x="2805075" y="3736625"/>
          <a:ext cx="3000000" cy="3000000"/>
        </p:xfrm>
        <a:graphic>
          <a:graphicData uri="http://schemas.openxmlformats.org/drawingml/2006/table">
            <a:tbl>
              <a:tblPr>
                <a:noFill/>
                <a:tableStyleId>{4903F983-798D-4F7B-B219-5F6CA715674C}</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bl>
          </a:graphicData>
        </a:graphic>
      </p:graphicFrame>
      <p:graphicFrame>
        <p:nvGraphicFramePr>
          <p:cNvPr id="295" name="Google Shape;295;p38"/>
          <p:cNvGraphicFramePr/>
          <p:nvPr/>
        </p:nvGraphicFramePr>
        <p:xfrm>
          <a:off x="4695775" y="678188"/>
          <a:ext cx="3000000" cy="3000000"/>
        </p:xfrm>
        <a:graphic>
          <a:graphicData uri="http://schemas.openxmlformats.org/drawingml/2006/table">
            <a:tbl>
              <a:tblPr>
                <a:noFill/>
                <a:tableStyleId>{4903F983-798D-4F7B-B219-5F6CA715674C}</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bl>
          </a:graphicData>
        </a:graphic>
      </p:graphicFrame>
      <p:graphicFrame>
        <p:nvGraphicFramePr>
          <p:cNvPr id="296" name="Google Shape;296;p38"/>
          <p:cNvGraphicFramePr/>
          <p:nvPr/>
        </p:nvGraphicFramePr>
        <p:xfrm>
          <a:off x="4695775" y="2367388"/>
          <a:ext cx="3000000" cy="3000000"/>
        </p:xfrm>
        <a:graphic>
          <a:graphicData uri="http://schemas.openxmlformats.org/drawingml/2006/table">
            <a:tbl>
              <a:tblPr>
                <a:noFill/>
                <a:tableStyleId>{4903F983-798D-4F7B-B219-5F6CA715674C}</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bl>
          </a:graphicData>
        </a:graphic>
      </p:graphicFrame>
      <p:graphicFrame>
        <p:nvGraphicFramePr>
          <p:cNvPr id="297" name="Google Shape;297;p38"/>
          <p:cNvGraphicFramePr/>
          <p:nvPr/>
        </p:nvGraphicFramePr>
        <p:xfrm>
          <a:off x="4695775" y="3950275"/>
          <a:ext cx="3000000" cy="3000000"/>
        </p:xfrm>
        <a:graphic>
          <a:graphicData uri="http://schemas.openxmlformats.org/drawingml/2006/table">
            <a:tbl>
              <a:tblPr>
                <a:noFill/>
                <a:tableStyleId>{4903F983-798D-4F7B-B219-5F6CA715674C}</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98" name="Google Shape;298;p38"/>
          <p:cNvGraphicFramePr/>
          <p:nvPr/>
        </p:nvGraphicFramePr>
        <p:xfrm>
          <a:off x="6891575" y="1909013"/>
          <a:ext cx="3000000" cy="3000000"/>
        </p:xfrm>
        <a:graphic>
          <a:graphicData uri="http://schemas.openxmlformats.org/drawingml/2006/table">
            <a:tbl>
              <a:tblPr>
                <a:noFill/>
                <a:tableStyleId>{4903F983-798D-4F7B-B219-5F6CA715674C}</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cxnSp>
        <p:nvCxnSpPr>
          <p:cNvPr id="299" name="Google Shape;299;p38"/>
          <p:cNvCxnSpPr/>
          <p:nvPr/>
        </p:nvCxnSpPr>
        <p:spPr>
          <a:xfrm flipH="1" rot="10800000">
            <a:off x="1673075" y="1238050"/>
            <a:ext cx="1027800" cy="1309800"/>
          </a:xfrm>
          <a:prstGeom prst="straightConnector1">
            <a:avLst/>
          </a:prstGeom>
          <a:noFill/>
          <a:ln cap="flat" cmpd="sng" w="28575">
            <a:solidFill>
              <a:schemeClr val="dk2"/>
            </a:solidFill>
            <a:prstDash val="solid"/>
            <a:round/>
            <a:headEnd len="med" w="med" type="none"/>
            <a:tailEnd len="med" w="med" type="triangle"/>
          </a:ln>
        </p:spPr>
      </p:cxnSp>
      <p:cxnSp>
        <p:nvCxnSpPr>
          <p:cNvPr id="300" name="Google Shape;300;p38"/>
          <p:cNvCxnSpPr/>
          <p:nvPr/>
        </p:nvCxnSpPr>
        <p:spPr>
          <a:xfrm>
            <a:off x="1729875" y="2817288"/>
            <a:ext cx="861000" cy="0"/>
          </a:xfrm>
          <a:prstGeom prst="straightConnector1">
            <a:avLst/>
          </a:prstGeom>
          <a:noFill/>
          <a:ln cap="flat" cmpd="sng" w="28575">
            <a:solidFill>
              <a:schemeClr val="dk2"/>
            </a:solidFill>
            <a:prstDash val="solid"/>
            <a:round/>
            <a:headEnd len="med" w="med" type="none"/>
            <a:tailEnd len="med" w="med" type="triangle"/>
          </a:ln>
        </p:spPr>
      </p:cxnSp>
      <p:cxnSp>
        <p:nvCxnSpPr>
          <p:cNvPr id="301" name="Google Shape;301;p38"/>
          <p:cNvCxnSpPr/>
          <p:nvPr/>
        </p:nvCxnSpPr>
        <p:spPr>
          <a:xfrm>
            <a:off x="1673075" y="3208713"/>
            <a:ext cx="1023000" cy="1385100"/>
          </a:xfrm>
          <a:prstGeom prst="straightConnector1">
            <a:avLst/>
          </a:prstGeom>
          <a:noFill/>
          <a:ln cap="flat" cmpd="sng" w="28575">
            <a:solidFill>
              <a:schemeClr val="dk2"/>
            </a:solidFill>
            <a:prstDash val="solid"/>
            <a:round/>
            <a:headEnd len="med" w="med" type="none"/>
            <a:tailEnd len="med" w="med" type="triangle"/>
          </a:ln>
        </p:spPr>
      </p:cxnSp>
      <p:cxnSp>
        <p:nvCxnSpPr>
          <p:cNvPr id="302" name="Google Shape;302;p38"/>
          <p:cNvCxnSpPr/>
          <p:nvPr/>
        </p:nvCxnSpPr>
        <p:spPr>
          <a:xfrm>
            <a:off x="4077525" y="1184750"/>
            <a:ext cx="564000" cy="0"/>
          </a:xfrm>
          <a:prstGeom prst="straightConnector1">
            <a:avLst/>
          </a:prstGeom>
          <a:noFill/>
          <a:ln cap="flat" cmpd="sng" w="28575">
            <a:solidFill>
              <a:schemeClr val="dk2"/>
            </a:solidFill>
            <a:prstDash val="solid"/>
            <a:round/>
            <a:headEnd len="med" w="med" type="none"/>
            <a:tailEnd len="med" w="med" type="triangle"/>
          </a:ln>
        </p:spPr>
      </p:cxnSp>
      <p:cxnSp>
        <p:nvCxnSpPr>
          <p:cNvPr id="303" name="Google Shape;303;p38"/>
          <p:cNvCxnSpPr/>
          <p:nvPr/>
        </p:nvCxnSpPr>
        <p:spPr>
          <a:xfrm flipH="1" rot="10800000">
            <a:off x="4139650" y="2763850"/>
            <a:ext cx="452100" cy="3900"/>
          </a:xfrm>
          <a:prstGeom prst="straightConnector1">
            <a:avLst/>
          </a:prstGeom>
          <a:noFill/>
          <a:ln cap="flat" cmpd="sng" w="28575">
            <a:solidFill>
              <a:schemeClr val="dk2"/>
            </a:solidFill>
            <a:prstDash val="solid"/>
            <a:round/>
            <a:headEnd len="med" w="med" type="none"/>
            <a:tailEnd len="med" w="med" type="triangle"/>
          </a:ln>
        </p:spPr>
      </p:cxnSp>
      <p:cxnSp>
        <p:nvCxnSpPr>
          <p:cNvPr id="304" name="Google Shape;304;p38"/>
          <p:cNvCxnSpPr/>
          <p:nvPr/>
        </p:nvCxnSpPr>
        <p:spPr>
          <a:xfrm>
            <a:off x="4115750" y="4540500"/>
            <a:ext cx="5235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310" name="Google Shape;310;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operation chosen with a groupby() call must be an </a:t>
            </a:r>
            <a:r>
              <a:rPr b="1" lang="en" sz="2900">
                <a:solidFill>
                  <a:srgbClr val="434343"/>
                </a:solidFill>
                <a:latin typeface="Montserrat"/>
                <a:ea typeface="Montserrat"/>
                <a:cs typeface="Montserrat"/>
                <a:sym typeface="Montserrat"/>
              </a:rPr>
              <a:t>aggregation </a:t>
            </a:r>
            <a:r>
              <a:rPr lang="en" sz="2900">
                <a:solidFill>
                  <a:srgbClr val="434343"/>
                </a:solidFill>
                <a:latin typeface="Montserrat"/>
                <a:ea typeface="Montserrat"/>
                <a:cs typeface="Montserrat"/>
                <a:sym typeface="Montserrat"/>
              </a:rPr>
              <a:t>method.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it can take multiple values and combine them to return a singular value.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Sum,Std,Mean,Count,Max,Min, etc…</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learn how to use groupby with Pandas!</a:t>
            </a:r>
            <a:endParaRPr sz="2900">
              <a:solidFill>
                <a:srgbClr val="434343"/>
              </a:solidFill>
              <a:latin typeface="Montserrat"/>
              <a:ea typeface="Montserrat"/>
              <a:cs typeface="Montserrat"/>
              <a:sym typeface="Montserrat"/>
            </a:endParaRPr>
          </a:p>
        </p:txBody>
      </p:sp>
      <p:pic>
        <p:nvPicPr>
          <p:cNvPr descr="watermark.jpg" id="311" name="Google Shape;311;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2" name="Google Shape;31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Operations</a:t>
            </a:r>
            <a:endParaRPr b="1">
              <a:latin typeface="Montserrat"/>
              <a:ea typeface="Montserrat"/>
              <a:cs typeface="Montserrat"/>
              <a:sym typeface="Montserrat"/>
            </a:endParaRPr>
          </a:p>
        </p:txBody>
      </p:sp>
      <p:sp>
        <p:nvSpPr>
          <p:cNvPr id="318" name="Google Shape;318;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19" name="Google Shape;319;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0" name="Google Shape;320;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326" name="Google Shape;326;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go over a few very useful operations that didn’t fit in to the previous lectures!</a:t>
            </a:r>
            <a:endParaRPr sz="2900">
              <a:solidFill>
                <a:srgbClr val="434343"/>
              </a:solidFill>
              <a:latin typeface="Montserrat"/>
              <a:ea typeface="Montserrat"/>
              <a:cs typeface="Montserrat"/>
              <a:sym typeface="Montserrat"/>
            </a:endParaRPr>
          </a:p>
        </p:txBody>
      </p:sp>
      <p:pic>
        <p:nvPicPr>
          <p:cNvPr descr="watermark.jpg" id="327" name="Google Shape;327;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8" name="Google Shape;328;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pandas?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Pandas stands for </a:t>
            </a:r>
            <a:r>
              <a:rPr b="1" lang="en" sz="2900">
                <a:solidFill>
                  <a:srgbClr val="434343"/>
                </a:solidFill>
                <a:latin typeface="Montserrat"/>
                <a:ea typeface="Montserrat"/>
                <a:cs typeface="Montserrat"/>
                <a:sym typeface="Montserrat"/>
              </a:rPr>
              <a:t>Pan</a:t>
            </a:r>
            <a:r>
              <a:rPr lang="en" sz="2900">
                <a:solidFill>
                  <a:srgbClr val="434343"/>
                </a:solidFill>
                <a:latin typeface="Montserrat"/>
                <a:ea typeface="Montserrat"/>
                <a:cs typeface="Montserrat"/>
                <a:sym typeface="Montserrat"/>
              </a:rPr>
              <a:t>el-</a:t>
            </a:r>
            <a:r>
              <a:rPr b="1" lang="en" sz="2900">
                <a:solidFill>
                  <a:srgbClr val="434343"/>
                </a:solidFill>
                <a:latin typeface="Montserrat"/>
                <a:ea typeface="Montserrat"/>
                <a:cs typeface="Montserrat"/>
                <a:sym typeface="Montserrat"/>
              </a:rPr>
              <a:t>Da</a:t>
            </a:r>
            <a:r>
              <a:rPr lang="en" sz="2900">
                <a:solidFill>
                  <a:srgbClr val="434343"/>
                </a:solidFill>
                <a:latin typeface="Montserrat"/>
                <a:ea typeface="Montserrat"/>
                <a:cs typeface="Montserrat"/>
                <a:sym typeface="Montserrat"/>
              </a:rPr>
              <a:t>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is the most popular library for data handling for Python and is built directly off of NumPy.</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 Input and Output</a:t>
            </a:r>
            <a:endParaRPr b="1">
              <a:latin typeface="Montserrat"/>
              <a:ea typeface="Montserrat"/>
              <a:cs typeface="Montserrat"/>
              <a:sym typeface="Montserrat"/>
            </a:endParaRPr>
          </a:p>
        </p:txBody>
      </p:sp>
      <p:sp>
        <p:nvSpPr>
          <p:cNvPr id="334" name="Google Shape;334;p4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35" name="Google Shape;335;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6" name="Google Shape;336;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342" name="Google Shape;342;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During the course we will read our data sets from CSV files, but real world data can come from a variety of places.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Pandas has robust IO tools we can use.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few of them in action and explore the documentation for them!</a:t>
            </a:r>
            <a:endParaRPr sz="2900">
              <a:solidFill>
                <a:srgbClr val="434343"/>
              </a:solidFill>
              <a:latin typeface="Montserrat"/>
              <a:ea typeface="Montserrat"/>
              <a:cs typeface="Montserrat"/>
              <a:sym typeface="Montserrat"/>
            </a:endParaRPr>
          </a:p>
        </p:txBody>
      </p:sp>
      <p:pic>
        <p:nvPicPr>
          <p:cNvPr descr="watermark.jpg" id="343" name="Google Shape;343;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4" name="Google Shape;344;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Pandas Exercises</a:t>
            </a:r>
            <a:endParaRPr b="1">
              <a:latin typeface="Montserrat"/>
              <a:ea typeface="Montserrat"/>
              <a:cs typeface="Montserrat"/>
              <a:sym typeface="Montserrat"/>
            </a:endParaRPr>
          </a:p>
        </p:txBody>
      </p:sp>
      <p:sp>
        <p:nvSpPr>
          <p:cNvPr id="350" name="Google Shape;350;p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51" name="Google Shape;351;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2" name="Google Shape;352;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Pandas Exercise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Solutions</a:t>
            </a:r>
            <a:endParaRPr b="1">
              <a:latin typeface="Montserrat"/>
              <a:ea typeface="Montserrat"/>
              <a:cs typeface="Montserrat"/>
              <a:sym typeface="Montserrat"/>
            </a:endParaRPr>
          </a:p>
        </p:txBody>
      </p:sp>
      <p:sp>
        <p:nvSpPr>
          <p:cNvPr id="358" name="Google Shape;358;p4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59" name="Google Shape;359;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0" name="Google Shape;360;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pandas?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Since we will be continuously working with data in this course, we will use pandas to read in our data, clean the data, and even perform feature engineering with pandas.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pandas?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Pandas relies on some core data structures for its operations: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Series</a:t>
            </a:r>
            <a:endParaRPr sz="2900">
              <a:solidFill>
                <a:srgbClr val="434343"/>
              </a:solidFill>
              <a:latin typeface="Montserrat"/>
              <a:ea typeface="Montserrat"/>
              <a:cs typeface="Montserrat"/>
              <a:sym typeface="Montserrat"/>
            </a:endParaRPr>
          </a:p>
          <a:p>
            <a:pPr indent="-412750" lvl="3" marL="22860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Data array with a named index</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DataFrame</a:t>
            </a:r>
            <a:endParaRPr sz="2900">
              <a:solidFill>
                <a:srgbClr val="434343"/>
              </a:solidFill>
              <a:latin typeface="Montserrat"/>
              <a:ea typeface="Montserrat"/>
              <a:cs typeface="Montserrat"/>
              <a:sym typeface="Montserrat"/>
            </a:endParaRPr>
          </a:p>
          <a:p>
            <a:pPr indent="-412750" lvl="3" marL="22860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data “matrix” with labeled index and columns.</a:t>
            </a:r>
            <a:endParaRPr sz="2900">
              <a:solidFill>
                <a:srgbClr val="434343"/>
              </a:solidFill>
              <a:latin typeface="Montserrat"/>
              <a:ea typeface="Montserrat"/>
              <a:cs typeface="Montserrat"/>
              <a:sym typeface="Montserrat"/>
            </a:endParaRPr>
          </a:p>
          <a:p>
            <a:pPr indent="0" lvl="0" marL="18288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if you already know some pandas?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Check out the exercise at the end of this section to test your abilities, then feel free to browse through the various pandas topic lectures to review anything you may have forgotten. </a:t>
            </a:r>
            <a:endParaRPr sz="2900">
              <a:solidFill>
                <a:srgbClr val="434343"/>
              </a:solidFill>
              <a:latin typeface="Montserrat"/>
              <a:ea typeface="Montserrat"/>
              <a:cs typeface="Montserrat"/>
              <a:sym typeface="Montserrat"/>
            </a:endParaRPr>
          </a:p>
          <a:p>
            <a:pPr indent="0" lvl="0" marL="18288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Highly recommended you check out: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u="sng">
                <a:solidFill>
                  <a:schemeClr val="hlink"/>
                </a:solidFill>
                <a:latin typeface="Montserrat"/>
                <a:ea typeface="Montserrat"/>
                <a:cs typeface="Montserrat"/>
                <a:sym typeface="Montserrat"/>
                <a:hlinkClick r:id="rId3"/>
              </a:rPr>
              <a:t>pandas.pydata.org/pandas-docs/stable/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18288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111" name="Google Shape;111;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Series</a:t>
            </a:r>
            <a:endParaRPr b="1">
              <a:latin typeface="Montserrat"/>
              <a:ea typeface="Montserrat"/>
              <a:cs typeface="Montserrat"/>
              <a:sym typeface="Montserrat"/>
            </a:endParaRPr>
          </a:p>
        </p:txBody>
      </p:sp>
      <p:sp>
        <p:nvSpPr>
          <p:cNvPr id="119" name="Google Shape;119;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0" name="Google Shape;120;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Google Shape;121;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