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</p:sldIdLst>
  <p:sldSz cy="5143500" cx="9144000"/>
  <p:notesSz cx="6858000" cy="9144000"/>
  <p:embeddedFontLst>
    <p:embeddedFont>
      <p:font typeface="Roboto"/>
      <p:regular r:id="rId115"/>
      <p:bold r:id="rId116"/>
      <p:italic r:id="rId117"/>
      <p:boldItalic r:id="rId118"/>
    </p:embeddedFont>
    <p:embeddedFont>
      <p:font typeface="Montserrat"/>
      <p:regular r:id="rId119"/>
      <p:bold r:id="rId120"/>
      <p:italic r:id="rId121"/>
      <p:boldItalic r:id="rId122"/>
    </p:embeddedFont>
    <p:embeddedFont>
      <p:font typeface="Source Code Pro"/>
      <p:regular r:id="rId123"/>
      <p:bold r:id="rId124"/>
      <p:italic r:id="rId125"/>
      <p:boldItalic r:id="rId126"/>
    </p:embeddedFont>
    <p:embeddedFont>
      <p:font typeface="Overpass"/>
      <p:regular r:id="rId127"/>
      <p:bold r:id="rId128"/>
      <p:italic r:id="rId129"/>
      <p:boldItalic r:id="rId130"/>
    </p:embeddedFont>
    <p:embeddedFont>
      <p:font typeface="Oswald"/>
      <p:regular r:id="rId131"/>
      <p:bold r:id="rId1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29" Type="http://schemas.openxmlformats.org/officeDocument/2006/relationships/font" Target="fonts/Overpass-italic.fntdata"/><Relationship Id="rId128" Type="http://schemas.openxmlformats.org/officeDocument/2006/relationships/font" Target="fonts/Overpass-bold.fntdata"/><Relationship Id="rId127" Type="http://schemas.openxmlformats.org/officeDocument/2006/relationships/font" Target="fonts/Overpass-regular.fntdata"/><Relationship Id="rId126" Type="http://schemas.openxmlformats.org/officeDocument/2006/relationships/font" Target="fonts/SourceCodePro-boldItalic.fntdata"/><Relationship Id="rId26" Type="http://schemas.openxmlformats.org/officeDocument/2006/relationships/slide" Target="slides/slide21.xml"/><Relationship Id="rId121" Type="http://schemas.openxmlformats.org/officeDocument/2006/relationships/font" Target="fonts/Montserrat-italic.fntdata"/><Relationship Id="rId25" Type="http://schemas.openxmlformats.org/officeDocument/2006/relationships/slide" Target="slides/slide20.xml"/><Relationship Id="rId120" Type="http://schemas.openxmlformats.org/officeDocument/2006/relationships/font" Target="fonts/Montserrat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125" Type="http://schemas.openxmlformats.org/officeDocument/2006/relationships/font" Target="fonts/SourceCodePro-italic.fntdata"/><Relationship Id="rId29" Type="http://schemas.openxmlformats.org/officeDocument/2006/relationships/slide" Target="slides/slide24.xml"/><Relationship Id="rId124" Type="http://schemas.openxmlformats.org/officeDocument/2006/relationships/font" Target="fonts/SourceCodePro-bold.fntdata"/><Relationship Id="rId123" Type="http://schemas.openxmlformats.org/officeDocument/2006/relationships/font" Target="fonts/SourceCodePro-regular.fntdata"/><Relationship Id="rId122" Type="http://schemas.openxmlformats.org/officeDocument/2006/relationships/font" Target="fonts/Montserrat-boldItalic.fntdata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font" Target="fonts/Roboto-boldItalic.fntdata"/><Relationship Id="rId117" Type="http://schemas.openxmlformats.org/officeDocument/2006/relationships/font" Target="fonts/Roboto-italic.fntdata"/><Relationship Id="rId116" Type="http://schemas.openxmlformats.org/officeDocument/2006/relationships/font" Target="fonts/Roboto-bold.fntdata"/><Relationship Id="rId115" Type="http://schemas.openxmlformats.org/officeDocument/2006/relationships/font" Target="fonts/Roboto-regular.fntdata"/><Relationship Id="rId119" Type="http://schemas.openxmlformats.org/officeDocument/2006/relationships/font" Target="fonts/Montserrat-regular.fntdata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132" Type="http://schemas.openxmlformats.org/officeDocument/2006/relationships/font" Target="fonts/Oswald-bold.fntdata"/><Relationship Id="rId131" Type="http://schemas.openxmlformats.org/officeDocument/2006/relationships/font" Target="fonts/Oswald-regular.fntdata"/><Relationship Id="rId130" Type="http://schemas.openxmlformats.org/officeDocument/2006/relationships/font" Target="fonts/Overpass-boldItalic.fntdata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c6d0d86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c6d0d86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g5c6d0d8677_0_1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2" name="Google Shape;1322;g5c6d0d8677_0_1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5c8d4edbe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5c8d4edbe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5c8d4edbe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5c8d4edbe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g5c8d4edbeb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5" name="Google Shape;1345;g5c8d4edbeb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5c8d4edbeb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5c8d4edbeb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g5c8d4edbeb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1" name="Google Shape;1361;g5c8d4edbeb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5c8d4edbeb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Google Shape;1369;g5c8d4edbeb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g5c8d4edbeb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7" name="Google Shape;1377;g5c8d4edbeb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5c8d4edbeb_0_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5c8d4edbeb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6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g5c8d4edbeb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8" name="Google Shape;1408;g5c8d4edbeb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c6d0d867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c6d0d867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c6d0d8677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c6d0d867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c6d0d867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c6d0d867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c6d0d8677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c6d0d867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c6d0d867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c6d0d867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c6d0d867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c6d0d867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c6d0d8677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c6d0d8677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c6d0d8677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c6d0d8677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c6d0d8677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5c6d0d8677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c6d0d8677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c6d0d8677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5c6d0d8677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5c6d0d8677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5c8d4edbe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5c8d4edbe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5c8d4edbe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5c8d4edbe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5c8d4edbeb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5c8d4edbe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5c8d4edbe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5c8d4edbe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5c8d4edbeb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5c8d4edbeb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5c8d4edbeb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5c8d4edbe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5c8d4edbeb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5c8d4edbeb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5c8d4edbeb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5c8d4edbeb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c8d4edb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c8d4edb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c8d4edbeb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c8d4edbeb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5c8d4edbeb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5c8d4edbeb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5c8d4edbeb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5c8d4edbeb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5c8d4edbeb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5c8d4edbeb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5c8d4edbeb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5c8d4edbeb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5c8d4edbeb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5c8d4edbeb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5c8d4edbeb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5c8d4edbeb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5c8d4edbeb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5c8d4edbeb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5c8d4edbeb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5c8d4edbeb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5c8d4edbeb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5c8d4edbe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c8d4edbe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c8d4edbe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5c8d4edbeb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5c8d4edbeb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5c8d4edbeb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5c8d4edbeb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5c8d4edbeb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5c8d4edbeb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5c8d4edbeb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5c8d4edbeb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5c8d4edbeb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5c8d4edbeb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5c8d4edbeb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5c8d4edbeb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5c8d4edbeb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5c8d4edbeb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5c8d4edbeb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5c8d4edbeb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5c8d4edbeb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5c8d4edbeb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5c8d4edbeb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5c8d4edbeb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c8d4edbe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c8d4edbe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5c8d4edbeb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5c8d4edbeb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5c8d4edbe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5c8d4edbe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5c6d0d8677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5c6d0d8677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5c6d0d8677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5c6d0d8677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5c6d0d8677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5c6d0d8677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5c6d0d8677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5c6d0d8677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5c6d0d8677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5c6d0d8677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5c6d0d8677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5c6d0d8677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5c6d0d8677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5c6d0d8677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5c6d0d8677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5c6d0d8677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8d4edbeb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c8d4edbeb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5c6d0d8677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5c6d0d8677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5c6d0d8677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5c6d0d8677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5c6d0d8677_0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5c6d0d8677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5c6d0d8677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5c6d0d8677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5c6d0d8677_0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5c6d0d8677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5c6d0d8677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5c6d0d8677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5c6d0d8677_0_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5c6d0d8677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5c6d0d8677_0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5c6d0d8677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5c6d0d8677_0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5c6d0d8677_0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5c6d0d8677_0_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5c6d0d8677_0_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c8d4edbeb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c8d4edbeb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5c6d0d8677_0_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5c6d0d8677_0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5c6d0d8677_0_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5c6d0d8677_0_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5c6d0d8677_0_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5c6d0d8677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5c6d0d8677_0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5c6d0d8677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5c6d0d8677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5c6d0d8677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5c6d0d8677_0_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5c6d0d8677_0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5c6d0d8677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5c6d0d8677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5c6d0d8677_0_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5c6d0d8677_0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5c6d0d8677_0_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5c6d0d8677_0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5c6d0d8677_0_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5c6d0d8677_0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aebc8ca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aebc8ca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5c6d0d8677_0_7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5c6d0d8677_0_7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5c6d0d8677_0_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5c6d0d8677_0_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5c8d4edbeb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5c8d4edbeb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5c8d4edbeb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5c8d4edbeb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5c8d4edbeb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5c8d4edbeb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5c8d4edbeb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5c8d4edbeb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5c8d4edbe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2" name="Google Shape;1202;g5c8d4edbe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5c6d0d8677_0_1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5c6d0d8677_0_1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5c6d0d8677_0_1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8" name="Google Shape;1218;g5c6d0d8677_0_1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5c8d4edbe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5c8d4edbe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aebc8ca1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aebc8ca1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5c6d0d8677_0_1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" name="Google Shape;1234;g5c6d0d8677_0_1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5c6d0d8677_0_1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2" name="Google Shape;1242;g5c6d0d8677_0_1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g5c8d4edbeb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1" name="Google Shape;1251;g5c8d4edbeb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5c8d4edbeb_0_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5c8d4edbeb_0_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5c8d4edbeb_0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5c8d4edbeb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g5c6d0d8677_0_1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0" name="Google Shape;1280;g5c6d0d8677_0_1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5c6d0d8677_0_1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5c6d0d8677_0_1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5c6d0d867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5c6d0d867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g5c8d4edbe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6" name="Google Shape;1306;g5c8d4edbe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5c8d4edbe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5c8d4edbe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p14:dur="0">
        <p:push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2.jp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2.jp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2.jp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2.jp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2.jp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2.jp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2.jp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2.jp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2.jp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2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2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2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2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2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2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2.jpg"/><Relationship Id="rId4" Type="http://schemas.openxmlformats.org/officeDocument/2006/relationships/image" Target="../media/image7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2.jp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2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2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2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2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2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2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2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2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2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2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2.jpg"/><Relationship Id="rId4" Type="http://schemas.openxmlformats.org/officeDocument/2006/relationships/image" Target="../media/image10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11.png"/><Relationship Id="rId4" Type="http://schemas.openxmlformats.org/officeDocument/2006/relationships/image" Target="../media/image2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1.png"/><Relationship Id="rId4" Type="http://schemas.openxmlformats.org/officeDocument/2006/relationships/image" Target="../media/image2.jp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11.png"/><Relationship Id="rId4" Type="http://schemas.openxmlformats.org/officeDocument/2006/relationships/image" Target="../media/image2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2.jpg"/><Relationship Id="rId4" Type="http://schemas.openxmlformats.org/officeDocument/2006/relationships/image" Target="../media/image12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2.jpg"/><Relationship Id="rId4" Type="http://schemas.openxmlformats.org/officeDocument/2006/relationships/image" Target="../media/image13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2.jp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2.jp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What is Machine Learning?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09" name="Google Shape;10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0" name="Google Shape;11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87" name="Google Shape;187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Google Shape;188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1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5" name="Google Shape;1325;p124"/>
          <p:cNvSpPr txBox="1"/>
          <p:nvPr>
            <p:ph idx="1" type="body"/>
          </p:nvPr>
        </p:nvSpPr>
        <p:spPr>
          <a:xfrm>
            <a:off x="311700" y="1152475"/>
            <a:ext cx="879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should now feel comfortable with the various methods of evaluating a regression task.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26" name="Google Shape;1326;p1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27" name="Google Shape;1327;p1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125"/>
          <p:cNvSpPr txBox="1"/>
          <p:nvPr>
            <p:ph type="ctrTitle"/>
          </p:nvPr>
        </p:nvSpPr>
        <p:spPr>
          <a:xfrm>
            <a:off x="335850" y="807750"/>
            <a:ext cx="8520600" cy="205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3" name="Google Shape;1333;p1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34" name="Google Shape;1334;p1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1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0" name="Google Shape;1340;p1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covered supervised learning, where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 was known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due to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historical labeled data.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happens when we don’t have historical labels?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1" name="Google Shape;1341;p1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2" name="Google Shape;1342;p1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1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8" name="Google Shape;1348;p1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certain tasks that fall under unsupervised learning: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Anomaly Detection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Dimensionality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9" name="Google Shape;1349;p1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0" name="Google Shape;1350;p1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1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6" name="Google Shape;1356;p1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Grouping together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unlabeled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 points into categories/clusters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points are assigned to a cluster based on similarity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7" name="Google Shape;1357;p1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8" name="Google Shape;1358;p1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1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4" name="Google Shape;1364;p1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Anomaly Detection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Attempts to detect outliers in a dataset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fraudulent transactions on a credit card.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5" name="Google Shape;1365;p1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6" name="Google Shape;1366;p1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1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2" name="Google Shape;1372;p1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Dimensionality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processing techniques that reduces the number of features in a data set, either for compression, or to better understand underlying trends within a data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73" name="Google Shape;1373;p1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4" name="Google Shape;1374;p1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p1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0" name="Google Shape;1380;p1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It’s important to note, these are situations where we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have the correct answer for historical data!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Which means evaluation is much harder and more nuanced!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81" name="Google Shape;1381;p1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82" name="Google Shape;1382;p1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387" name="Google Shape;1387;p1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88" name="Google Shape;1388;p13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389" name="Google Shape;1389;p1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390" name="Google Shape;1390;p13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Unsupervised</a:t>
            </a: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1" name="Google Shape;1391;p132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132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3" name="Google Shape;1393;p132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4" name="Google Shape;1394;p132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5" name="Google Shape;1395;p132"/>
          <p:cNvSpPr/>
          <p:nvPr/>
        </p:nvSpPr>
        <p:spPr>
          <a:xfrm>
            <a:off x="74428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96" name="Google Shape;1396;p132"/>
          <p:cNvCxnSpPr>
            <a:stCxn id="1391" idx="3"/>
            <a:endCxn id="1392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7" name="Google Shape;1397;p132"/>
          <p:cNvCxnSpPr>
            <a:endCxn id="1393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8" name="Google Shape;1398;p132"/>
          <p:cNvCxnSpPr>
            <a:endCxn id="1394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9" name="Google Shape;1399;p132"/>
          <p:cNvCxnSpPr>
            <a:endCxn id="1395" idx="1"/>
          </p:cNvCxnSpPr>
          <p:nvPr/>
        </p:nvCxnSpPr>
        <p:spPr>
          <a:xfrm>
            <a:off x="6968825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0" name="Google Shape;1400;p132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1" name="Google Shape;1401;p132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2" name="Google Shape;1402;p132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3" name="Google Shape;1403;p132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4" name="Google Shape;1404;p132"/>
          <p:cNvSpPr txBox="1"/>
          <p:nvPr/>
        </p:nvSpPr>
        <p:spPr>
          <a:xfrm>
            <a:off x="5453950" y="2857875"/>
            <a:ext cx="16893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Transformation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5" name="Google Shape;1405;p132"/>
          <p:cNvSpPr txBox="1"/>
          <p:nvPr/>
        </p:nvSpPr>
        <p:spPr>
          <a:xfrm>
            <a:off x="7398275" y="2800650"/>
            <a:ext cx="1429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Deployment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1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1" name="Google Shape;1411;p1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in the course, we’ll explore unsupervised learning processes with specialized neural network structures, such as autoencoders.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2" name="Google Shape;1412;p1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3" name="Google Shape;1413;p1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93" name="Google Shape;193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95" name="Google Shape;195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35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algorithms are trained using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labeled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examples, such as an input where the desired output is known. 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a segment of text could have a category label, such as: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Spam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vs.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Legitimate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Email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Positive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vs.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Negative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Movie Review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02" name="Google Shape;202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04" name="Google Shape;204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36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 network receives a set of inputs along with the corresponding correct outputs, and the algorithm learns by comparing its actual output with correct outputs to find errors. 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It then modifies the model accordingly. </a:t>
            </a:r>
            <a:endParaRPr b="1"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11" name="Google Shape;211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13" name="Google Shape;213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37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is commonly used in applications where historical data predicts likely future events. </a:t>
            </a:r>
            <a:endParaRPr b="1"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20" name="Google Shape;220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22" name="Google Shape;222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38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8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8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8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8"/>
          <p:cNvSpPr/>
          <p:nvPr/>
        </p:nvSpPr>
        <p:spPr>
          <a:xfrm>
            <a:off x="74428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8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0" name="Google Shape;230;p38"/>
          <p:cNvCxnSpPr>
            <a:stCxn id="224" idx="3"/>
            <a:endCxn id="225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38"/>
          <p:cNvCxnSpPr>
            <a:endCxn id="226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38"/>
          <p:cNvCxnSpPr>
            <a:endCxn id="227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38"/>
          <p:cNvCxnSpPr>
            <a:endCxn id="228" idx="1"/>
          </p:cNvCxnSpPr>
          <p:nvPr/>
        </p:nvCxnSpPr>
        <p:spPr>
          <a:xfrm>
            <a:off x="6968825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38"/>
          <p:cNvCxnSpPr>
            <a:stCxn id="227" idx="2"/>
            <a:endCxn id="226" idx="2"/>
          </p:cNvCxnSpPr>
          <p:nvPr/>
        </p:nvCxnSpPr>
        <p:spPr>
          <a:xfrm rot="5400000">
            <a:off x="5391100" y="2708775"/>
            <a:ext cx="600" cy="1814400"/>
          </a:xfrm>
          <a:prstGeom prst="curvedConnector3">
            <a:avLst>
              <a:gd fmla="val 396875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38"/>
          <p:cNvCxnSpPr>
            <a:stCxn id="225" idx="0"/>
            <a:endCxn id="229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38"/>
          <p:cNvCxnSpPr>
            <a:stCxn id="229" idx="3"/>
            <a:endCxn id="227" idx="0"/>
          </p:cNvCxnSpPr>
          <p:nvPr/>
        </p:nvCxnSpPr>
        <p:spPr>
          <a:xfrm>
            <a:off x="5154375" y="2016750"/>
            <a:ext cx="1144200" cy="691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p38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38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38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38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38"/>
          <p:cNvSpPr txBox="1"/>
          <p:nvPr/>
        </p:nvSpPr>
        <p:spPr>
          <a:xfrm>
            <a:off x="5628400" y="278171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38"/>
          <p:cNvSpPr txBox="1"/>
          <p:nvPr/>
        </p:nvSpPr>
        <p:spPr>
          <a:xfrm>
            <a:off x="7398275" y="2800650"/>
            <a:ext cx="1429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Deployment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47" name="Google Shape;247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49" name="Google Shape;249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39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9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39"/>
          <p:cNvSpPr txBox="1"/>
          <p:nvPr/>
        </p:nvSpPr>
        <p:spPr>
          <a:xfrm>
            <a:off x="387275" y="1161825"/>
            <a:ext cx="84555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Char char="●"/>
            </a:pPr>
            <a:r>
              <a:rPr lang="en" sz="2600">
                <a:latin typeface="Montserrat"/>
                <a:ea typeface="Montserrat"/>
                <a:cs typeface="Montserrat"/>
                <a:sym typeface="Montserrat"/>
              </a:rPr>
              <a:t>Get your data! Customers, Sensors, etc...</a:t>
            </a:r>
            <a:endParaRPr sz="2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58" name="Google Shape;258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60" name="Google Shape;26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40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40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4" name="Google Shape;264;p40"/>
          <p:cNvCxnSpPr>
            <a:stCxn id="262" idx="3"/>
            <a:endCxn id="263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5" name="Google Shape;265;p40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40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40"/>
          <p:cNvSpPr txBox="1"/>
          <p:nvPr/>
        </p:nvSpPr>
        <p:spPr>
          <a:xfrm>
            <a:off x="387275" y="1161825"/>
            <a:ext cx="84555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Char char="●"/>
            </a:pPr>
            <a:r>
              <a:rPr lang="en" sz="2600">
                <a:latin typeface="Montserrat"/>
                <a:ea typeface="Montserrat"/>
                <a:cs typeface="Montserrat"/>
                <a:sym typeface="Montserrat"/>
              </a:rPr>
              <a:t>Clean and format your data (using Pandas)</a:t>
            </a:r>
            <a:endParaRPr sz="2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72" name="Google Shape;272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74" name="Google Shape;274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41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1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41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41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0" name="Google Shape;280;p41"/>
          <p:cNvCxnSpPr>
            <a:stCxn id="276" idx="3"/>
            <a:endCxn id="277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" name="Google Shape;281;p41"/>
          <p:cNvCxnSpPr>
            <a:endCxn id="278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" name="Google Shape;282;p41"/>
          <p:cNvCxnSpPr>
            <a:stCxn id="277" idx="0"/>
            <a:endCxn id="279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3" name="Google Shape;283;p41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41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41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41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91" name="Google Shape;291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93" name="Google Shape;293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42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2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2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42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9" name="Google Shape;299;p42"/>
          <p:cNvCxnSpPr>
            <a:stCxn id="295" idx="3"/>
            <a:endCxn id="296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Google Shape;300;p42"/>
          <p:cNvCxnSpPr>
            <a:endCxn id="297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Google Shape;301;p42"/>
          <p:cNvCxnSpPr>
            <a:stCxn id="296" idx="0"/>
            <a:endCxn id="298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2" name="Google Shape;302;p42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42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42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42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10" name="Google Shape;310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12" name="Google Shape;312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43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3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3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43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43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9" name="Google Shape;319;p43"/>
          <p:cNvCxnSpPr>
            <a:stCxn id="314" idx="3"/>
            <a:endCxn id="315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" name="Google Shape;320;p43"/>
          <p:cNvCxnSpPr>
            <a:endCxn id="316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1" name="Google Shape;321;p43"/>
          <p:cNvCxnSpPr>
            <a:endCxn id="317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2" name="Google Shape;322;p43"/>
          <p:cNvCxnSpPr>
            <a:stCxn id="315" idx="0"/>
            <a:endCxn id="318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43"/>
          <p:cNvCxnSpPr>
            <a:stCxn id="318" idx="3"/>
            <a:endCxn id="317" idx="0"/>
          </p:cNvCxnSpPr>
          <p:nvPr/>
        </p:nvCxnSpPr>
        <p:spPr>
          <a:xfrm>
            <a:off x="5154375" y="2016750"/>
            <a:ext cx="1144200" cy="691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4" name="Google Shape;324;p43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43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43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43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43"/>
          <p:cNvSpPr txBox="1"/>
          <p:nvPr/>
        </p:nvSpPr>
        <p:spPr>
          <a:xfrm>
            <a:off x="5628400" y="278171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jump into Neural Networks, Tensorflow, Keras API etc… its a good idea to understand a few fundamental ideas regarding machine learning.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we’ll cover some important theory and concepts surrounding machine learning.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" name="Google Shape;11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" name="Google Shape;11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33" name="Google Shape;33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35" name="Google Shape;335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44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44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4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4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4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2" name="Google Shape;342;p44"/>
          <p:cNvCxnSpPr>
            <a:stCxn id="337" idx="3"/>
            <a:endCxn id="338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3" name="Google Shape;343;p44"/>
          <p:cNvCxnSpPr>
            <a:endCxn id="339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4" name="Google Shape;344;p44"/>
          <p:cNvCxnSpPr>
            <a:endCxn id="340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5" name="Google Shape;345;p44"/>
          <p:cNvCxnSpPr>
            <a:stCxn id="338" idx="0"/>
            <a:endCxn id="341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6" name="Google Shape;346;p44"/>
          <p:cNvCxnSpPr>
            <a:stCxn id="341" idx="3"/>
            <a:endCxn id="340" idx="0"/>
          </p:cNvCxnSpPr>
          <p:nvPr/>
        </p:nvCxnSpPr>
        <p:spPr>
          <a:xfrm>
            <a:off x="5154375" y="2016750"/>
            <a:ext cx="1144200" cy="691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7" name="Google Shape;347;p44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p44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44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p44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1" name="Google Shape;351;p44"/>
          <p:cNvSpPr txBox="1"/>
          <p:nvPr/>
        </p:nvSpPr>
        <p:spPr>
          <a:xfrm>
            <a:off x="5628400" y="278171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2" name="Google Shape;352;p44"/>
          <p:cNvCxnSpPr/>
          <p:nvPr/>
        </p:nvCxnSpPr>
        <p:spPr>
          <a:xfrm rot="5400000">
            <a:off x="5391100" y="2708775"/>
            <a:ext cx="600" cy="1814400"/>
          </a:xfrm>
          <a:prstGeom prst="curvedConnector3">
            <a:avLst>
              <a:gd fmla="val 396875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3" name="Google Shape;353;p44"/>
          <p:cNvSpPr txBox="1"/>
          <p:nvPr/>
        </p:nvSpPr>
        <p:spPr>
          <a:xfrm>
            <a:off x="4811450" y="3803275"/>
            <a:ext cx="13404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Adjust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Parameters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58" name="Google Shape;358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60" name="Google Shape;360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4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45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5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5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45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45"/>
          <p:cNvSpPr/>
          <p:nvPr/>
        </p:nvSpPr>
        <p:spPr>
          <a:xfrm>
            <a:off x="74428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5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8" name="Google Shape;368;p45"/>
          <p:cNvCxnSpPr>
            <a:stCxn id="362" idx="3"/>
            <a:endCxn id="363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9" name="Google Shape;369;p45"/>
          <p:cNvCxnSpPr>
            <a:endCxn id="364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0" name="Google Shape;370;p45"/>
          <p:cNvCxnSpPr>
            <a:endCxn id="365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1" name="Google Shape;371;p45"/>
          <p:cNvCxnSpPr>
            <a:endCxn id="366" idx="1"/>
          </p:cNvCxnSpPr>
          <p:nvPr/>
        </p:nvCxnSpPr>
        <p:spPr>
          <a:xfrm>
            <a:off x="6968825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2" name="Google Shape;372;p45"/>
          <p:cNvCxnSpPr>
            <a:stCxn id="365" idx="2"/>
            <a:endCxn id="364" idx="2"/>
          </p:cNvCxnSpPr>
          <p:nvPr/>
        </p:nvCxnSpPr>
        <p:spPr>
          <a:xfrm rot="5400000">
            <a:off x="5391100" y="2708775"/>
            <a:ext cx="600" cy="1814400"/>
          </a:xfrm>
          <a:prstGeom prst="curvedConnector3">
            <a:avLst>
              <a:gd fmla="val 396875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3" name="Google Shape;373;p45"/>
          <p:cNvCxnSpPr>
            <a:stCxn id="363" idx="0"/>
            <a:endCxn id="367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4" name="Google Shape;374;p45"/>
          <p:cNvCxnSpPr>
            <a:stCxn id="367" idx="3"/>
            <a:endCxn id="365" idx="0"/>
          </p:cNvCxnSpPr>
          <p:nvPr/>
        </p:nvCxnSpPr>
        <p:spPr>
          <a:xfrm>
            <a:off x="5154375" y="2016750"/>
            <a:ext cx="1144200" cy="691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5" name="Google Shape;375;p45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6" name="Google Shape;376;p45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7" name="Google Shape;377;p45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" name="Google Shape;378;p45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9" name="Google Shape;379;p45"/>
          <p:cNvSpPr txBox="1"/>
          <p:nvPr/>
        </p:nvSpPr>
        <p:spPr>
          <a:xfrm>
            <a:off x="5628400" y="278171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0" name="Google Shape;380;p45"/>
          <p:cNvSpPr txBox="1"/>
          <p:nvPr/>
        </p:nvSpPr>
        <p:spPr>
          <a:xfrm>
            <a:off x="7398275" y="2800650"/>
            <a:ext cx="1429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Deployment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85" name="Google Shape;385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87" name="Google Shape;387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4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p46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What we just showed is a simplified approach to supervised learning, it contains an issue!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Is it fair to use our single split of the data to evaluate our models performance?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After all, we were given the chance to update the model parameters again and again.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95" name="Google Shape;395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4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7" name="Google Shape;397;p47"/>
          <p:cNvSpPr txBox="1"/>
          <p:nvPr/>
        </p:nvSpPr>
        <p:spPr>
          <a:xfrm>
            <a:off x="311700" y="1229875"/>
            <a:ext cx="88323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To fix this issue, data is often split into </a:t>
            </a:r>
            <a:r>
              <a:rPr b="1"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3 sets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Training Data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■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Used to train model parameters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Validation Data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■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Used to determine what model hyperparameters to adjust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Test Data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■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Used to get some final performance metric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03" name="Google Shape;403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4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5" name="Google Shape;405;p48"/>
          <p:cNvSpPr txBox="1"/>
          <p:nvPr/>
        </p:nvSpPr>
        <p:spPr>
          <a:xfrm>
            <a:off x="311700" y="1229875"/>
            <a:ext cx="88323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This means after we see the results on the </a:t>
            </a:r>
            <a:r>
              <a:rPr b="1"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final test set</a:t>
            </a: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we don’t get to go back and adjust any model parameters!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This final measure is what we label the true performance of the model to be.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11" name="Google Shape;411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4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3" name="Google Shape;413;p49"/>
          <p:cNvSpPr txBox="1"/>
          <p:nvPr/>
        </p:nvSpPr>
        <p:spPr>
          <a:xfrm>
            <a:off x="311700" y="1229875"/>
            <a:ext cx="88323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In this course, in general we will simplify our data by using a simple </a:t>
            </a:r>
            <a:r>
              <a:rPr b="1"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train/test split.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We will simply train and then evaluate on a test set (leaving the option to students to go back and adjust parameters).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After going through the course, you will be able to easily perform another split to get </a:t>
            </a:r>
            <a:r>
              <a:rPr b="1"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3 data sets</a:t>
            </a: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if you desire.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0"/>
          <p:cNvSpPr txBox="1"/>
          <p:nvPr>
            <p:ph type="ctrTitle"/>
          </p:nvPr>
        </p:nvSpPr>
        <p:spPr>
          <a:xfrm>
            <a:off x="335850" y="807750"/>
            <a:ext cx="8520600" cy="205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Overfitting and Underfitting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25" name="Google Shape;425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5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27" name="Google Shape;427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5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</a:t>
            </a: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9" name="Google Shape;429;p5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the full process for supervised learning, let’s touch upon the important topics of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underfitting.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34" name="Google Shape;434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5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36" name="Google Shape;436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5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8" name="Google Shape;438;p52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model fits too much to the noise from the data.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often results in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low error on training sets but high error on test/validation sets.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43" name="Google Shape;443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5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45" name="Google Shape;445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5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7" name="Google Shape;447;p53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8" name="Google Shape;448;p53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49" name="Google Shape;449;p53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50" name="Google Shape;450;p53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53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53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53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53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53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53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53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53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53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53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53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53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463" name="Google Shape;463;p53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Machine Learning?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Deep Learning?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Difference between Supervised and Unsupervised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Process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Evaluating performance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" name="Google Shape;12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" name="Google Shape;126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68" name="Google Shape;468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5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70" name="Google Shape;470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5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2" name="Google Shape;472;p54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Good Model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73" name="Google Shape;473;p54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74" name="Google Shape;474;p54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75" name="Google Shape;475;p54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54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54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54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54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54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54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54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54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54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54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54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54"/>
          <p:cNvSpPr/>
          <p:nvPr/>
        </p:nvSpPr>
        <p:spPr>
          <a:xfrm>
            <a:off x="3266000" y="2471160"/>
            <a:ext cx="2577800" cy="1199325"/>
          </a:xfrm>
          <a:custGeom>
            <a:rect b="b" l="l" r="r" t="t"/>
            <a:pathLst>
              <a:path extrusionOk="0" h="47973" w="103112">
                <a:moveTo>
                  <a:pt x="0" y="47973"/>
                </a:moveTo>
                <a:cubicBezTo>
                  <a:pt x="8412" y="40568"/>
                  <a:pt x="33284" y="11067"/>
                  <a:pt x="50469" y="3541"/>
                </a:cubicBezTo>
                <a:cubicBezTo>
                  <a:pt x="67654" y="-3985"/>
                  <a:pt x="94338" y="2938"/>
                  <a:pt x="103112" y="2817"/>
                </a:cubicBezTo>
              </a:path>
            </a:pathLst>
          </a:cu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8" name="Google Shape;488;p54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489" name="Google Shape;489;p54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94" name="Google Shape;494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5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96" name="Google Shape;496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5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8" name="Google Shape;498;p55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9" name="Google Shape;499;p55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00" name="Google Shape;500;p55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01" name="Google Shape;501;p55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55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55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55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55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55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55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55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55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55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55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55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55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14" name="Google Shape;514;p55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519" name="Google Shape;519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5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521" name="Google Shape;521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5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3" name="Google Shape;523;p56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24" name="Google Shape;524;p56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25" name="Google Shape;525;p56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26" name="Google Shape;526;p56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56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56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56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56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56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56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56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56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56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56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56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56"/>
          <p:cNvSpPr/>
          <p:nvPr/>
        </p:nvSpPr>
        <p:spPr>
          <a:xfrm>
            <a:off x="3211675" y="1844240"/>
            <a:ext cx="2813225" cy="1883825"/>
          </a:xfrm>
          <a:custGeom>
            <a:rect b="b" l="l" r="r" t="t"/>
            <a:pathLst>
              <a:path extrusionOk="0" h="75353" w="112529">
                <a:moveTo>
                  <a:pt x="0" y="20165"/>
                </a:moveTo>
                <a:cubicBezTo>
                  <a:pt x="845" y="27611"/>
                  <a:pt x="2656" y="55663"/>
                  <a:pt x="5071" y="64839"/>
                </a:cubicBezTo>
                <a:cubicBezTo>
                  <a:pt x="7486" y="74015"/>
                  <a:pt x="12234" y="75745"/>
                  <a:pt x="14488" y="75222"/>
                </a:cubicBezTo>
                <a:cubicBezTo>
                  <a:pt x="16742" y="74699"/>
                  <a:pt x="17266" y="67335"/>
                  <a:pt x="18594" y="61700"/>
                </a:cubicBezTo>
                <a:cubicBezTo>
                  <a:pt x="19922" y="56066"/>
                  <a:pt x="21330" y="48378"/>
                  <a:pt x="22457" y="41415"/>
                </a:cubicBezTo>
                <a:cubicBezTo>
                  <a:pt x="23584" y="34452"/>
                  <a:pt x="23946" y="17710"/>
                  <a:pt x="25355" y="19924"/>
                </a:cubicBezTo>
                <a:cubicBezTo>
                  <a:pt x="26764" y="22138"/>
                  <a:pt x="29702" y="46447"/>
                  <a:pt x="30909" y="54697"/>
                </a:cubicBezTo>
                <a:cubicBezTo>
                  <a:pt x="32116" y="62948"/>
                  <a:pt x="31110" y="71480"/>
                  <a:pt x="32599" y="69427"/>
                </a:cubicBezTo>
                <a:cubicBezTo>
                  <a:pt x="34088" y="67374"/>
                  <a:pt x="37751" y="49625"/>
                  <a:pt x="39844" y="42381"/>
                </a:cubicBezTo>
                <a:cubicBezTo>
                  <a:pt x="41937" y="35137"/>
                  <a:pt x="42902" y="31515"/>
                  <a:pt x="45156" y="25961"/>
                </a:cubicBezTo>
                <a:cubicBezTo>
                  <a:pt x="47410" y="20407"/>
                  <a:pt x="50550" y="7367"/>
                  <a:pt x="53367" y="9057"/>
                </a:cubicBezTo>
                <a:cubicBezTo>
                  <a:pt x="56184" y="10747"/>
                  <a:pt x="59364" y="25719"/>
                  <a:pt x="62060" y="36103"/>
                </a:cubicBezTo>
                <a:cubicBezTo>
                  <a:pt x="64757" y="46487"/>
                  <a:pt x="67775" y="75022"/>
                  <a:pt x="69546" y="71359"/>
                </a:cubicBezTo>
                <a:cubicBezTo>
                  <a:pt x="71317" y="67697"/>
                  <a:pt x="71518" y="25880"/>
                  <a:pt x="72685" y="14128"/>
                </a:cubicBezTo>
                <a:cubicBezTo>
                  <a:pt x="73852" y="2376"/>
                  <a:pt x="75382" y="-1930"/>
                  <a:pt x="76549" y="847"/>
                </a:cubicBezTo>
                <a:cubicBezTo>
                  <a:pt x="77716" y="3624"/>
                  <a:pt x="78642" y="20205"/>
                  <a:pt x="79688" y="30790"/>
                </a:cubicBezTo>
                <a:cubicBezTo>
                  <a:pt x="80734" y="41375"/>
                  <a:pt x="81258" y="64356"/>
                  <a:pt x="82827" y="64356"/>
                </a:cubicBezTo>
                <a:cubicBezTo>
                  <a:pt x="84397" y="64356"/>
                  <a:pt x="87576" y="40972"/>
                  <a:pt x="89105" y="30790"/>
                </a:cubicBezTo>
                <a:cubicBezTo>
                  <a:pt x="90634" y="20608"/>
                  <a:pt x="90715" y="4469"/>
                  <a:pt x="92003" y="3262"/>
                </a:cubicBezTo>
                <a:cubicBezTo>
                  <a:pt x="93291" y="2055"/>
                  <a:pt x="95787" y="14491"/>
                  <a:pt x="96833" y="23546"/>
                </a:cubicBezTo>
                <a:cubicBezTo>
                  <a:pt x="97880" y="32602"/>
                  <a:pt x="96753" y="55301"/>
                  <a:pt x="98282" y="57595"/>
                </a:cubicBezTo>
                <a:cubicBezTo>
                  <a:pt x="99811" y="59889"/>
                  <a:pt x="103635" y="44635"/>
                  <a:pt x="106009" y="37310"/>
                </a:cubicBezTo>
                <a:cubicBezTo>
                  <a:pt x="108384" y="29985"/>
                  <a:pt x="111442" y="17589"/>
                  <a:pt x="112529" y="13645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9" name="Google Shape;539;p56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40" name="Google Shape;540;p56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545" name="Google Shape;545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5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547" name="Google Shape;547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5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9" name="Google Shape;549;p57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50" name="Google Shape;550;p57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51" name="Google Shape;551;p57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52" name="Google Shape;552;p57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57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57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57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57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57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57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57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57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57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57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57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57"/>
          <p:cNvSpPr/>
          <p:nvPr/>
        </p:nvSpPr>
        <p:spPr>
          <a:xfrm>
            <a:off x="3211675" y="1844240"/>
            <a:ext cx="2813225" cy="1883825"/>
          </a:xfrm>
          <a:custGeom>
            <a:rect b="b" l="l" r="r" t="t"/>
            <a:pathLst>
              <a:path extrusionOk="0" h="75353" w="112529">
                <a:moveTo>
                  <a:pt x="0" y="20165"/>
                </a:moveTo>
                <a:cubicBezTo>
                  <a:pt x="845" y="27611"/>
                  <a:pt x="2656" y="55663"/>
                  <a:pt x="5071" y="64839"/>
                </a:cubicBezTo>
                <a:cubicBezTo>
                  <a:pt x="7486" y="74015"/>
                  <a:pt x="12234" y="75745"/>
                  <a:pt x="14488" y="75222"/>
                </a:cubicBezTo>
                <a:cubicBezTo>
                  <a:pt x="16742" y="74699"/>
                  <a:pt x="17266" y="67335"/>
                  <a:pt x="18594" y="61700"/>
                </a:cubicBezTo>
                <a:cubicBezTo>
                  <a:pt x="19922" y="56066"/>
                  <a:pt x="21330" y="48378"/>
                  <a:pt x="22457" y="41415"/>
                </a:cubicBezTo>
                <a:cubicBezTo>
                  <a:pt x="23584" y="34452"/>
                  <a:pt x="23946" y="17710"/>
                  <a:pt x="25355" y="19924"/>
                </a:cubicBezTo>
                <a:cubicBezTo>
                  <a:pt x="26764" y="22138"/>
                  <a:pt x="29702" y="46447"/>
                  <a:pt x="30909" y="54697"/>
                </a:cubicBezTo>
                <a:cubicBezTo>
                  <a:pt x="32116" y="62948"/>
                  <a:pt x="31110" y="71480"/>
                  <a:pt x="32599" y="69427"/>
                </a:cubicBezTo>
                <a:cubicBezTo>
                  <a:pt x="34088" y="67374"/>
                  <a:pt x="37751" y="49625"/>
                  <a:pt x="39844" y="42381"/>
                </a:cubicBezTo>
                <a:cubicBezTo>
                  <a:pt x="41937" y="35137"/>
                  <a:pt x="42902" y="31515"/>
                  <a:pt x="45156" y="25961"/>
                </a:cubicBezTo>
                <a:cubicBezTo>
                  <a:pt x="47410" y="20407"/>
                  <a:pt x="50550" y="7367"/>
                  <a:pt x="53367" y="9057"/>
                </a:cubicBezTo>
                <a:cubicBezTo>
                  <a:pt x="56184" y="10747"/>
                  <a:pt x="59364" y="25719"/>
                  <a:pt x="62060" y="36103"/>
                </a:cubicBezTo>
                <a:cubicBezTo>
                  <a:pt x="64757" y="46487"/>
                  <a:pt x="67775" y="75022"/>
                  <a:pt x="69546" y="71359"/>
                </a:cubicBezTo>
                <a:cubicBezTo>
                  <a:pt x="71317" y="67697"/>
                  <a:pt x="71518" y="25880"/>
                  <a:pt x="72685" y="14128"/>
                </a:cubicBezTo>
                <a:cubicBezTo>
                  <a:pt x="73852" y="2376"/>
                  <a:pt x="75382" y="-1930"/>
                  <a:pt x="76549" y="847"/>
                </a:cubicBezTo>
                <a:cubicBezTo>
                  <a:pt x="77716" y="3624"/>
                  <a:pt x="78642" y="20205"/>
                  <a:pt x="79688" y="30790"/>
                </a:cubicBezTo>
                <a:cubicBezTo>
                  <a:pt x="80734" y="41375"/>
                  <a:pt x="81258" y="64356"/>
                  <a:pt x="82827" y="64356"/>
                </a:cubicBezTo>
                <a:cubicBezTo>
                  <a:pt x="84397" y="64356"/>
                  <a:pt x="87576" y="40972"/>
                  <a:pt x="89105" y="30790"/>
                </a:cubicBezTo>
                <a:cubicBezTo>
                  <a:pt x="90634" y="20608"/>
                  <a:pt x="90715" y="4469"/>
                  <a:pt x="92003" y="3262"/>
                </a:cubicBezTo>
                <a:cubicBezTo>
                  <a:pt x="93291" y="2055"/>
                  <a:pt x="95787" y="14491"/>
                  <a:pt x="96833" y="23546"/>
                </a:cubicBezTo>
                <a:cubicBezTo>
                  <a:pt x="97880" y="32602"/>
                  <a:pt x="96753" y="55301"/>
                  <a:pt x="98282" y="57595"/>
                </a:cubicBezTo>
                <a:cubicBezTo>
                  <a:pt x="99811" y="59889"/>
                  <a:pt x="103635" y="44635"/>
                  <a:pt x="106009" y="37310"/>
                </a:cubicBezTo>
                <a:cubicBezTo>
                  <a:pt x="108384" y="29985"/>
                  <a:pt x="111442" y="17589"/>
                  <a:pt x="112529" y="13645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5" name="Google Shape;565;p57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66" name="Google Shape;566;p57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67" name="Google Shape;567;p57"/>
          <p:cNvSpPr/>
          <p:nvPr/>
        </p:nvSpPr>
        <p:spPr>
          <a:xfrm>
            <a:off x="4434750" y="2867775"/>
            <a:ext cx="117900" cy="1179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572" name="Google Shape;572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5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574" name="Google Shape;574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5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6" name="Google Shape;576;p58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77" name="Google Shape;577;p58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78" name="Google Shape;578;p58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79" name="Google Shape;579;p58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58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58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58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58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58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58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58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58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58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58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58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58"/>
          <p:cNvSpPr/>
          <p:nvPr/>
        </p:nvSpPr>
        <p:spPr>
          <a:xfrm>
            <a:off x="3211675" y="1844240"/>
            <a:ext cx="2813225" cy="1883825"/>
          </a:xfrm>
          <a:custGeom>
            <a:rect b="b" l="l" r="r" t="t"/>
            <a:pathLst>
              <a:path extrusionOk="0" h="75353" w="112529">
                <a:moveTo>
                  <a:pt x="0" y="20165"/>
                </a:moveTo>
                <a:cubicBezTo>
                  <a:pt x="845" y="27611"/>
                  <a:pt x="2656" y="55663"/>
                  <a:pt x="5071" y="64839"/>
                </a:cubicBezTo>
                <a:cubicBezTo>
                  <a:pt x="7486" y="74015"/>
                  <a:pt x="12234" y="75745"/>
                  <a:pt x="14488" y="75222"/>
                </a:cubicBezTo>
                <a:cubicBezTo>
                  <a:pt x="16742" y="74699"/>
                  <a:pt x="17266" y="67335"/>
                  <a:pt x="18594" y="61700"/>
                </a:cubicBezTo>
                <a:cubicBezTo>
                  <a:pt x="19922" y="56066"/>
                  <a:pt x="21330" y="48378"/>
                  <a:pt x="22457" y="41415"/>
                </a:cubicBezTo>
                <a:cubicBezTo>
                  <a:pt x="23584" y="34452"/>
                  <a:pt x="23946" y="17710"/>
                  <a:pt x="25355" y="19924"/>
                </a:cubicBezTo>
                <a:cubicBezTo>
                  <a:pt x="26764" y="22138"/>
                  <a:pt x="29702" y="46447"/>
                  <a:pt x="30909" y="54697"/>
                </a:cubicBezTo>
                <a:cubicBezTo>
                  <a:pt x="32116" y="62948"/>
                  <a:pt x="31110" y="71480"/>
                  <a:pt x="32599" y="69427"/>
                </a:cubicBezTo>
                <a:cubicBezTo>
                  <a:pt x="34088" y="67374"/>
                  <a:pt x="37751" y="49625"/>
                  <a:pt x="39844" y="42381"/>
                </a:cubicBezTo>
                <a:cubicBezTo>
                  <a:pt x="41937" y="35137"/>
                  <a:pt x="42902" y="31515"/>
                  <a:pt x="45156" y="25961"/>
                </a:cubicBezTo>
                <a:cubicBezTo>
                  <a:pt x="47410" y="20407"/>
                  <a:pt x="50550" y="7367"/>
                  <a:pt x="53367" y="9057"/>
                </a:cubicBezTo>
                <a:cubicBezTo>
                  <a:pt x="56184" y="10747"/>
                  <a:pt x="59364" y="25719"/>
                  <a:pt x="62060" y="36103"/>
                </a:cubicBezTo>
                <a:cubicBezTo>
                  <a:pt x="64757" y="46487"/>
                  <a:pt x="67775" y="75022"/>
                  <a:pt x="69546" y="71359"/>
                </a:cubicBezTo>
                <a:cubicBezTo>
                  <a:pt x="71317" y="67697"/>
                  <a:pt x="71518" y="25880"/>
                  <a:pt x="72685" y="14128"/>
                </a:cubicBezTo>
                <a:cubicBezTo>
                  <a:pt x="73852" y="2376"/>
                  <a:pt x="75382" y="-1930"/>
                  <a:pt x="76549" y="847"/>
                </a:cubicBezTo>
                <a:cubicBezTo>
                  <a:pt x="77716" y="3624"/>
                  <a:pt x="78642" y="20205"/>
                  <a:pt x="79688" y="30790"/>
                </a:cubicBezTo>
                <a:cubicBezTo>
                  <a:pt x="80734" y="41375"/>
                  <a:pt x="81258" y="64356"/>
                  <a:pt x="82827" y="64356"/>
                </a:cubicBezTo>
                <a:cubicBezTo>
                  <a:pt x="84397" y="64356"/>
                  <a:pt x="87576" y="40972"/>
                  <a:pt x="89105" y="30790"/>
                </a:cubicBezTo>
                <a:cubicBezTo>
                  <a:pt x="90634" y="20608"/>
                  <a:pt x="90715" y="4469"/>
                  <a:pt x="92003" y="3262"/>
                </a:cubicBezTo>
                <a:cubicBezTo>
                  <a:pt x="93291" y="2055"/>
                  <a:pt x="95787" y="14491"/>
                  <a:pt x="96833" y="23546"/>
                </a:cubicBezTo>
                <a:cubicBezTo>
                  <a:pt x="97880" y="32602"/>
                  <a:pt x="96753" y="55301"/>
                  <a:pt x="98282" y="57595"/>
                </a:cubicBezTo>
                <a:cubicBezTo>
                  <a:pt x="99811" y="59889"/>
                  <a:pt x="103635" y="44635"/>
                  <a:pt x="106009" y="37310"/>
                </a:cubicBezTo>
                <a:cubicBezTo>
                  <a:pt x="108384" y="29985"/>
                  <a:pt x="111442" y="17589"/>
                  <a:pt x="112529" y="13645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2" name="Google Shape;592;p58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93" name="Google Shape;593;p58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94" name="Google Shape;594;p58"/>
          <p:cNvSpPr/>
          <p:nvPr/>
        </p:nvSpPr>
        <p:spPr>
          <a:xfrm>
            <a:off x="4434750" y="2867775"/>
            <a:ext cx="117900" cy="1179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5" name="Google Shape;595;p58"/>
          <p:cNvCxnSpPr>
            <a:stCxn id="594" idx="0"/>
          </p:cNvCxnSpPr>
          <p:nvPr/>
        </p:nvCxnSpPr>
        <p:spPr>
          <a:xfrm rot="10800000">
            <a:off x="4493700" y="2106975"/>
            <a:ext cx="0" cy="7608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00" name="Google Shape;600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5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02" name="Google Shape;602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5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4" name="Google Shape;604;p59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Model does not capture the underlying trend of the data and does not fit the data well enough.  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Low variance but high bias.  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Underfitting is often a result of an excessively simple model.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09" name="Google Shape;609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6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11" name="Google Shape;611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6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3" name="Google Shape;613;p60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14" name="Google Shape;614;p60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15" name="Google Shape;615;p60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16" name="Google Shape;616;p60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60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60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60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60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60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60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60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60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60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60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60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60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629" name="Google Shape;629;p60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34" name="Google Shape;634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6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36" name="Google Shape;636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6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8" name="Google Shape;638;p6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Underfitting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9" name="Google Shape;639;p61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40" name="Google Shape;640;p61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41" name="Google Shape;641;p61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61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61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61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61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61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61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61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61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61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61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61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61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654" name="Google Shape;654;p61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cxnSp>
        <p:nvCxnSpPr>
          <p:cNvPr id="655" name="Google Shape;655;p61"/>
          <p:cNvCxnSpPr/>
          <p:nvPr/>
        </p:nvCxnSpPr>
        <p:spPr>
          <a:xfrm flipH="1" rot="10800000">
            <a:off x="3124775" y="1716550"/>
            <a:ext cx="2314800" cy="1940100"/>
          </a:xfrm>
          <a:prstGeom prst="straightConnector1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60" name="Google Shape;660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6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62" name="Google Shape;662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6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4" name="Google Shape;664;p62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data was easy to visualize, but how can we see underfitting and overfitting when dealing with multi dimensional data sets?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let’s imagine we trained a model and then measured its error over training time.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69" name="Google Shape;669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6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71" name="Google Shape;671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Google Shape;672;p6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3" name="Google Shape;673;p63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Good Model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74" name="Google Shape;674;p63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75" name="Google Shape;675;p63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76" name="Google Shape;676;p63"/>
          <p:cNvSpPr/>
          <p:nvPr/>
        </p:nvSpPr>
        <p:spPr>
          <a:xfrm>
            <a:off x="3205625" y="2058600"/>
            <a:ext cx="2783050" cy="1563575"/>
          </a:xfrm>
          <a:custGeom>
            <a:rect b="b" l="l" r="r" t="t"/>
            <a:pathLst>
              <a:path extrusionOk="0" h="62543" w="111322">
                <a:moveTo>
                  <a:pt x="0" y="0"/>
                </a:moveTo>
                <a:cubicBezTo>
                  <a:pt x="4387" y="9176"/>
                  <a:pt x="7767" y="44633"/>
                  <a:pt x="26321" y="55057"/>
                </a:cubicBezTo>
                <a:cubicBezTo>
                  <a:pt x="44875" y="65481"/>
                  <a:pt x="97155" y="61295"/>
                  <a:pt x="111322" y="62543"/>
                </a:cubicBezTo>
              </a:path>
            </a:pathLst>
          </a:cu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7" name="Google Shape;677;p63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678" name="Google Shape;678;p63"/>
          <p:cNvSpPr txBox="1"/>
          <p:nvPr/>
        </p:nvSpPr>
        <p:spPr>
          <a:xfrm>
            <a:off x="4106625" y="3835200"/>
            <a:ext cx="11877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Training Time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31" name="Google Shape;131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33" name="Google Shape;13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What is Machine Learning?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8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is a method of data analysis that automates analytical model building. 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Using algorithms that iteratively learn from data, machine learning allows computers to find hidden insights without being explicitly programmed where to look.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83" name="Google Shape;683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84" name="Google Shape;684;p6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85" name="Google Shape;685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Google Shape;686;p6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7" name="Google Shape;687;p64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Good Model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88" name="Google Shape;688;p64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89" name="Google Shape;689;p64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90" name="Google Shape;690;p64"/>
          <p:cNvSpPr/>
          <p:nvPr/>
        </p:nvSpPr>
        <p:spPr>
          <a:xfrm>
            <a:off x="3205625" y="2058600"/>
            <a:ext cx="2783050" cy="1563575"/>
          </a:xfrm>
          <a:custGeom>
            <a:rect b="b" l="l" r="r" t="t"/>
            <a:pathLst>
              <a:path extrusionOk="0" h="62543" w="111322">
                <a:moveTo>
                  <a:pt x="0" y="0"/>
                </a:moveTo>
                <a:cubicBezTo>
                  <a:pt x="4387" y="9176"/>
                  <a:pt x="7767" y="44633"/>
                  <a:pt x="26321" y="55057"/>
                </a:cubicBezTo>
                <a:cubicBezTo>
                  <a:pt x="44875" y="65481"/>
                  <a:pt x="97155" y="61295"/>
                  <a:pt x="111322" y="62543"/>
                </a:cubicBezTo>
              </a:path>
            </a:pathLst>
          </a:cu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1" name="Google Shape;691;p64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692" name="Google Shape;692;p64"/>
          <p:cNvSpPr txBox="1"/>
          <p:nvPr/>
        </p:nvSpPr>
        <p:spPr>
          <a:xfrm>
            <a:off x="4203200" y="3835200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97" name="Google Shape;697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p6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99" name="Google Shape;699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p6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1" name="Google Shape;701;p65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Bad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Model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02" name="Google Shape;702;p65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03" name="Google Shape;703;p65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04" name="Google Shape;704;p65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05" name="Google Shape;705;p65"/>
          <p:cNvSpPr txBox="1"/>
          <p:nvPr/>
        </p:nvSpPr>
        <p:spPr>
          <a:xfrm>
            <a:off x="4203200" y="3835200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06" name="Google Shape;706;p65"/>
          <p:cNvSpPr/>
          <p:nvPr/>
        </p:nvSpPr>
        <p:spPr>
          <a:xfrm>
            <a:off x="3121125" y="2493275"/>
            <a:ext cx="2716625" cy="1122875"/>
          </a:xfrm>
          <a:custGeom>
            <a:rect b="b" l="l" r="r" t="t"/>
            <a:pathLst>
              <a:path extrusionOk="0" h="44915" w="108665">
                <a:moveTo>
                  <a:pt x="0" y="44915"/>
                </a:moveTo>
                <a:cubicBezTo>
                  <a:pt x="11390" y="43949"/>
                  <a:pt x="50227" y="46605"/>
                  <a:pt x="68338" y="39119"/>
                </a:cubicBezTo>
                <a:cubicBezTo>
                  <a:pt x="86449" y="31633"/>
                  <a:pt x="101944" y="6520"/>
                  <a:pt x="108665" y="0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11" name="Google Shape;711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12" name="Google Shape;712;p6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13" name="Google Shape;713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p6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5" name="Google Shape;715;p66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thinking about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underfitting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want to keep in mind the relationship of model performance on the training set versus the test/validation set.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20" name="Google Shape;720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6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22" name="Google Shape;722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6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4" name="Google Shape;724;p67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we split our data into a </a:t>
            </a:r>
            <a:r>
              <a:rPr b="1" lang="en" sz="26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training set</a:t>
            </a:r>
            <a:r>
              <a:rPr b="1" lang="en" sz="26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a</a:t>
            </a:r>
            <a:r>
              <a:rPr b="1" lang="en" sz="26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6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test set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29" name="Google Shape;729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6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31" name="Google Shape;731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Google Shape;732;p6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3" name="Google Shape;733;p68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first see performance on the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6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training set</a:t>
            </a:r>
            <a:r>
              <a:rPr b="1" lang="en" sz="26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34" name="Google Shape;734;p68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35" name="Google Shape;735;p68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36" name="Google Shape;736;p68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37" name="Google Shape;737;p68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38" name="Google Shape;738;p68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43" name="Google Shape;743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6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45" name="Google Shape;745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Google Shape;746;p6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7" name="Google Shape;747;p69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Next we check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performance on the </a:t>
            </a:r>
            <a:r>
              <a:rPr b="1" lang="en" sz="26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test set 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48" name="Google Shape;748;p69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49" name="Google Shape;749;p69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50" name="Google Shape;750;p69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51" name="Google Shape;751;p69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52" name="Google Shape;752;p69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3" name="Google Shape;753;p69"/>
          <p:cNvSpPr/>
          <p:nvPr/>
        </p:nvSpPr>
        <p:spPr>
          <a:xfrm>
            <a:off x="3670475" y="2686450"/>
            <a:ext cx="2595900" cy="1279878"/>
          </a:xfrm>
          <a:custGeom>
            <a:rect b="b" l="l" r="r" t="t"/>
            <a:pathLst>
              <a:path extrusionOk="0" h="55394" w="103836">
                <a:moveTo>
                  <a:pt x="0" y="0"/>
                </a:moveTo>
                <a:cubicBezTo>
                  <a:pt x="4186" y="8452"/>
                  <a:pt x="7808" y="41817"/>
                  <a:pt x="25114" y="50711"/>
                </a:cubicBezTo>
                <a:cubicBezTo>
                  <a:pt x="42420" y="59606"/>
                  <a:pt x="90716" y="52924"/>
                  <a:pt x="103836" y="53367"/>
                </a:cubicBezTo>
              </a:path>
            </a:pathLst>
          </a:cu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58" name="Google Shape;758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59" name="Google Shape;759;p7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60" name="Google Shape;760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Google Shape;761;p7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2" name="Google Shape;762;p70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Ideally the model would perform well on both, with similar behavior. 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3" name="Google Shape;763;p70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64" name="Google Shape;764;p70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65" name="Google Shape;765;p70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66" name="Google Shape;766;p70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67" name="Google Shape;767;p70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8" name="Google Shape;768;p70"/>
          <p:cNvSpPr/>
          <p:nvPr/>
        </p:nvSpPr>
        <p:spPr>
          <a:xfrm>
            <a:off x="3670475" y="2686450"/>
            <a:ext cx="2595900" cy="1279878"/>
          </a:xfrm>
          <a:custGeom>
            <a:rect b="b" l="l" r="r" t="t"/>
            <a:pathLst>
              <a:path extrusionOk="0" h="55394" w="103836">
                <a:moveTo>
                  <a:pt x="0" y="0"/>
                </a:moveTo>
                <a:cubicBezTo>
                  <a:pt x="4186" y="8452"/>
                  <a:pt x="7808" y="41817"/>
                  <a:pt x="25114" y="50711"/>
                </a:cubicBezTo>
                <a:cubicBezTo>
                  <a:pt x="42420" y="59606"/>
                  <a:pt x="90716" y="52924"/>
                  <a:pt x="103836" y="53367"/>
                </a:cubicBezTo>
              </a:path>
            </a:pathLst>
          </a:cu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73" name="Google Shape;773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74" name="Google Shape;774;p7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75" name="Google Shape;775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76" name="Google Shape;776;p7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7" name="Google Shape;777;p7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happens if we overfit on the training data? That means we would perform poorly on new test data!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78" name="Google Shape;778;p71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79" name="Google Shape;779;p71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80" name="Google Shape;780;p71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81" name="Google Shape;781;p71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82" name="Google Shape;782;p71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87" name="Google Shape;787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88" name="Google Shape;788;p7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89" name="Google Shape;789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90" name="Google Shape;790;p7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1" name="Google Shape;791;p72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happens if we overfit on the training data? That means we would perform poorly on new test data!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92" name="Google Shape;792;p72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93" name="Google Shape;793;p72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94" name="Google Shape;794;p72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95" name="Google Shape;795;p72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96" name="Google Shape;796;p72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7" name="Google Shape;797;p72"/>
          <p:cNvSpPr/>
          <p:nvPr/>
        </p:nvSpPr>
        <p:spPr>
          <a:xfrm>
            <a:off x="3676525" y="2674375"/>
            <a:ext cx="2402700" cy="1457325"/>
          </a:xfrm>
          <a:custGeom>
            <a:rect b="b" l="l" r="r" t="t"/>
            <a:pathLst>
              <a:path extrusionOk="0" h="58293" w="96108">
                <a:moveTo>
                  <a:pt x="0" y="0"/>
                </a:moveTo>
                <a:cubicBezTo>
                  <a:pt x="3823" y="9619"/>
                  <a:pt x="6922" y="52884"/>
                  <a:pt x="22940" y="57714"/>
                </a:cubicBezTo>
                <a:cubicBezTo>
                  <a:pt x="38958" y="62544"/>
                  <a:pt x="83913" y="33767"/>
                  <a:pt x="96108" y="28978"/>
                </a:cubicBezTo>
              </a:path>
            </a:pathLst>
          </a:cu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802" name="Google Shape;802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03" name="Google Shape;803;p7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804" name="Google Shape;804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805" name="Google Shape;805;p7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6" name="Google Shape;806;p73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a good indication of training too much on the training data, you should look for the point to cut off training time!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07" name="Google Shape;807;p73"/>
          <p:cNvCxnSpPr/>
          <p:nvPr/>
        </p:nvCxnSpPr>
        <p:spPr>
          <a:xfrm>
            <a:off x="3459125" y="2710600"/>
            <a:ext cx="0" cy="169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808" name="Google Shape;808;p73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09" name="Google Shape;809;p73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810" name="Google Shape;810;p73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811" name="Google Shape;811;p73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2" name="Google Shape;812;p73"/>
          <p:cNvSpPr/>
          <p:nvPr/>
        </p:nvSpPr>
        <p:spPr>
          <a:xfrm>
            <a:off x="3676525" y="2674375"/>
            <a:ext cx="2402700" cy="1457325"/>
          </a:xfrm>
          <a:custGeom>
            <a:rect b="b" l="l" r="r" t="t"/>
            <a:pathLst>
              <a:path extrusionOk="0" h="58293" w="96108">
                <a:moveTo>
                  <a:pt x="0" y="0"/>
                </a:moveTo>
                <a:cubicBezTo>
                  <a:pt x="3823" y="9619"/>
                  <a:pt x="6922" y="52884"/>
                  <a:pt x="22940" y="57714"/>
                </a:cubicBezTo>
                <a:cubicBezTo>
                  <a:pt x="38958" y="62544"/>
                  <a:pt x="83913" y="33767"/>
                  <a:pt x="96108" y="28978"/>
                </a:cubicBezTo>
              </a:path>
            </a:pathLst>
          </a:cu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813" name="Google Shape;813;p73"/>
          <p:cNvCxnSpPr/>
          <p:nvPr/>
        </p:nvCxnSpPr>
        <p:spPr>
          <a:xfrm rot="10800000">
            <a:off x="4665688" y="3600925"/>
            <a:ext cx="0" cy="8061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40" name="Google Shape;140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42" name="Google Shape;14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What is it used for?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9"/>
          <p:cNvSpPr txBox="1"/>
          <p:nvPr/>
        </p:nvSpPr>
        <p:spPr>
          <a:xfrm>
            <a:off x="517400" y="1011875"/>
            <a:ext cx="86265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3556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Fraud detection.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Web search results.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Real-time ads on web pages 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Credit scoring.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Prediction of equipment failures.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New pricing models.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Network intrusion detection.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9"/>
          <p:cNvSpPr txBox="1"/>
          <p:nvPr/>
        </p:nvSpPr>
        <p:spPr>
          <a:xfrm>
            <a:off x="4977725" y="1011875"/>
            <a:ext cx="411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3556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Recommendation Engines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Customer Segmentation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Text Sentiment Analysis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Customer Churn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Pattern and image recognition.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Email spam filtering.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818" name="Google Shape;818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19" name="Google Shape;819;p7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820" name="Google Shape;820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821" name="Google Shape;821;p7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2" name="Google Shape;822;p74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check on this idea again when we actually begin creating models!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now just be aware of this possible issue!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7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Evaluating Performance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8" name="Google Shape;828;p7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CLASSIFICATION </a:t>
            </a:r>
            <a:endParaRPr sz="3500"/>
          </a:p>
        </p:txBody>
      </p:sp>
      <p:pic>
        <p:nvPicPr>
          <p:cNvPr descr="watermark.jpg" id="829" name="Google Shape;829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0" name="Google Shape;830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6" name="Google Shape;836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learned that after our machine learning process is complete, we will use performance metrics to evaluate how our model did.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discuss classification metrics in more detail!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37" name="Google Shape;837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8" name="Google Shape;838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4" name="Google Shape;844;p7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key classification metrics we need to understand are: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Precision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F1-Score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45" name="Google Shape;845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46" name="Google Shape;846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2" name="Google Shape;852;p7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first, we should understand the reasoning behind these metrics and how they will actually work in the real world!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3" name="Google Shape;853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54" name="Google Shape;854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0" name="Google Shape;860;p7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in any classification task your model can only achieve two results: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Either your model was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correct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 its prediction.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your model was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incorrect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 its prediction.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1" name="Google Shape;861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2" name="Google Shape;862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8" name="Google Shape;868;p8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Fortunately incorrect vs correct expands to situations where you have multiple classes.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the purposes of explaining the metrics, let’s imagine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binary classification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situation, where we only have two available classes.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9" name="Google Shape;869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0" name="Google Shape;870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6" name="Google Shape;876;p8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our example, we will attempt to predict if an image is a dog or a cat.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Since this is supervised learning, we will first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fit/train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model on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training data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then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test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model on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testing data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we have the model’s predictions from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X_test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data, we compare it to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y values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(the correct labels).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7" name="Google Shape;877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8" name="Google Shape;878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4" name="Google Shape;884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5" name="Google Shape;885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86" name="Google Shape;886;p82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2" name="Google Shape;892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3" name="Google Shape;893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4" name="Google Shape;894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95" name="Google Shape;895;p83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896" name="Google Shape;896;p83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97" name="Google Shape;897;p83"/>
          <p:cNvCxnSpPr>
            <a:endCxn id="896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50" name="Google Shape;15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52" name="Google Shape;15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What are Neural Networks?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30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Neural Networks are a way of </a:t>
            </a: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modeling</a:t>
            </a: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biological neuron systems </a:t>
            </a: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mathematically.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These networks can then be used to solve tasks that many other types of algorithms can not (e.g. image classification)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Deep Learning simply refers to neural networks with more than one hidden layer.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3" name="Google Shape;903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04" name="Google Shape;904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5" name="Google Shape;905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06" name="Google Shape;906;p84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07" name="Google Shape;907;p84"/>
          <p:cNvSpPr txBox="1"/>
          <p:nvPr/>
        </p:nvSpPr>
        <p:spPr>
          <a:xfrm>
            <a:off x="-1" y="3850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y_test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08" name="Google Shape;908;p84"/>
          <p:cNvSpPr/>
          <p:nvPr/>
        </p:nvSpPr>
        <p:spPr>
          <a:xfrm>
            <a:off x="420150" y="33738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09" name="Google Shape;909;p84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10" name="Google Shape;910;p84"/>
          <p:cNvCxnSpPr>
            <a:endCxn id="909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16" name="Google Shape;916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7" name="Google Shape;917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8" name="Google Shape;918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19" name="Google Shape;919;p85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20" name="Google Shape;920;p85"/>
          <p:cNvSpPr txBox="1"/>
          <p:nvPr/>
        </p:nvSpPr>
        <p:spPr>
          <a:xfrm>
            <a:off x="-1" y="3850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y_test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21" name="Google Shape;921;p85"/>
          <p:cNvSpPr/>
          <p:nvPr/>
        </p:nvSpPr>
        <p:spPr>
          <a:xfrm>
            <a:off x="420150" y="33738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22" name="Google Shape;922;p85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23" name="Google Shape;923;p85"/>
          <p:cNvCxnSpPr>
            <a:endCxn id="922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4" name="Google Shape;924;p85"/>
          <p:cNvCxnSpPr>
            <a:stCxn id="922" idx="3"/>
          </p:cNvCxnSpPr>
          <p:nvPr/>
        </p:nvCxnSpPr>
        <p:spPr>
          <a:xfrm>
            <a:off x="5676450" y="2468075"/>
            <a:ext cx="835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5" name="Google Shape;925;p85"/>
          <p:cNvSpPr/>
          <p:nvPr/>
        </p:nvSpPr>
        <p:spPr>
          <a:xfrm>
            <a:off x="6512250" y="22295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26" name="Google Shape;926;p85"/>
          <p:cNvSpPr txBox="1"/>
          <p:nvPr/>
        </p:nvSpPr>
        <p:spPr>
          <a:xfrm>
            <a:off x="6135849" y="274852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Prediction on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2" name="Google Shape;932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3" name="Google Shape;933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4" name="Google Shape;934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35" name="Google Shape;935;p86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36" name="Google Shape;936;p86"/>
          <p:cNvSpPr txBox="1"/>
          <p:nvPr/>
        </p:nvSpPr>
        <p:spPr>
          <a:xfrm>
            <a:off x="-1" y="3850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y_test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37" name="Google Shape;937;p86"/>
          <p:cNvSpPr/>
          <p:nvPr/>
        </p:nvSpPr>
        <p:spPr>
          <a:xfrm>
            <a:off x="420150" y="33738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38" name="Google Shape;938;p86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39" name="Google Shape;939;p86"/>
          <p:cNvCxnSpPr>
            <a:endCxn id="938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0" name="Google Shape;940;p86"/>
          <p:cNvCxnSpPr>
            <a:stCxn id="938" idx="3"/>
          </p:cNvCxnSpPr>
          <p:nvPr/>
        </p:nvCxnSpPr>
        <p:spPr>
          <a:xfrm>
            <a:off x="5676450" y="2468075"/>
            <a:ext cx="835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1" name="Google Shape;941;p86"/>
          <p:cNvSpPr/>
          <p:nvPr/>
        </p:nvSpPr>
        <p:spPr>
          <a:xfrm>
            <a:off x="6512250" y="22295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42" name="Google Shape;942;p86"/>
          <p:cNvSpPr txBox="1"/>
          <p:nvPr/>
        </p:nvSpPr>
        <p:spPr>
          <a:xfrm>
            <a:off x="6135849" y="274852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Prediction on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43" name="Google Shape;943;p86"/>
          <p:cNvSpPr/>
          <p:nvPr/>
        </p:nvSpPr>
        <p:spPr>
          <a:xfrm>
            <a:off x="3730050" y="3824100"/>
            <a:ext cx="4728600" cy="746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verpass"/>
                <a:ea typeface="Overpass"/>
                <a:cs typeface="Overpass"/>
                <a:sym typeface="Overpass"/>
              </a:rPr>
              <a:t>DOG == DOG ?</a:t>
            </a:r>
            <a:endParaRPr sz="26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44" name="Google Shape;944;p86"/>
          <p:cNvSpPr txBox="1"/>
          <p:nvPr/>
        </p:nvSpPr>
        <p:spPr>
          <a:xfrm>
            <a:off x="3083850" y="4570800"/>
            <a:ext cx="602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Compare Prediction to 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cxnSp>
        <p:nvCxnSpPr>
          <p:cNvPr id="945" name="Google Shape;945;p86"/>
          <p:cNvCxnSpPr>
            <a:stCxn id="937" idx="3"/>
            <a:endCxn id="943" idx="1"/>
          </p:cNvCxnSpPr>
          <p:nvPr/>
        </p:nvCxnSpPr>
        <p:spPr>
          <a:xfrm>
            <a:off x="2161950" y="3612375"/>
            <a:ext cx="1568100" cy="5850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6" name="Google Shape;946;p86"/>
          <p:cNvCxnSpPr>
            <a:stCxn id="941" idx="3"/>
            <a:endCxn id="943" idx="3"/>
          </p:cNvCxnSpPr>
          <p:nvPr/>
        </p:nvCxnSpPr>
        <p:spPr>
          <a:xfrm>
            <a:off x="8254050" y="2468075"/>
            <a:ext cx="204600" cy="1729500"/>
          </a:xfrm>
          <a:prstGeom prst="curvedConnector3">
            <a:avLst>
              <a:gd fmla="val 216386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7" name="Google Shape;947;p86"/>
          <p:cNvSpPr/>
          <p:nvPr/>
        </p:nvSpPr>
        <p:spPr>
          <a:xfrm>
            <a:off x="3836875" y="3871950"/>
            <a:ext cx="663600" cy="651000"/>
          </a:xfrm>
          <a:prstGeom prst="donut">
            <a:avLst>
              <a:gd fmla="val 25000" name="adj"/>
            </a:avLst>
          </a:prstGeom>
          <a:solidFill>
            <a:srgbClr val="00FF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3" name="Google Shape;953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4" name="Google Shape;954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5" name="Google Shape;955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56" name="Google Shape;956;p87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57" name="Google Shape;957;p87"/>
          <p:cNvSpPr txBox="1"/>
          <p:nvPr/>
        </p:nvSpPr>
        <p:spPr>
          <a:xfrm>
            <a:off x="-1" y="3850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y_test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58" name="Google Shape;958;p87"/>
          <p:cNvSpPr/>
          <p:nvPr/>
        </p:nvSpPr>
        <p:spPr>
          <a:xfrm>
            <a:off x="420150" y="33738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59" name="Google Shape;959;p87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60" name="Google Shape;960;p87"/>
          <p:cNvCxnSpPr>
            <a:endCxn id="959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1" name="Google Shape;961;p87"/>
          <p:cNvCxnSpPr>
            <a:stCxn id="959" idx="3"/>
          </p:cNvCxnSpPr>
          <p:nvPr/>
        </p:nvCxnSpPr>
        <p:spPr>
          <a:xfrm>
            <a:off x="5676450" y="2468075"/>
            <a:ext cx="835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2" name="Google Shape;962;p87"/>
          <p:cNvSpPr/>
          <p:nvPr/>
        </p:nvSpPr>
        <p:spPr>
          <a:xfrm>
            <a:off x="6512250" y="22295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CAT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63" name="Google Shape;963;p87"/>
          <p:cNvSpPr txBox="1"/>
          <p:nvPr/>
        </p:nvSpPr>
        <p:spPr>
          <a:xfrm>
            <a:off x="6135849" y="274852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Prediction on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64" name="Google Shape;964;p87"/>
          <p:cNvSpPr/>
          <p:nvPr/>
        </p:nvSpPr>
        <p:spPr>
          <a:xfrm>
            <a:off x="3730050" y="3824100"/>
            <a:ext cx="4728600" cy="7467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verpass"/>
                <a:ea typeface="Overpass"/>
                <a:cs typeface="Overpass"/>
                <a:sym typeface="Overpass"/>
              </a:rPr>
              <a:t>DOG == CAT ?</a:t>
            </a:r>
            <a:endParaRPr sz="26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65" name="Google Shape;965;p87"/>
          <p:cNvSpPr txBox="1"/>
          <p:nvPr/>
        </p:nvSpPr>
        <p:spPr>
          <a:xfrm>
            <a:off x="3083850" y="4570800"/>
            <a:ext cx="602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Compare Prediction to 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cxnSp>
        <p:nvCxnSpPr>
          <p:cNvPr id="966" name="Google Shape;966;p87"/>
          <p:cNvCxnSpPr>
            <a:stCxn id="958" idx="3"/>
            <a:endCxn id="964" idx="1"/>
          </p:cNvCxnSpPr>
          <p:nvPr/>
        </p:nvCxnSpPr>
        <p:spPr>
          <a:xfrm>
            <a:off x="2161950" y="3612375"/>
            <a:ext cx="1568100" cy="5850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7" name="Google Shape;967;p87"/>
          <p:cNvCxnSpPr>
            <a:stCxn id="962" idx="3"/>
            <a:endCxn id="964" idx="3"/>
          </p:cNvCxnSpPr>
          <p:nvPr/>
        </p:nvCxnSpPr>
        <p:spPr>
          <a:xfrm>
            <a:off x="8254050" y="2468075"/>
            <a:ext cx="204600" cy="1729500"/>
          </a:xfrm>
          <a:prstGeom prst="curvedConnector3">
            <a:avLst>
              <a:gd fmla="val 216386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8" name="Google Shape;968;p87"/>
          <p:cNvSpPr/>
          <p:nvPr/>
        </p:nvSpPr>
        <p:spPr>
          <a:xfrm>
            <a:off x="3836475" y="3867600"/>
            <a:ext cx="659700" cy="6597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4" name="Google Shape;974;p8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repeat this process for all the images in our X test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the end we will have a count of correct matches and a count of incorrect matches.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key realization we need to make, is that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real world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all incorrect or correct matches hold equal value!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5" name="Google Shape;975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6" name="Google Shape;976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2" name="Google Shape;982;p8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in the real world, a single metric won’t tell the complete story!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understand all of this, let’s bring back the 4 metrics we mentioned and see how they are calculated.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could organize our predicted values compared to the real values in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confusion matrix.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83" name="Google Shape;983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4" name="Google Shape;984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0" name="Google Shape;990;p9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 in classification problems is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 of correct predictions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made by the model divided by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total number of predictions.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1" name="Google Shape;991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92" name="Google Shape;992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8" name="Google Shape;998;p9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if the X_test set was 100 images and our model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correctly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predicted 80 images, then we have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80/100.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0.8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80% accuracy.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9" name="Google Shape;999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00" name="Google Shape;1000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9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6" name="Google Shape;1006;p9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 is useful when target classes are well balanced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our example, we would have roughly the same amount of cat images as we have dog images.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07" name="Google Shape;1007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08" name="Google Shape;1008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9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4" name="Google Shape;1014;p9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 is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good choice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unbalanced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classes!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we had 99 images of dogs and 1 image of a cat.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our model was simply a line that always predicted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we would get 99% accuracy!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15" name="Google Shape;1015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16" name="Google Shape;1016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59" name="Google Shape;159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61" name="Google Shape;161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3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There are different types of machine learning we will focus on during the next sections of the course: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2" name="Google Shape;1022;p9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we had 99 images of dogs and 1 image of a cat.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our model was simply a line that always predicted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we would get 99% accuracy!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situation we’ll want to understand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precision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3" name="Google Shape;1023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24" name="Google Shape;1024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0" name="Google Shape;1030;p9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Ability of a model to find all the relevant cases within a dataset.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precise definition of recall is the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 of true positives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divided by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number of true positives plus the number of false negatives.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1" name="Google Shape;1031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2" name="Google Shape;1032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8" name="Google Shape;1038;p9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Precision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Ability of a classification model to identify only the relevant data points.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Precision is defined as the number of true positives divided by the number of true positives plus the number of false positives.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9" name="Google Shape;1039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0" name="Google Shape;1040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6" name="Google Shape;1046;p9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and Precision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have a trade-off between Recall and Precision.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recall expresses the ability to find all relevant instances in a dataset, precision expresses the proportion of the data points our model says was relevant actually were relevant.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7" name="Google Shape;1047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8" name="Google Shape;1048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4" name="Google Shape;1054;p9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F1-Score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cases where we want to find an optimal blend of precision and recall we can combine the two metrics using what is called the F1 score.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5" name="Google Shape;1055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6" name="Google Shape;1056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2" name="Google Shape;1062;p9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F1-Score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F1 score is the harmonic mean of precision and recall taking both metrics into account in the following equation: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3" name="Google Shape;1063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4" name="Google Shape;1064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5" name="Google Shape;1065;p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2075" y="3007279"/>
            <a:ext cx="4623350" cy="156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1" name="Google Shape;1071;p10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F1-Score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use the harmonic mean instead of a simple average because it punishes extreme values.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classifier with a precision of 1.0 and a recall of 0.0 has a simple average of 0.5 but an F1 score of 0.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72" name="Google Shape;1072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73" name="Google Shape;1073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9" name="Google Shape;1079;p10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also view all correctly classified versus incorrectly classified images in the form of a confusion matrix.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0" name="Google Shape;1080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81" name="Google Shape;1081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10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087" name="Google Shape;1087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8" name="Google Shape;1088;p102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9" name="Google Shape;1089;p102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0" name="Google Shape;1090;p102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1" name="Google Shape;1091;p102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2" name="Google Shape;1092;p102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3" name="Google Shape;1093;p102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4" name="Google Shape;1094;p10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Confusion Matrix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Screen Shot 2017-05-01 at 7.20.32 PM.png" id="1095" name="Google Shape;1095;p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825" y="1130138"/>
            <a:ext cx="7584734" cy="377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10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01" name="Google Shape;1101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02" name="Google Shape;1102;p103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3" name="Google Shape;1103;p103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4" name="Google Shape;1104;p103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5" name="Google Shape;1105;p103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6" name="Google Shape;1106;p103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7" name="Google Shape;1107;p103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8" name="Google Shape;1108;p10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Confusion Matrix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Screen Shot 2017-05-01 at 7.23.49 PM.png" id="1109" name="Google Shape;1109;p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2025" y="1029725"/>
            <a:ext cx="7526107" cy="411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69" name="Google Shape;169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32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Automated analytical models.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Neural Networks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 type of machine learning architecture modeled after biological neurons.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 neural network with more than one hidden layer.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14" name="Google Shape;1114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15" name="Google Shape;1115;p10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16" name="Google Shape;1116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17" name="Google Shape;1117;p104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8" name="Google Shape;1118;p104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9" name="Google Shape;1119;p104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0" name="Google Shape;1120;p104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1" name="Google Shape;1121;p104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2" name="Google Shape;1122;p104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3" name="Google Shape;1123;p10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4" name="Google Shape;1124;p104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The main point to remember with the confusion matrix and the various calculated metrics is that they are all fundamentally ways of comparing the predicted values versus the true values.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What constitutes “good” metrics, will really depend on the specific situation!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29" name="Google Shape;1129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30" name="Google Shape;1130;p10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31" name="Google Shape;1131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32" name="Google Shape;1132;p105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3" name="Google Shape;1133;p105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4" name="Google Shape;1134;p105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5" name="Google Shape;1135;p105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6" name="Google Shape;1136;p105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7" name="Google Shape;1137;p105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8" name="Google Shape;1138;p10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9" name="Google Shape;1139;p105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Still confused on the confusion matrix?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No problem! Check out the Wikipedia page for it, it has a really good diagram with all the formulas for all the metrics.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Throughout the training, we’ll usually just print out metrics (e.g. accuracy).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44" name="Google Shape;1144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5" name="Google Shape;1145;p10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46" name="Google Shape;1146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47" name="Google Shape;1147;p106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8" name="Google Shape;1148;p106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9" name="Google Shape;1149;p106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0" name="Google Shape;1150;p106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1" name="Google Shape;1151;p106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2" name="Google Shape;1152;p106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3" name="Google Shape;1153;p10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4" name="Google Shape;1154;p106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Let’s think back on this idea of: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○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What is a good enough accuracy?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This all depends on the context of the situation!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Did you create a model to predict presence of a disease?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Is the disease presence well 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balanced 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in the general population? (Probably not!)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59" name="Google Shape;1159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60" name="Google Shape;1160;p10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61" name="Google Shape;1161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62" name="Google Shape;1162;p107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3" name="Google Shape;1163;p107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4" name="Google Shape;1164;p107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5" name="Google Shape;1165;p107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6" name="Google Shape;1166;p107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7" name="Google Shape;1167;p107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8" name="Google Shape;1168;p10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9" name="Google Shape;1169;p107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Often models are used as quick diagnostic tests to have </a:t>
            </a:r>
            <a:r>
              <a:rPr b="1"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before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having a more invasive test (e.g. getting urine test before getting a biopsy)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We also need to consider what is at stake!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74" name="Google Shape;1174;p1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75" name="Google Shape;1175;p10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76" name="Google Shape;1176;p1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77" name="Google Shape;1177;p108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8" name="Google Shape;1178;p108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9" name="Google Shape;1179;p108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0" name="Google Shape;1180;p108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1" name="Google Shape;1181;p108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2" name="Google Shape;1182;p108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3" name="Google Shape;1183;p10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4" name="Google Shape;1184;p108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Often we have a precision/recall trade off, We need to decide if the model will should focus on fixing False Positives vs. False Negatives.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In disease diagnosis, it is probably better to go in the direction of False positives, so we make sure we correctly classify as many cases of disease as possible!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89" name="Google Shape;1189;p1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90" name="Google Shape;1190;p10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91" name="Google Shape;1191;p10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92" name="Google Shape;1192;p109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3" name="Google Shape;1193;p109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4" name="Google Shape;1194;p109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5" name="Google Shape;1195;p109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6" name="Google Shape;1196;p109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7" name="Google Shape;1197;p109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8" name="Google Shape;1198;p10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9" name="Google Shape;1199;p109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All of this is to say, machine learning is not performed in a “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vacuum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”, but instead a 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collaborative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process where we should consult with experts in the domain (e.g. medical doctors)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1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Evaluating Performance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5" name="Google Shape;1205;p1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REGRESSION</a:t>
            </a:r>
            <a:endParaRPr sz="3500"/>
          </a:p>
        </p:txBody>
      </p:sp>
      <p:pic>
        <p:nvPicPr>
          <p:cNvPr descr="watermark.jpg" id="1206" name="Google Shape;1206;p11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7" name="Google Shape;1207;p11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11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3" name="Google Shape;1213;p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take a moment now to discuss evaluating Regression Models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Regression is a task when a model attempts to predict continuous values (unlike categorical values, which is classification)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4" name="Google Shape;1214;p11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5" name="Google Shape;1215;p11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11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1" name="Google Shape;1221;p1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may have heard of some evaluation metrics like accuracy or recall.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These sort of metrics aren’t useful for regression problems, we need metrics designed for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continuous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values!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2" name="Google Shape;1222;p1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3" name="Google Shape;1223;p11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11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9" name="Google Shape;1229;p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example, attempting to predict the price of a house given its features is a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regression task.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Attempting to predict the country a house is in given its features would be a classification task.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30" name="Google Shape;1230;p1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1" name="Google Shape;1231;p1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76" name="Google Shape;17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78" name="Google Shape;178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33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Let’s begin by learning about one of the most common machine learning tasks- Supervised Learning!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1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7" name="Google Shape;1237;p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discuss some of the most common evaluation metrics for regression: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Mean Absolute Error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Mean Squared Error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Root Mean Square Error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38" name="Google Shape;1238;p1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9" name="Google Shape;1239;p1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1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5" name="Google Shape;1245;p115"/>
          <p:cNvSpPr txBox="1"/>
          <p:nvPr>
            <p:ph idx="1" type="body"/>
          </p:nvPr>
        </p:nvSpPr>
        <p:spPr>
          <a:xfrm>
            <a:off x="311700" y="1152475"/>
            <a:ext cx="879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Mean Absolute Error (MAE)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the mean of the absolute value of errors.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Easy to understand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46" name="Google Shape;1246;p1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47" name="Google Shape;1247;p1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5-01 at 11.04.18 AM.png" id="1248" name="Google Shape;1248;p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0100" y="3323477"/>
            <a:ext cx="5186449" cy="162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3" name="Google Shape;1253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675" y="1596175"/>
            <a:ext cx="4981824" cy="362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254" name="Google Shape;1254;p1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5" name="Google Shape;1255;p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MAE won’t punish large errors however.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6" name="Google Shape;1256;p116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57" name="Google Shape;1257;p116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2" name="Google Shape;1262;p117"/>
          <p:cNvPicPr preferRelativeResize="0"/>
          <p:nvPr/>
        </p:nvPicPr>
        <p:blipFill rotWithShape="1">
          <a:blip r:embed="rId3">
            <a:alphaModFix/>
          </a:blip>
          <a:srcRect b="0" l="0" r="49346" t="53246"/>
          <a:stretch/>
        </p:blipFill>
        <p:spPr>
          <a:xfrm>
            <a:off x="2770950" y="2046550"/>
            <a:ext cx="3359750" cy="225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3" name="Google Shape;1263;p1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4" name="Google Shape;1264;p1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MAE won’t punish large errors however.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5" name="Google Shape;1265;p117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6" name="Google Shape;1266;p117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1" name="Google Shape;1271;p118"/>
          <p:cNvPicPr preferRelativeResize="0"/>
          <p:nvPr/>
        </p:nvPicPr>
        <p:blipFill rotWithShape="1">
          <a:blip r:embed="rId3">
            <a:alphaModFix/>
          </a:blip>
          <a:srcRect b="0" l="0" r="49346" t="53246"/>
          <a:stretch/>
        </p:blipFill>
        <p:spPr>
          <a:xfrm>
            <a:off x="2770950" y="2046550"/>
            <a:ext cx="3359750" cy="225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2" name="Google Shape;1272;p1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3" name="Google Shape;1273;p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want our error metrics to account for these!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4" name="Google Shape;1274;p118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5" name="Google Shape;1275;p118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6" name="Google Shape;1276;p118"/>
          <p:cNvCxnSpPr/>
          <p:nvPr/>
        </p:nvCxnSpPr>
        <p:spPr>
          <a:xfrm flipH="1">
            <a:off x="3857325" y="2275950"/>
            <a:ext cx="978300" cy="428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277" name="Google Shape;1277;p118"/>
          <p:cNvCxnSpPr/>
          <p:nvPr/>
        </p:nvCxnSpPr>
        <p:spPr>
          <a:xfrm>
            <a:off x="4871825" y="2251800"/>
            <a:ext cx="0" cy="4710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diamond"/>
            <a:tailEnd len="med" w="med" type="diamond"/>
          </a:ln>
        </p:spPr>
      </p:cxn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1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3" name="Google Shape;1283;p119"/>
          <p:cNvSpPr txBox="1"/>
          <p:nvPr>
            <p:ph idx="1" type="body"/>
          </p:nvPr>
        </p:nvSpPr>
        <p:spPr>
          <a:xfrm>
            <a:off x="311700" y="1152475"/>
            <a:ext cx="879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Mean Squared Error (MSE)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the mean of the squared errors.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Larger errors are noted more than with MAE, making MSE more popular.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4" name="Google Shape;1284;p1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5" name="Google Shape;1285;p1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5-01 at 11.04.25 AM.png" id="1286" name="Google Shape;1286;p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4725" y="3803600"/>
            <a:ext cx="3864275" cy="121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1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2" name="Google Shape;1292;p120"/>
          <p:cNvSpPr txBox="1"/>
          <p:nvPr>
            <p:ph idx="1" type="body"/>
          </p:nvPr>
        </p:nvSpPr>
        <p:spPr>
          <a:xfrm>
            <a:off x="311700" y="1152475"/>
            <a:ext cx="879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Root Mean Square Error (RMSE)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the root of the  mean of the squared errors.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Most popular (has same units as y)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93" name="Google Shape;1293;p1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4" name="Google Shape;1294;p1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5-01 at 11.04.31 AM.png" id="1295" name="Google Shape;1295;p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1225" y="3310551"/>
            <a:ext cx="5743402" cy="190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1" name="Google Shape;1301;p1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common question from students: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“Is this value of RMSE good?”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Context is everything!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RMSE of $10 is fantastic for predicting the price of a house, but horrible for predicting the price of a candy bar!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02" name="Google Shape;1302;p1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03" name="Google Shape;1303;p1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1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9" name="Google Shape;1309;p1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Compare your error metric to the average value of the label in your data set to try to get an intuition of its overall performance.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Domain knowledge also plays an important role here!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10" name="Google Shape;1310;p1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1" name="Google Shape;1311;p1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1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7" name="Google Shape;1317;p1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Context of importance is also necessary to consider.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may create a model to predict how much medication to give, in which case small fluctuations in RMSE may actually be very significant.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18" name="Google Shape;1318;p1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9" name="Google Shape;1319;p1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