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</p:sldIdLst>
  <p:sldSz cy="5143500" cx="9144000"/>
  <p:notesSz cx="6858000" cy="9144000"/>
  <p:embeddedFontLst>
    <p:embeddedFont>
      <p:font typeface="Roboto"/>
      <p:regular r:id="rId139"/>
      <p:bold r:id="rId140"/>
      <p:italic r:id="rId141"/>
      <p:boldItalic r:id="rId142"/>
    </p:embeddedFont>
    <p:embeddedFont>
      <p:font typeface="Montserrat"/>
      <p:regular r:id="rId143"/>
      <p:bold r:id="rId144"/>
      <p:italic r:id="rId145"/>
      <p:boldItalic r:id="rId1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8392A1-FE86-482A-9C51-80202E2439F1}">
  <a:tblStyle styleId="{538392A1-FE86-482A-9C51-80202E2439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3" Type="http://schemas.openxmlformats.org/officeDocument/2006/relationships/font" Target="fonts/Montserrat-regular.fntdata"/><Relationship Id="rId142" Type="http://schemas.openxmlformats.org/officeDocument/2006/relationships/font" Target="fonts/Roboto-boldItalic.fntdata"/><Relationship Id="rId141" Type="http://schemas.openxmlformats.org/officeDocument/2006/relationships/font" Target="fonts/Roboto-italic.fntdata"/><Relationship Id="rId140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46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145" Type="http://schemas.openxmlformats.org/officeDocument/2006/relationships/font" Target="fonts/Montserrat-italic.fntdata"/><Relationship Id="rId8" Type="http://schemas.openxmlformats.org/officeDocument/2006/relationships/slide" Target="slides/slide3.xml"/><Relationship Id="rId144" Type="http://schemas.openxmlformats.org/officeDocument/2006/relationships/font" Target="fonts/Montserrat-bold.fntdata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font" Target="fonts/Roboto-regular.fntdata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99e654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99e65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5d54fbc8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5d54fbc8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5d54fbc8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5d54fbc8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5d54fbc82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5d54fbc82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5d54fbc82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5d54fbc82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d54fbc82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5d54fbc82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5d54fbc8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5d54fbc8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5d54fbc82b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5d54fbc82b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d54fbc82b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5d54fbc82b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5d54fbc82b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5d54fbc82b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5d54fbc82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5d54fbc82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99e654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99e654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5c99e654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5c99e654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5c99e6547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5c99e6547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5c99e654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5c99e654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5c99e6547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5c99e654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c99e654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c99e654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5d54fbc82b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5d54fbc82b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5d54fbc82b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5d54fbc82b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5d54fbc82b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5d54fbc82b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5d54fbc82b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5d54fbc82b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5d54fbc82b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5d54fbc82b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99e6547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99e6547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5d54fbc82b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5d54fbc82b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d54fbc82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5d54fbc82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5d8a3fa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5d8a3fa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6b73cee5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6b73cee5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6b73cee5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6b73cee5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6b73cee5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6b73cee5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6b73cee5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6b73cee5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5d9a17501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5d9a1750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6b73cee5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6b73cee5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6b73cee5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6b73cee5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99e6547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99e6547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6b73cee5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6b73cee5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5d9a17501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5d9a17501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da84110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da84110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6b73cee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6b73cee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99e6547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99e6547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99e6547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99e6547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99e6547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99e6547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99e6547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99e6547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99e6547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99e6547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99e654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99e654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99e6547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99e6547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afe7e50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afe7e50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afe7e5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afe7e5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afe7e5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afe7e5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99e6547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c99e6547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99e6547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c99e6547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99e65477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99e6547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99e65477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c99e65477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c99e65477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c99e6547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c99e6547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c99e6547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99e65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99e65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bafe7e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bafe7e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bafe7e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bafe7e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c99e6547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c99e6547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c99e6547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c99e6547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99e6547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c99e6547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99e6547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99e6547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c99e65477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c99e65477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c99e6547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c99e6547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bafe7e5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bafe7e5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bafe7e5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bafe7e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99e654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99e654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bafe7e5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bafe7e5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bafe7e5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bafe7e5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bafe7e5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bafe7e5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bafe7e50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bafe7e50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bafe7e5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bafe7e5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bafe7e50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bafe7e50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bafe7e50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bafe7e50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bafe7e5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bafe7e5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bafe7e50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bafe7e50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bafe7e50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bafe7e50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99e654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99e654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bafe7e500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bafe7e500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bafe7e500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bafe7e500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bafe7e50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bafe7e50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bafe7e500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bafe7e50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bafe7e500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bafe7e500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bafe7e50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bafe7e50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bafe7e50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bafe7e50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bafe7e500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bafe7e500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bafe7e500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bafe7e500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bafe7e500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bafe7e500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99e654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99e654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bafe7e500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5bafe7e500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afe7e500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bafe7e500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bafe7e500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bafe7e500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bafe7e500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bafe7e500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bafe7e500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bafe7e500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bafe7e500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bafe7e500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bafe7e500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bafe7e500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bafe7e500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5bafe7e500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bafe7e500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bafe7e500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afe7e50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afe7e50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99e654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99e654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5bafe7e500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5bafe7e500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bafe7e500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bafe7e500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5bafe7e500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5bafe7e500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5bafe7e500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5bafe7e500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5bafe7e500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5bafe7e500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5bafe7e500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5bafe7e500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5bafe7e500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5bafe7e500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5bafe7e500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5bafe7e500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bafe7e500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bafe7e500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5bafe7e500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5bafe7e500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99e654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99e654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bafe7e500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bafe7e500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5bafe7e500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5bafe7e500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bafe7e50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bafe7e50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5bafe7e5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5bafe7e5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5d54fbc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5d54fbc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5d54fbc8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5d54fbc8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5d54fbc8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5d54fbc8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5d54fbc82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5d54fbc82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5d54fbc82b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5d54fbc82b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d54fbc8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d54fbc8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99e654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99e654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5d54fbc82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5d54fbc82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5d54fbc82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5d54fbc82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5d54fbc82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5d54fbc82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5d54fbc82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5d54fbc82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d54fbc82b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d54fbc82b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5d54fbc82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5d54fbc82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5d54fbc82b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5d54fbc82b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5d54fbc82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5d54fbc82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5d54fbc82b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5d54fbc82b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5d54fbc82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5d54fbc82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4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4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4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4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4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4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4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4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4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4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4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4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4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CNNs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Specifically,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7" name="Google Shape;1947;p11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pooling layer will end up removing a lot of information, even a small pooling “kernel” of 2 by 2 with a stride of 2 will remove 75% of the input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8" name="Google Shape;1948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9" name="Google Shape;1949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5" name="Google Shape;1955;p11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common technique deployed with CNN is called “Dropout”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Dropout can be thought of as a form of regularization to help prevent overfitting.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units are randomly dropped, along with their connections.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6" name="Google Shape;1956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7" name="Google Shape;1957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3" name="Google Shape;1963;p11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helps prevent units from “co-adapting”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also quickly point out some famous CNN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4" name="Google Shape;196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5" name="Google Shape;196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1" name="Google Shape;1971;p11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LeNet-5 by Yann LeCun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 by Alex Krizhevsky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GoogLeNet by Szegedy at Google Research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ResNet by Kaiming He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to the papers discussing these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2" name="Google Shape;1972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3" name="Google Shape;1973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9" name="Google Shape;1979;p11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0" name="Google Shape;1980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1" name="Google Shape;1981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400" y="1657675"/>
            <a:ext cx="6565921" cy="30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8" name="Google Shape;1988;p11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9" name="Google Shape;198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0" name="Google Shape;199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75" y="1717775"/>
            <a:ext cx="80962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7" name="Google Shape;1997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8" name="Google Shape;1998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9" name="Google Shape;1999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118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1" name="Google Shape;2001;p118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118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18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4" name="Google Shape;2004;p118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0" name="Google Shape;2010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1" name="Google Shape;2011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2" name="Google Shape;2012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119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4" name="Google Shape;2014;p119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5" name="Google Shape;2015;p119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119"/>
          <p:cNvSpPr/>
          <p:nvPr/>
        </p:nvSpPr>
        <p:spPr>
          <a:xfrm>
            <a:off x="6402350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7" name="Google Shape;2017;p119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19"/>
          <p:cNvSpPr/>
          <p:nvPr/>
        </p:nvSpPr>
        <p:spPr>
          <a:xfrm>
            <a:off x="3901475" y="2381175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9" name="Google Shape;2019;p119"/>
          <p:cNvSpPr/>
          <p:nvPr/>
        </p:nvSpPr>
        <p:spPr>
          <a:xfrm>
            <a:off x="4683963" y="3327575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19"/>
          <p:cNvSpPr/>
          <p:nvPr/>
        </p:nvSpPr>
        <p:spPr>
          <a:xfrm>
            <a:off x="5169475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1" name="Google Shape;2021;p119"/>
          <p:cNvSpPr/>
          <p:nvPr/>
        </p:nvSpPr>
        <p:spPr>
          <a:xfrm>
            <a:off x="5951963" y="33047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7" name="Google Shape;2027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8" name="Google Shape;20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9" name="Google Shape;20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120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1" name="Google Shape;2031;p120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2" name="Google Shape;2032;p120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120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4" name="Google Shape;2034;p120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20"/>
          <p:cNvSpPr/>
          <p:nvPr/>
        </p:nvSpPr>
        <p:spPr>
          <a:xfrm>
            <a:off x="5221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6" name="Google Shape;2036;p120"/>
          <p:cNvSpPr/>
          <p:nvPr/>
        </p:nvSpPr>
        <p:spPr>
          <a:xfrm>
            <a:off x="468397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20"/>
          <p:cNvSpPr/>
          <p:nvPr/>
        </p:nvSpPr>
        <p:spPr>
          <a:xfrm>
            <a:off x="6489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120"/>
          <p:cNvSpPr/>
          <p:nvPr/>
        </p:nvSpPr>
        <p:spPr>
          <a:xfrm>
            <a:off x="600371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4" name="Google Shape;2044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5" name="Google Shape;204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6" name="Google Shape;204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121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8" name="Google Shape;2048;p121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9" name="Google Shape;2049;p121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121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1" name="Google Shape;2051;p121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21"/>
          <p:cNvSpPr/>
          <p:nvPr/>
        </p:nvSpPr>
        <p:spPr>
          <a:xfrm>
            <a:off x="53111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3" name="Google Shape;2053;p121"/>
          <p:cNvSpPr/>
          <p:nvPr/>
        </p:nvSpPr>
        <p:spPr>
          <a:xfrm>
            <a:off x="48256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121"/>
          <p:cNvSpPr/>
          <p:nvPr/>
        </p:nvSpPr>
        <p:spPr>
          <a:xfrm>
            <a:off x="6175913" y="33230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121"/>
          <p:cNvSpPr/>
          <p:nvPr/>
        </p:nvSpPr>
        <p:spPr>
          <a:xfrm>
            <a:off x="6656850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values represent the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 Revisited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1" name="Google Shape;2061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62" name="Google Shape;206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3" name="Google Shape;206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9" name="Google Shape;2069;p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flattening out the MNIST data caused us to lose 2D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CNNs, we can feed in the data as an array of 2D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0" name="Google Shape;2070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1" name="Google Shape;2071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7" name="Google Shape;2077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the entire group of the 60,000 images as a tensor (an n-dimensional array)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8" name="Google Shape;2078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9" name="Google Shape;2079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p124"/>
          <p:cNvPicPr preferRelativeResize="0"/>
          <p:nvPr/>
        </p:nvPicPr>
        <p:blipFill rotWithShape="1">
          <a:blip r:embed="rId4">
            <a:alphaModFix/>
          </a:blip>
          <a:srcRect b="0" l="0" r="0" t="12785"/>
          <a:stretch/>
        </p:blipFill>
        <p:spPr>
          <a:xfrm>
            <a:off x="1858075" y="2775450"/>
            <a:ext cx="5525500" cy="21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124"/>
          <p:cNvSpPr txBox="1"/>
          <p:nvPr/>
        </p:nvSpPr>
        <p:spPr>
          <a:xfrm>
            <a:off x="4567425" y="4668025"/>
            <a:ext cx="1595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60000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7" name="Google Shape;2087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labels we’ll use One-Hot Encoding.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instead of having labels such as “One”, “Two”, etc… we’ll have a single array for each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8" name="Google Shape;2088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9" name="Google Shape;2089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label is represented  based off the index position in the label array.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corresponding label will be a 1 at the index location and zero everywhere else.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4 would have this label array: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[0,0,0,0,1,0,0,0,0,0]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6" name="Google Shape;2096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7" name="Google Shape;2097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3" name="Google Shape;2103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when dealing with tensors of image data, we actually end up with 4 dimensions: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4" name="Google Shape;2104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5" name="Google Shape;2105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1" name="Google Shape;2111;p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The Data</a:t>
            </a:r>
            <a:endParaRPr/>
          </a:p>
        </p:txBody>
      </p:sp>
      <p:pic>
        <p:nvPicPr>
          <p:cNvPr descr="watermark.jpg" id="2112" name="Google Shape;2112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3" name="Google Shape;2113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9" name="Google Shape;2119;p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and Training</a:t>
            </a:r>
            <a:endParaRPr/>
          </a:p>
        </p:txBody>
      </p:sp>
      <p:pic>
        <p:nvPicPr>
          <p:cNvPr descr="watermark.jpg" id="2120" name="Google Shape;2120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1" name="Google Shape;2121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1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Model Evaluation</a:t>
            </a:r>
            <a:endParaRPr/>
          </a:p>
        </p:txBody>
      </p:sp>
      <p:pic>
        <p:nvPicPr>
          <p:cNvPr descr="watermark.jpg" id="2128" name="Google Shape;2128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1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Data</a:t>
            </a:r>
            <a:endParaRPr/>
          </a:p>
        </p:txBody>
      </p:sp>
      <p:pic>
        <p:nvPicPr>
          <p:cNvPr descr="watermark.jpg" id="2136" name="Google Shape;213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7" name="Google Shape;213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explore how we could approach this data set with a standard ANN.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to feed it into our network we will need to flatten the 28 by 28 array to 784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132"/>
          <p:cNvSpPr txBox="1"/>
          <p:nvPr>
            <p:ph idx="1" type="body"/>
          </p:nvPr>
        </p:nvSpPr>
        <p:spPr>
          <a:xfrm>
            <a:off x="311700" y="1152475"/>
            <a:ext cx="87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are 32by32 images of 10 different objects: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Airplane,Car,Bird,Cat,Deer,Dog,Frog, Horse,Ship,Truck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color images!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4" name="Google Shape;2144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5" name="Google Shape;2145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be reusing a lot of the previous CNN code, so we will only focus on new additions due to the introduction of 3 color channels (RGB).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Evaluation</a:t>
            </a:r>
            <a:endParaRPr/>
          </a:p>
        </p:txBody>
      </p:sp>
      <p:pic>
        <p:nvPicPr>
          <p:cNvPr descr="watermark.jpg" id="2160" name="Google Shape;2160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1" name="Google Shape;2161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3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Downloading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7" name="Google Shape;2167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8" name="Google Shape;2168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4" name="Google Shape;2174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dealt with pre-packaged data sets such as MNIST and CIFAR-10.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about working with real image files? Like .jpg or .png?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5" name="Google Shape;2175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6" name="Google Shape;2176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2" name="Google Shape;2182;p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TensorFlow’s built in tools for generating image data batches from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directories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real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download a large zip file of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3" name="Google Shape;2183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4" name="Google Shape;2184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0" name="Google Shape;2190;p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dataset is available as a zip file called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cell_images.zip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link is a supplemental resource in this lecture, it is also within the same Google Drive resource as the slides.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getting the data!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1" name="Google Shape;2191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2" name="Google Shape;2192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3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Part 1 - The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8" name="Google Shape;2198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9" name="Google Shape;2199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4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2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ImageDataGenerator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5" name="Google Shape;2205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6" name="Google Shape;2206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4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3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the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2" name="Google Shape;2212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3" name="Google Shape;2213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4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4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9" name="Google Shape;2219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0" name="Google Shape;2220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4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6" name="Google Shape;222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7" name="Google Shape;222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3" name="Google Shape;223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4" name="Google Shape;223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14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0" name="Google Shape;2240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1" name="Google Shape;2241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 rot="5400000">
            <a:off x="6082700" y="601925"/>
            <a:ext cx="246900" cy="3342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733475" y="2428300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inputs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 rot="5400000">
            <a:off x="5710075" y="35388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55462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57930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60398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627265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48365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50833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53301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64775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673830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699907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6303050" y="3484125"/>
            <a:ext cx="1600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Layers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7259850" y="4114050"/>
            <a:ext cx="187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output neurons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Flattening out the image  ends up removing some of the 2-D information, such as the relationship of a pixel to its neighboring pixels.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ignore this, but come back to it later when we discuss CNN in depth!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section on Convolutional Neural Networks!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are a specific architecture of Neural Networks that are extremely effective at dealing with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we will learn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DATA</a:t>
            </a:r>
            <a:endParaRPr/>
          </a:p>
        </p:txBody>
      </p:sp>
      <p:pic>
        <p:nvPicPr>
          <p:cNvPr descr="watermark.jpg" id="291" name="Google Shape;29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NEURAL NETWORK</a:t>
            </a:r>
            <a:endParaRPr/>
          </a:p>
        </p:txBody>
      </p:sp>
      <p:pic>
        <p:nvPicPr>
          <p:cNvPr descr="watermark.jpg" id="299" name="Google Shape;29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TRAINING AND EVALUATION</a:t>
            </a:r>
            <a:endParaRPr/>
          </a:p>
        </p:txBody>
      </p:sp>
      <p:pic>
        <p:nvPicPr>
          <p:cNvPr descr="watermark.jpg" id="307" name="Google Shape;30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FOUR: EVALUATION</a:t>
            </a:r>
            <a:endParaRPr/>
          </a:p>
        </p:txBody>
      </p:sp>
      <p:pic>
        <p:nvPicPr>
          <p:cNvPr descr="watermark.jpg" id="315" name="Google Shape;31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3" name="Google Shape;32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CNNs, let’s first discuss a few key ideas in computer vision.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vision is a general term of using computer programs to process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ever used photo editing software, you have probably seen filters, such as a blur filter. But how do these 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250" y="3289225"/>
            <a:ext cx="571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75" y="3509725"/>
            <a:ext cx="2915700" cy="13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which is a small matrix applied to an entire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popular filters are well known, for example a blur filter: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these image kernel/filters actually get applied to an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7" name="Google Shape;367;p41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CNNs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Kernels and Filters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MNIST Dataset (Grayscale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(Color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have an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6" name="Google Shape;376;p42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 scaled between -1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43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4" name="Google Shape;394;p44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Google Shape;395;p44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44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45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45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45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8" name="Google Shape;408;p45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9" name="Google Shape;409;p45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5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12" name="Google Shape;412;p45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 matrix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p46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6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46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24" name="Google Shape;424;p46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46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6" name="Google Shape;426;p46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6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6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6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30" name="Google Shape;430;p46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p46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resolution will decrease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47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47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47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43" name="Google Shape;443;p47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47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7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7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7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7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47"/>
          <p:cNvCxnSpPr/>
          <p:nvPr/>
        </p:nvCxnSpPr>
        <p:spPr>
          <a:xfrm rot="10800000">
            <a:off x="6537025" y="3242775"/>
            <a:ext cx="42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0" name="Google Shape;450;p47"/>
          <p:cNvGraphicFramePr/>
          <p:nvPr/>
        </p:nvGraphicFramePr>
        <p:xfrm>
          <a:off x="700542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47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6923600" y="4096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Sum the Result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7"/>
          <p:cNvSpPr txBox="1"/>
          <p:nvPr/>
        </p:nvSpPr>
        <p:spPr>
          <a:xfrm>
            <a:off x="8649300" y="2980425"/>
            <a:ext cx="455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4" name="Google Shape;454;p47"/>
          <p:cNvCxnSpPr/>
          <p:nvPr/>
        </p:nvCxnSpPr>
        <p:spPr>
          <a:xfrm flipH="1">
            <a:off x="8189725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5" name="Google Shape;455;p47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-1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our stride distance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48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65" name="Google Shape;465;p48"/>
          <p:cNvSpPr/>
          <p:nvPr/>
        </p:nvSpPr>
        <p:spPr>
          <a:xfrm>
            <a:off x="12771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48"/>
          <p:cNvCxnSpPr/>
          <p:nvPr/>
        </p:nvCxnSpPr>
        <p:spPr>
          <a:xfrm>
            <a:off x="24039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67" name="Google Shape;467;p48"/>
          <p:cNvGraphicFramePr/>
          <p:nvPr/>
        </p:nvGraphicFramePr>
        <p:xfrm>
          <a:off x="44190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48"/>
          <p:cNvSpPr txBox="1"/>
          <p:nvPr/>
        </p:nvSpPr>
        <p:spPr>
          <a:xfrm>
            <a:off x="4372225" y="3989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9" name="Google Shape;469;p48"/>
          <p:cNvCxnSpPr/>
          <p:nvPr/>
        </p:nvCxnSpPr>
        <p:spPr>
          <a:xfrm>
            <a:off x="12741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8"/>
          <p:cNvCxnSpPr/>
          <p:nvPr/>
        </p:nvCxnSpPr>
        <p:spPr>
          <a:xfrm>
            <a:off x="13013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8"/>
          <p:cNvCxnSpPr/>
          <p:nvPr/>
        </p:nvCxnSpPr>
        <p:spPr>
          <a:xfrm>
            <a:off x="24258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8"/>
          <p:cNvCxnSpPr/>
          <p:nvPr/>
        </p:nvCxnSpPr>
        <p:spPr>
          <a:xfrm>
            <a:off x="891475" y="1800350"/>
            <a:ext cx="375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4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Stride Distance of 2 Example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1" name="Google Shape;481;p49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49"/>
          <p:cNvSpPr/>
          <p:nvPr/>
        </p:nvSpPr>
        <p:spPr>
          <a:xfrm>
            <a:off x="16527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49"/>
          <p:cNvCxnSpPr/>
          <p:nvPr/>
        </p:nvCxnSpPr>
        <p:spPr>
          <a:xfrm>
            <a:off x="27795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84" name="Google Shape;484;p49"/>
          <p:cNvGraphicFramePr/>
          <p:nvPr/>
        </p:nvGraphicFramePr>
        <p:xfrm>
          <a:off x="47946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5" name="Google Shape;485;p49"/>
          <p:cNvSpPr txBox="1"/>
          <p:nvPr/>
        </p:nvSpPr>
        <p:spPr>
          <a:xfrm>
            <a:off x="4712775" y="3940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6" name="Google Shape;486;p49"/>
          <p:cNvCxnSpPr/>
          <p:nvPr/>
        </p:nvCxnSpPr>
        <p:spPr>
          <a:xfrm>
            <a:off x="16497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9"/>
          <p:cNvCxnSpPr/>
          <p:nvPr/>
        </p:nvCxnSpPr>
        <p:spPr>
          <a:xfrm>
            <a:off x="16769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9"/>
          <p:cNvCxnSpPr/>
          <p:nvPr/>
        </p:nvCxnSpPr>
        <p:spPr>
          <a:xfrm>
            <a:off x="28014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9"/>
          <p:cNvCxnSpPr/>
          <p:nvPr/>
        </p:nvCxnSpPr>
        <p:spPr>
          <a:xfrm>
            <a:off x="891475" y="1800350"/>
            <a:ext cx="751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interactive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setosa.io/ev/image-kernels/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context of CNNs, these “filters” are referred to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 kernels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process of passing them over an image is known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a few more important factors!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image files (jpg,png,etc…) with CNNs.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for malaria blood cell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exercise on Fashion Image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5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4" name="Google Shape;514;p52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52"/>
          <p:cNvSpPr/>
          <p:nvPr/>
        </p:nvSpPr>
        <p:spPr>
          <a:xfrm>
            <a:off x="276725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52"/>
          <p:cNvCxnSpPr/>
          <p:nvPr/>
        </p:nvCxnSpPr>
        <p:spPr>
          <a:xfrm>
            <a:off x="3927350" y="2183475"/>
            <a:ext cx="2757000" cy="434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7" name="Google Shape;517;p52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2"/>
          <p:cNvCxnSpPr/>
          <p:nvPr/>
        </p:nvCxnSpPr>
        <p:spPr>
          <a:xfrm>
            <a:off x="2770625" y="2183475"/>
            <a:ext cx="2757000" cy="439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2"/>
          <p:cNvCxnSpPr/>
          <p:nvPr/>
        </p:nvCxnSpPr>
        <p:spPr>
          <a:xfrm>
            <a:off x="2761500" y="3372200"/>
            <a:ext cx="2766000" cy="4230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2"/>
          <p:cNvCxnSpPr/>
          <p:nvPr/>
        </p:nvCxnSpPr>
        <p:spPr>
          <a:xfrm>
            <a:off x="3931925" y="3353925"/>
            <a:ext cx="2752500" cy="443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21" name="Google Shape;521;p52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5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53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31" name="Google Shape;531;p53"/>
          <p:cNvSpPr/>
          <p:nvPr/>
        </p:nvSpPr>
        <p:spPr>
          <a:xfrm>
            <a:off x="315010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53"/>
          <p:cNvCxnSpPr/>
          <p:nvPr/>
        </p:nvCxnSpPr>
        <p:spPr>
          <a:xfrm>
            <a:off x="4311400" y="2190000"/>
            <a:ext cx="2373000" cy="4281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3" name="Google Shape;533;p53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53"/>
          <p:cNvCxnSpPr/>
          <p:nvPr/>
        </p:nvCxnSpPr>
        <p:spPr>
          <a:xfrm>
            <a:off x="3154675" y="2185425"/>
            <a:ext cx="2373000" cy="437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53"/>
          <p:cNvCxnSpPr/>
          <p:nvPr/>
        </p:nvCxnSpPr>
        <p:spPr>
          <a:xfrm>
            <a:off x="3140975" y="3365000"/>
            <a:ext cx="2386500" cy="430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3"/>
          <p:cNvCxnSpPr/>
          <p:nvPr/>
        </p:nvCxnSpPr>
        <p:spPr>
          <a:xfrm>
            <a:off x="4325100" y="3360425"/>
            <a:ext cx="2359200" cy="436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37" name="Google Shape;537;p53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5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image with more values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6" name="Google Shape;546;p54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54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54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9" name="Google Shape;549;p54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4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54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54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53" name="Google Shape;553;p54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preserve the image size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Google Shape;562;p55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63" name="Google Shape;563;p55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55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5" name="Google Shape;565;p55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55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55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55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69" name="Google Shape;569;p55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{538392A1-FE86-482A-9C51-80202E2439F1}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image filters, let’s explore the architecture of a CNN that allows the network to come up with the best weights for a filter in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4" name="Google Shape;584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5" name="Google Shape;58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running an ANN for the MNIST data set resulted in a network with relatively good accuracy.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some issues with always using ANN models for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 amount of parameters (over 100,000 for tiny 28 by 28 images)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lose all 2D information by flattening out the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Will only work on very similar, well centered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can use convolutional layers to help alleviate these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convolutional layer is created when we apply multiple image filters to the input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layer will then be trained to figure out the best filter weight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also helps reduce parameters by focusing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connectivity.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neurons will be fully connected.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Instead, neurons are only connected to a subset of local neurons in the next layer (these end up being the filters!)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6" name="Google Shape;61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understand this local connectivity and its connection to filters by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 simplified 1-D example.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later expand this to 2-D inputs for a grayscale image and then later on to 3-D tensor inputs for color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4" name="Google Shape;62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5" name="Google Shape;62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2" name="Google Shape;63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3" name="Google Shape;63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3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3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3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3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3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3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63"/>
          <p:cNvCxnSpPr>
            <a:stCxn id="634" idx="2"/>
            <a:endCxn id="64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63"/>
          <p:cNvCxnSpPr>
            <a:stCxn id="634" idx="2"/>
            <a:endCxn id="641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63"/>
          <p:cNvCxnSpPr>
            <a:stCxn id="634" idx="2"/>
            <a:endCxn id="642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63"/>
          <p:cNvCxnSpPr>
            <a:stCxn id="635" idx="2"/>
            <a:endCxn id="64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63"/>
          <p:cNvCxnSpPr>
            <a:stCxn id="635" idx="2"/>
            <a:endCxn id="641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63"/>
          <p:cNvCxnSpPr>
            <a:stCxn id="635" idx="2"/>
            <a:endCxn id="642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63"/>
          <p:cNvCxnSpPr>
            <a:stCxn id="636" idx="2"/>
            <a:endCxn id="642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63"/>
          <p:cNvCxnSpPr>
            <a:stCxn id="637" idx="2"/>
            <a:endCxn id="642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63"/>
          <p:cNvCxnSpPr>
            <a:stCxn id="638" idx="2"/>
            <a:endCxn id="64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63"/>
          <p:cNvCxnSpPr>
            <a:stCxn id="639" idx="2"/>
            <a:endCxn id="64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63"/>
          <p:cNvCxnSpPr>
            <a:stCxn id="639" idx="2"/>
            <a:endCxn id="641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63"/>
          <p:cNvCxnSpPr>
            <a:stCxn id="638" idx="2"/>
            <a:endCxn id="641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63"/>
          <p:cNvCxnSpPr>
            <a:stCxn id="637" idx="2"/>
            <a:endCxn id="64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63"/>
          <p:cNvCxnSpPr>
            <a:stCxn id="636" idx="2"/>
            <a:endCxn id="64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63"/>
          <p:cNvCxnSpPr>
            <a:stCxn id="636" idx="2"/>
            <a:endCxn id="640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63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Fully Connected, lots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" name="Google Shape;676;p64"/>
          <p:cNvCxnSpPr>
            <a:stCxn id="667" idx="2"/>
            <a:endCxn id="673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64"/>
          <p:cNvCxnSpPr>
            <a:stCxn id="667" idx="2"/>
            <a:endCxn id="674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64"/>
          <p:cNvCxnSpPr>
            <a:stCxn id="667" idx="2"/>
            <a:endCxn id="675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64"/>
          <p:cNvCxnSpPr>
            <a:stCxn id="668" idx="2"/>
            <a:endCxn id="673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64"/>
          <p:cNvCxnSpPr>
            <a:stCxn id="668" idx="2"/>
            <a:endCxn id="674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64"/>
          <p:cNvCxnSpPr>
            <a:stCxn id="668" idx="2"/>
            <a:endCxn id="675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64"/>
          <p:cNvCxnSpPr>
            <a:stCxn id="669" idx="2"/>
            <a:endCxn id="675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64"/>
          <p:cNvCxnSpPr>
            <a:stCxn id="670" idx="2"/>
            <a:endCxn id="675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64"/>
          <p:cNvCxnSpPr>
            <a:stCxn id="671" idx="2"/>
            <a:endCxn id="675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64"/>
          <p:cNvCxnSpPr>
            <a:stCxn id="672" idx="2"/>
            <a:endCxn id="675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4"/>
          <p:cNvCxnSpPr>
            <a:stCxn id="672" idx="2"/>
            <a:endCxn id="674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64"/>
          <p:cNvCxnSpPr>
            <a:stCxn id="671" idx="2"/>
            <a:endCxn id="674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64"/>
          <p:cNvCxnSpPr>
            <a:stCxn id="670" idx="2"/>
            <a:endCxn id="674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64"/>
          <p:cNvCxnSpPr>
            <a:stCxn id="669" idx="2"/>
            <a:endCxn id="674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64"/>
          <p:cNvCxnSpPr>
            <a:stCxn id="669" idx="2"/>
            <a:endCxn id="673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64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Convolutional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5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5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5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5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5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5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65"/>
          <p:cNvCxnSpPr>
            <a:stCxn id="700" idx="2"/>
            <a:endCxn id="706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65"/>
          <p:cNvCxnSpPr>
            <a:stCxn id="701" idx="2"/>
            <a:endCxn id="706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65"/>
          <p:cNvCxnSpPr>
            <a:stCxn id="704" idx="2"/>
            <a:endCxn id="708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65"/>
          <p:cNvCxnSpPr>
            <a:stCxn id="705" idx="2"/>
            <a:endCxn id="708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65"/>
          <p:cNvCxnSpPr>
            <a:stCxn id="703" idx="2"/>
            <a:endCxn id="707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65"/>
          <p:cNvCxnSpPr>
            <a:stCxn id="702" idx="2"/>
            <a:endCxn id="707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65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Localized Connections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3" name="Google Shape;72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6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6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6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6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6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6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66"/>
          <p:cNvCxnSpPr>
            <a:stCxn id="724" idx="2"/>
            <a:endCxn id="73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66"/>
          <p:cNvCxnSpPr>
            <a:stCxn id="725" idx="2"/>
            <a:endCxn id="73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66"/>
          <p:cNvCxnSpPr>
            <a:stCxn id="728" idx="2"/>
            <a:endCxn id="73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66"/>
          <p:cNvCxnSpPr>
            <a:stCxn id="729" idx="2"/>
            <a:endCxn id="73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66"/>
          <p:cNvCxnSpPr>
            <a:stCxn id="727" idx="2"/>
            <a:endCxn id="73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66"/>
          <p:cNvCxnSpPr>
            <a:stCxn id="726" idx="2"/>
            <a:endCxn id="73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66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1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6" name="Google Shape;74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7" name="Google Shape;74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7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7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7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7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7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7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67"/>
          <p:cNvCxnSpPr>
            <a:stCxn id="748" idx="2"/>
            <a:endCxn id="754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67"/>
          <p:cNvCxnSpPr>
            <a:stCxn id="749" idx="2"/>
            <a:endCxn id="754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7"/>
          <p:cNvCxnSpPr>
            <a:stCxn id="752" idx="2"/>
            <a:endCxn id="756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67"/>
          <p:cNvCxnSpPr>
            <a:stCxn id="753" idx="2"/>
            <a:endCxn id="756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7"/>
          <p:cNvCxnSpPr>
            <a:stCxn id="751" idx="2"/>
            <a:endCxn id="755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67"/>
          <p:cNvCxnSpPr>
            <a:stCxn id="750" idx="2"/>
            <a:endCxn id="755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67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2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8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8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8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8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8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8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68"/>
          <p:cNvCxnSpPr>
            <a:stCxn id="772" idx="2"/>
            <a:endCxn id="778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68"/>
          <p:cNvCxnSpPr>
            <a:stCxn id="773" idx="2"/>
            <a:endCxn id="778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68"/>
          <p:cNvCxnSpPr>
            <a:stCxn id="776" idx="2"/>
            <a:endCxn id="780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68"/>
          <p:cNvCxnSpPr>
            <a:stCxn id="777" idx="2"/>
            <a:endCxn id="780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68"/>
          <p:cNvCxnSpPr>
            <a:stCxn id="775" idx="2"/>
            <a:endCxn id="779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8"/>
          <p:cNvCxnSpPr>
            <a:stCxn id="774" idx="2"/>
            <a:endCxn id="779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8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8" name="Google Shape;788;p68"/>
          <p:cNvSpPr/>
          <p:nvPr/>
        </p:nvSpPr>
        <p:spPr>
          <a:xfrm flipH="1">
            <a:off x="4765423" y="2464213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8"/>
          <p:cNvSpPr/>
          <p:nvPr/>
        </p:nvSpPr>
        <p:spPr>
          <a:xfrm flipH="1">
            <a:off x="4765423" y="30527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8"/>
          <p:cNvSpPr/>
          <p:nvPr/>
        </p:nvSpPr>
        <p:spPr>
          <a:xfrm flipH="1">
            <a:off x="4765423" y="36412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1" name="Google Shape;791;p68"/>
          <p:cNvCxnSpPr>
            <a:stCxn id="772" idx="2"/>
            <a:endCxn id="788" idx="6"/>
          </p:cNvCxnSpPr>
          <p:nvPr/>
        </p:nvCxnSpPr>
        <p:spPr>
          <a:xfrm>
            <a:off x="3621523" y="1895888"/>
            <a:ext cx="1143900" cy="8196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68"/>
          <p:cNvCxnSpPr>
            <a:stCxn id="773" idx="2"/>
            <a:endCxn id="788" idx="6"/>
          </p:cNvCxnSpPr>
          <p:nvPr/>
        </p:nvCxnSpPr>
        <p:spPr>
          <a:xfrm>
            <a:off x="3621523" y="24844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8"/>
          <p:cNvCxnSpPr>
            <a:stCxn id="776" idx="2"/>
            <a:endCxn id="790" idx="6"/>
          </p:cNvCxnSpPr>
          <p:nvPr/>
        </p:nvCxnSpPr>
        <p:spPr>
          <a:xfrm flipH="1" rot="10800000">
            <a:off x="3621523" y="3892613"/>
            <a:ext cx="1143900" cy="350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8"/>
          <p:cNvCxnSpPr>
            <a:stCxn id="777" idx="2"/>
            <a:endCxn id="790" idx="6"/>
          </p:cNvCxnSpPr>
          <p:nvPr/>
        </p:nvCxnSpPr>
        <p:spPr>
          <a:xfrm flipH="1" rot="10800000">
            <a:off x="3621523" y="3892675"/>
            <a:ext cx="1143900" cy="935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8"/>
          <p:cNvCxnSpPr>
            <a:stCxn id="775" idx="2"/>
            <a:endCxn id="789" idx="6"/>
          </p:cNvCxnSpPr>
          <p:nvPr/>
        </p:nvCxnSpPr>
        <p:spPr>
          <a:xfrm flipH="1" rot="10800000">
            <a:off x="3621523" y="3304263"/>
            <a:ext cx="1143900" cy="3537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68"/>
          <p:cNvCxnSpPr>
            <a:stCxn id="774" idx="2"/>
            <a:endCxn id="789" idx="6"/>
          </p:cNvCxnSpPr>
          <p:nvPr/>
        </p:nvCxnSpPr>
        <p:spPr>
          <a:xfrm>
            <a:off x="3621523" y="30729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a 1-D example of convolution, but recall, grayscale images are 2-D!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Plus we want to preserve that 2-D relational information in the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7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7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0" name="Google Shape;830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1" name="Google Shape;831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1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3" name="Google Shape;833;p71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4" name="Google Shape;834;p71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5" name="Google Shape;835;p71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6" name="Google Shape;836;p71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7" name="Google Shape;837;p71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8" name="Google Shape;838;p71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9" name="Google Shape;839;p71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0" name="Google Shape;840;p71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1" name="Google Shape;841;p71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2" name="Google Shape;842;p71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3" name="Google Shape;843;p71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4" name="Google Shape;844;p71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classic data set in Deep Learning is the MNIST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some basics about it since we’ll be using it quite frequently during this section of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0" name="Google Shape;850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1" name="Google Shape;851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2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2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2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2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2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2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2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2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2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2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2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72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7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3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3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3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3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3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3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3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3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73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3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73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1" name="Google Shape;89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2" name="Google Shape;89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4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4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4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4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4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4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4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4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4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4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74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74"/>
          <p:cNvCxnSpPr/>
          <p:nvPr/>
        </p:nvCxnSpPr>
        <p:spPr>
          <a:xfrm flipH="1" rot="10800000">
            <a:off x="1504200" y="1284600"/>
            <a:ext cx="3204900" cy="588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74"/>
          <p:cNvCxnSpPr/>
          <p:nvPr/>
        </p:nvCxnSpPr>
        <p:spPr>
          <a:xfrm flipH="1" rot="10800000">
            <a:off x="2130550" y="1307675"/>
            <a:ext cx="2537400" cy="583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74"/>
          <p:cNvCxnSpPr/>
          <p:nvPr/>
        </p:nvCxnSpPr>
        <p:spPr>
          <a:xfrm flipH="1" rot="10800000">
            <a:off x="1485900" y="1275450"/>
            <a:ext cx="3141000" cy="1255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74"/>
          <p:cNvCxnSpPr/>
          <p:nvPr/>
        </p:nvCxnSpPr>
        <p:spPr>
          <a:xfrm flipH="1" rot="10800000">
            <a:off x="2139700" y="1303125"/>
            <a:ext cx="2501100" cy="1232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74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7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5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75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5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5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5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5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5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5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5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5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75"/>
          <p:cNvSpPr/>
          <p:nvPr/>
        </p:nvSpPr>
        <p:spPr>
          <a:xfrm>
            <a:off x="2480850" y="16322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75"/>
          <p:cNvCxnSpPr/>
          <p:nvPr/>
        </p:nvCxnSpPr>
        <p:spPr>
          <a:xfrm flipH="1" rot="10800000">
            <a:off x="2756925" y="1284925"/>
            <a:ext cx="2482500" cy="621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75"/>
          <p:cNvCxnSpPr/>
          <p:nvPr/>
        </p:nvCxnSpPr>
        <p:spPr>
          <a:xfrm flipH="1" rot="10800000">
            <a:off x="3337550" y="1371325"/>
            <a:ext cx="1947600" cy="53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75"/>
          <p:cNvCxnSpPr/>
          <p:nvPr/>
        </p:nvCxnSpPr>
        <p:spPr>
          <a:xfrm flipH="1" rot="10800000">
            <a:off x="2752350" y="1335000"/>
            <a:ext cx="2505600" cy="1179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75"/>
          <p:cNvCxnSpPr/>
          <p:nvPr/>
        </p:nvCxnSpPr>
        <p:spPr>
          <a:xfrm flipH="1" rot="10800000">
            <a:off x="3360425" y="1380525"/>
            <a:ext cx="1920300" cy="1129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7" name="Google Shape;937;p75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5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" name="Google Shape;939;p75"/>
          <p:cNvCxnSpPr/>
          <p:nvPr/>
        </p:nvCxnSpPr>
        <p:spPr>
          <a:xfrm>
            <a:off x="1353300" y="1536200"/>
            <a:ext cx="10608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" name="Google Shape;940;p75"/>
          <p:cNvSpPr txBox="1"/>
          <p:nvPr/>
        </p:nvSpPr>
        <p:spPr>
          <a:xfrm>
            <a:off x="1271625" y="1161400"/>
            <a:ext cx="146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Stride =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6" name="Google Shape;94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7" name="Google Shape;94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6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6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76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76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6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6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76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6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76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76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76"/>
          <p:cNvSpPr/>
          <p:nvPr/>
        </p:nvSpPr>
        <p:spPr>
          <a:xfrm>
            <a:off x="1141250" y="22037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76"/>
          <p:cNvCxnSpPr/>
          <p:nvPr/>
        </p:nvCxnSpPr>
        <p:spPr>
          <a:xfrm flipH="1" rot="10800000">
            <a:off x="1604775" y="1860875"/>
            <a:ext cx="3058800" cy="594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76"/>
          <p:cNvCxnSpPr/>
          <p:nvPr/>
        </p:nvCxnSpPr>
        <p:spPr>
          <a:xfrm flipH="1" rot="10800000">
            <a:off x="2167125" y="1837850"/>
            <a:ext cx="2459700" cy="603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76"/>
          <p:cNvCxnSpPr/>
          <p:nvPr/>
        </p:nvCxnSpPr>
        <p:spPr>
          <a:xfrm flipH="1" rot="10800000">
            <a:off x="1540775" y="1815100"/>
            <a:ext cx="3131700" cy="1239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76"/>
          <p:cNvCxnSpPr/>
          <p:nvPr/>
        </p:nvCxnSpPr>
        <p:spPr>
          <a:xfrm flipH="1" rot="10800000">
            <a:off x="2135125" y="1860900"/>
            <a:ext cx="2464200" cy="1243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6" name="Google Shape;966;p76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6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6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77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7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7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7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7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7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77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77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77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77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77"/>
          <p:cNvSpPr/>
          <p:nvPr/>
        </p:nvSpPr>
        <p:spPr>
          <a:xfrm>
            <a:off x="2478075" y="219455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77"/>
          <p:cNvCxnSpPr/>
          <p:nvPr/>
        </p:nvCxnSpPr>
        <p:spPr>
          <a:xfrm flipH="1" rot="10800000">
            <a:off x="2756925" y="1897225"/>
            <a:ext cx="2601600" cy="562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7"/>
          <p:cNvCxnSpPr/>
          <p:nvPr/>
        </p:nvCxnSpPr>
        <p:spPr>
          <a:xfrm flipH="1" rot="10800000">
            <a:off x="3333000" y="1938625"/>
            <a:ext cx="1897500" cy="521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77"/>
          <p:cNvCxnSpPr/>
          <p:nvPr/>
        </p:nvCxnSpPr>
        <p:spPr>
          <a:xfrm flipH="1" rot="10800000">
            <a:off x="2702050" y="1874550"/>
            <a:ext cx="2551200" cy="12207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77"/>
          <p:cNvCxnSpPr/>
          <p:nvPr/>
        </p:nvCxnSpPr>
        <p:spPr>
          <a:xfrm flipH="1" rot="10800000">
            <a:off x="3369575" y="1865325"/>
            <a:ext cx="1934100" cy="1234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94" name="Google Shape;994;p77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7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7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77"/>
          <p:cNvSpPr/>
          <p:nvPr/>
        </p:nvSpPr>
        <p:spPr>
          <a:xfrm flipH="1">
            <a:off x="49966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7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8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8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8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8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8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8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78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8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8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78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8" name="Google Shape;1018;p78"/>
          <p:cNvSpPr/>
          <p:nvPr/>
        </p:nvSpPr>
        <p:spPr>
          <a:xfrm>
            <a:off x="1124750" y="1590925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8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8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8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8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8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8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8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78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9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9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9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9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9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79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9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9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79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9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9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9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9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79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79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9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9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9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9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9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9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9"/>
          <p:cNvSpPr/>
          <p:nvPr/>
        </p:nvSpPr>
        <p:spPr>
          <a:xfrm flipH="1">
            <a:off x="44118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9"/>
          <p:cNvSpPr/>
          <p:nvPr/>
        </p:nvSpPr>
        <p:spPr>
          <a:xfrm flipH="1">
            <a:off x="50214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9"/>
          <p:cNvSpPr/>
          <p:nvPr/>
        </p:nvSpPr>
        <p:spPr>
          <a:xfrm flipH="1">
            <a:off x="44118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9"/>
          <p:cNvSpPr/>
          <p:nvPr/>
        </p:nvSpPr>
        <p:spPr>
          <a:xfrm flipH="1">
            <a:off x="50214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4" name="Google Shape;106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5" name="Google Shape;106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8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8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8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8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8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8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8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8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8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8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80"/>
          <p:cNvSpPr/>
          <p:nvPr/>
        </p:nvSpPr>
        <p:spPr>
          <a:xfrm flipH="1">
            <a:off x="44941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80"/>
          <p:cNvSpPr/>
          <p:nvPr/>
        </p:nvSpPr>
        <p:spPr>
          <a:xfrm flipH="1">
            <a:off x="51037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80"/>
          <p:cNvSpPr/>
          <p:nvPr/>
        </p:nvSpPr>
        <p:spPr>
          <a:xfrm flipH="1">
            <a:off x="44941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80"/>
          <p:cNvSpPr/>
          <p:nvPr/>
        </p:nvSpPr>
        <p:spPr>
          <a:xfrm flipH="1">
            <a:off x="51037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80"/>
          <p:cNvSpPr/>
          <p:nvPr/>
        </p:nvSpPr>
        <p:spPr>
          <a:xfrm flipH="1">
            <a:off x="46115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0"/>
          <p:cNvSpPr/>
          <p:nvPr/>
        </p:nvSpPr>
        <p:spPr>
          <a:xfrm flipH="1">
            <a:off x="52211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 flipH="1">
            <a:off x="46115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 flipH="1">
            <a:off x="52211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 flipH="1">
            <a:off x="47684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 flipH="1">
            <a:off x="53780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80"/>
          <p:cNvSpPr/>
          <p:nvPr/>
        </p:nvSpPr>
        <p:spPr>
          <a:xfrm flipH="1">
            <a:off x="47684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0"/>
          <p:cNvSpPr/>
          <p:nvPr/>
        </p:nvSpPr>
        <p:spPr>
          <a:xfrm flipH="1">
            <a:off x="53780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0"/>
          <p:cNvSpPr/>
          <p:nvPr/>
        </p:nvSpPr>
        <p:spPr>
          <a:xfrm>
            <a:off x="3865125" y="2400750"/>
            <a:ext cx="5028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0"/>
          <p:cNvSpPr txBox="1"/>
          <p:nvPr/>
        </p:nvSpPr>
        <p:spPr>
          <a:xfrm>
            <a:off x="4621375" y="3892275"/>
            <a:ext cx="150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8" name="Google Shape;109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this was just in 2D for grayscale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color images?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thought of as 3D Tensors consisting of Red, Green, and Blue color channels.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9" name="Google Shape;1099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0" name="Google Shape;1100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this data is easy to access with PyTorch Vision. We will download: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60,000 training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10,000 test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7" name="Google Shape;110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8" name="Google Shape;110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6" name="Google Shape;111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7" name="Google Shape;111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85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87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87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87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Google Shape;1156;p87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7" name="Google Shape;1157;p87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8" name="Google Shape;1158;p87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9" name="Google Shape;1159;p87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1160" name="Google Shape;1160;p87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1161" name="Google Shape;1161;p87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7" name="Google Shape;1167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8" name="Google Shape;1168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88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then perform a convolution on a color image?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 3D filter, with values for each color channel.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7" name="Google Shape;117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8" name="Google Shape;117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90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90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90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90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0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0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90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0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0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90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0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0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0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0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0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0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90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0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90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0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0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0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0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90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90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90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0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0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0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90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0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7" name="Google Shape;1217;p90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91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91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91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1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91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91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91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91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1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91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91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91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91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91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91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91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91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91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91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91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91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91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91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91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91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91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91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91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91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91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91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1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1"/>
          <p:cNvSpPr txBox="1"/>
          <p:nvPr/>
        </p:nvSpPr>
        <p:spPr>
          <a:xfrm>
            <a:off x="3580175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2 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91"/>
          <p:cNvSpPr/>
          <p:nvPr/>
        </p:nvSpPr>
        <p:spPr>
          <a:xfrm>
            <a:off x="3937825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91"/>
          <p:cNvSpPr/>
          <p:nvPr/>
        </p:nvSpPr>
        <p:spPr>
          <a:xfrm>
            <a:off x="4118787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91"/>
          <p:cNvSpPr/>
          <p:nvPr/>
        </p:nvSpPr>
        <p:spPr>
          <a:xfrm>
            <a:off x="4299748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91"/>
          <p:cNvSpPr/>
          <p:nvPr/>
        </p:nvSpPr>
        <p:spPr>
          <a:xfrm>
            <a:off x="3937813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91"/>
          <p:cNvSpPr/>
          <p:nvPr/>
        </p:nvSpPr>
        <p:spPr>
          <a:xfrm>
            <a:off x="4118774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91"/>
          <p:cNvSpPr/>
          <p:nvPr/>
        </p:nvSpPr>
        <p:spPr>
          <a:xfrm>
            <a:off x="4299736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91"/>
          <p:cNvSpPr/>
          <p:nvPr/>
        </p:nvSpPr>
        <p:spPr>
          <a:xfrm>
            <a:off x="3937813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91"/>
          <p:cNvSpPr/>
          <p:nvPr/>
        </p:nvSpPr>
        <p:spPr>
          <a:xfrm>
            <a:off x="4118774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91"/>
          <p:cNvSpPr/>
          <p:nvPr/>
        </p:nvSpPr>
        <p:spPr>
          <a:xfrm>
            <a:off x="4299736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91"/>
          <p:cNvSpPr/>
          <p:nvPr/>
        </p:nvSpPr>
        <p:spPr>
          <a:xfrm>
            <a:off x="4118788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91"/>
          <p:cNvSpPr/>
          <p:nvPr/>
        </p:nvSpPr>
        <p:spPr>
          <a:xfrm>
            <a:off x="4299749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91"/>
          <p:cNvSpPr/>
          <p:nvPr/>
        </p:nvSpPr>
        <p:spPr>
          <a:xfrm>
            <a:off x="4480711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91"/>
          <p:cNvSpPr/>
          <p:nvPr/>
        </p:nvSpPr>
        <p:spPr>
          <a:xfrm>
            <a:off x="4118775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91"/>
          <p:cNvSpPr/>
          <p:nvPr/>
        </p:nvSpPr>
        <p:spPr>
          <a:xfrm>
            <a:off x="4299737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91"/>
          <p:cNvSpPr/>
          <p:nvPr/>
        </p:nvSpPr>
        <p:spPr>
          <a:xfrm>
            <a:off x="4480698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91"/>
          <p:cNvSpPr/>
          <p:nvPr/>
        </p:nvSpPr>
        <p:spPr>
          <a:xfrm>
            <a:off x="4118775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91"/>
          <p:cNvSpPr/>
          <p:nvPr/>
        </p:nvSpPr>
        <p:spPr>
          <a:xfrm>
            <a:off x="4299737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1"/>
          <p:cNvSpPr/>
          <p:nvPr/>
        </p:nvSpPr>
        <p:spPr>
          <a:xfrm>
            <a:off x="4480698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91"/>
          <p:cNvSpPr/>
          <p:nvPr/>
        </p:nvSpPr>
        <p:spPr>
          <a:xfrm>
            <a:off x="4329238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91"/>
          <p:cNvSpPr/>
          <p:nvPr/>
        </p:nvSpPr>
        <p:spPr>
          <a:xfrm>
            <a:off x="4510199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91"/>
          <p:cNvSpPr/>
          <p:nvPr/>
        </p:nvSpPr>
        <p:spPr>
          <a:xfrm>
            <a:off x="4691161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91"/>
          <p:cNvSpPr/>
          <p:nvPr/>
        </p:nvSpPr>
        <p:spPr>
          <a:xfrm>
            <a:off x="4329225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91"/>
          <p:cNvSpPr/>
          <p:nvPr/>
        </p:nvSpPr>
        <p:spPr>
          <a:xfrm>
            <a:off x="4510187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91"/>
          <p:cNvSpPr/>
          <p:nvPr/>
        </p:nvSpPr>
        <p:spPr>
          <a:xfrm>
            <a:off x="4691148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91"/>
          <p:cNvSpPr/>
          <p:nvPr/>
        </p:nvSpPr>
        <p:spPr>
          <a:xfrm>
            <a:off x="4329225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91"/>
          <p:cNvSpPr/>
          <p:nvPr/>
        </p:nvSpPr>
        <p:spPr>
          <a:xfrm>
            <a:off x="4510187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91"/>
          <p:cNvSpPr/>
          <p:nvPr/>
        </p:nvSpPr>
        <p:spPr>
          <a:xfrm>
            <a:off x="4691148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MNIST data set contains handwritten single digits from 0 to 9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300" y="2386925"/>
            <a:ext cx="3585150" cy="2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convolutional layers are fed into another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the networks to discover patterns within patterns, usually with more complexity for later convolutional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1" name="Google Shape;129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2" name="Google Shape;129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so far and we have one final theory topic to cover before coding our own CNNs, and that is the Pooling Layer! (also known as a downsampling layer)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9" name="Google Shape;129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0" name="Google Shape;130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6" name="Google Shape;1306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7" name="Google Shape;130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8" name="Google Shape;130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9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9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9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9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9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9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24" name="Google Shape;1324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with local connectivity, when dealing with color images and possibly 10s or 100s of filters we will have a large amount of parameters.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pooling layers to reduce this.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2" name="Google Shape;133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 accept convolutional layers as input: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0" name="Google Shape;1340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97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97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4" name="Google Shape;1344;p97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7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97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98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3" name="Google Shape;135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4" name="Google Shape;135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8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98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98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98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98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98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98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98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98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8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98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98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8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8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98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98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99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Google Shape;137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Google Shape;137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99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99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99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99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99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99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9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99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99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99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99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99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99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99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99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99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99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99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99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99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99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9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9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99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99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99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99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99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99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9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9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99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99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99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99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99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99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99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99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9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99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99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99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99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99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99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9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99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99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99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99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99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99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99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99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99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9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9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99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99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99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99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99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99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9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9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99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99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99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99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99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99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99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99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9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99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99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99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99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99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100"/>
          <p:cNvCxnSpPr/>
          <p:nvPr/>
        </p:nvCxnSpPr>
        <p:spPr>
          <a:xfrm flipH="1">
            <a:off x="584461" y="2841825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0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100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00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00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00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00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00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00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0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00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00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00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00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00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00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00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00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00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00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00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00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00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0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00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0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0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00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00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00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00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00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00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00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0" name="Google Shape;1500;p100"/>
          <p:cNvCxnSpPr>
            <a:stCxn id="1468" idx="0"/>
            <a:endCxn id="1501" idx="1"/>
          </p:cNvCxnSpPr>
          <p:nvPr/>
        </p:nvCxnSpPr>
        <p:spPr>
          <a:xfrm flipH="1">
            <a:off x="603950" y="2299700"/>
            <a:ext cx="2127900" cy="139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100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00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00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0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00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00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00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00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0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00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00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00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0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00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00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00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00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00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00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00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0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00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00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00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00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00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00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00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00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00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00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00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00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00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00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00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00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00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00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00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00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0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00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00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00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00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00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00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9" name="Google Shape;1549;p100"/>
          <p:cNvCxnSpPr>
            <a:endCxn id="1542" idx="6"/>
          </p:cNvCxnSpPr>
          <p:nvPr/>
        </p:nvCxnSpPr>
        <p:spPr>
          <a:xfrm flipH="1">
            <a:off x="1252236" y="2323200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100"/>
          <p:cNvCxnSpPr>
            <a:stCxn id="1483" idx="5"/>
          </p:cNvCxnSpPr>
          <p:nvPr/>
        </p:nvCxnSpPr>
        <p:spPr>
          <a:xfrm flipH="1">
            <a:off x="1232197" y="2889093"/>
            <a:ext cx="2086200" cy="13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6" name="Google Shape;1556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7" name="Google Shape;155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8" name="Google Shape;155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101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60" name="Google Shape;1560;p101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1" name="Google Shape;1561;p101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62" name="Google Shape;1562;p101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63" name="Google Shape;1563;p101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64" name="Google Shape;1564;p101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65" name="Google Shape;1565;p101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6" name="Google Shape;1566;p101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67" name="Google Shape;1567;p101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8" name="Google Shape;1568;p101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9" name="Google Shape;1569;p101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0" name="Google Shape;1570;p101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71" name="Google Shape;1571;p101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2" name="Google Shape;1572;p101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73" name="Google Shape;1573;p101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74" name="Google Shape;1574;p101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10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102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84" name="Google Shape;1584;p102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85" name="Google Shape;1585;p102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86" name="Google Shape;1586;p102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87" name="Google Shape;1587;p102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88" name="Google Shape;1588;p102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89" name="Google Shape;1589;p102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0" name="Google Shape;1590;p102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1" name="Google Shape;1591;p102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92" name="Google Shape;1592;p102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3" name="Google Shape;1593;p102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4" name="Google Shape;1594;p102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95" name="Google Shape;1595;p102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6" name="Google Shape;1596;p102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97" name="Google Shape;1597;p102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98" name="Google Shape;1598;p102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0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103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08" name="Google Shape;1608;p103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09" name="Google Shape;1609;p103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10" name="Google Shape;1610;p103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11" name="Google Shape;1611;p103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2" name="Google Shape;1612;p103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13" name="Google Shape;1613;p103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4" name="Google Shape;1614;p103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5" name="Google Shape;1615;p103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16" name="Google Shape;1616;p103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7" name="Google Shape;1617;p103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8" name="Google Shape;1618;p103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9" name="Google Shape;1619;p103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20" name="Google Shape;1620;p103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21" name="Google Shape;1621;p103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22" name="Google Shape;1622;p103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8" name="Google Shape;1628;p10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9" name="Google Shape;162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0" name="Google Shape;163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4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32" name="Google Shape;1632;p104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33" name="Google Shape;1633;p104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34" name="Google Shape;1634;p104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35" name="Google Shape;1635;p104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36" name="Google Shape;1636;p104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37" name="Google Shape;1637;p104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38" name="Google Shape;1638;p104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39" name="Google Shape;1639;p104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40" name="Google Shape;1640;p104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41" name="Google Shape;1641;p104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2" name="Google Shape;1642;p104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43" name="Google Shape;1643;p104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4" name="Google Shape;1644;p104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45" name="Google Shape;1645;p104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6" name="Google Shape;1646;p104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7" name="Google Shape;1647;p104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48" name="Google Shape;1648;p104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49" name="Google Shape;1649;p104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0" name="Google Shape;1650;p104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1" name="Google Shape;1651;p104"/>
          <p:cNvSpPr/>
          <p:nvPr/>
        </p:nvSpPr>
        <p:spPr>
          <a:xfrm>
            <a:off x="699525" y="181507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04"/>
          <p:cNvSpPr/>
          <p:nvPr/>
        </p:nvSpPr>
        <p:spPr>
          <a:xfrm>
            <a:off x="5422400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8" name="Google Shape;1658;p10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9" name="Google Shape;165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0" name="Google Shape;166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105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62" name="Google Shape;1662;p105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63" name="Google Shape;1663;p105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64" name="Google Shape;1664;p105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65" name="Google Shape;1665;p105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66" name="Google Shape;1666;p105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67" name="Google Shape;1667;p105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68" name="Google Shape;1668;p105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69" name="Google Shape;1669;p105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70" name="Google Shape;1670;p105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71" name="Google Shape;1671;p105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2" name="Google Shape;1672;p105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73" name="Google Shape;1673;p105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4" name="Google Shape;1674;p105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75" name="Google Shape;1675;p105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6" name="Google Shape;1676;p105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7" name="Google Shape;1677;p105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78" name="Google Shape;1678;p105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79" name="Google Shape;1679;p105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0" name="Google Shape;1680;p105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1" name="Google Shape;1681;p105"/>
          <p:cNvSpPr/>
          <p:nvPr/>
        </p:nvSpPr>
        <p:spPr>
          <a:xfrm>
            <a:off x="2263150" y="184250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05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10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106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92" name="Google Shape;1692;p106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93" name="Google Shape;1693;p106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94" name="Google Shape;1694;p106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95" name="Google Shape;1695;p106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96" name="Google Shape;1696;p106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97" name="Google Shape;1697;p106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98" name="Google Shape;1698;p106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99" name="Google Shape;1699;p106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00" name="Google Shape;1700;p106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01" name="Google Shape;1701;p106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2" name="Google Shape;1702;p106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03" name="Google Shape;1703;p106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4" name="Google Shape;1704;p106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05" name="Google Shape;1705;p106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6" name="Google Shape;1706;p106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7" name="Google Shape;1707;p106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08" name="Google Shape;1708;p106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09" name="Google Shape;1709;p106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0" name="Google Shape;1710;p106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1" name="Google Shape;1711;p106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06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9" name="Google Shape;171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0" name="Google Shape;172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107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22" name="Google Shape;1722;p107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23" name="Google Shape;1723;p107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24" name="Google Shape;1724;p107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25" name="Google Shape;1725;p107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26" name="Google Shape;1726;p107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27" name="Google Shape;1727;p107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28" name="Google Shape;1728;p107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29" name="Google Shape;1729;p107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30" name="Google Shape;1730;p107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31" name="Google Shape;1731;p107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2" name="Google Shape;1732;p107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33" name="Google Shape;1733;p107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4" name="Google Shape;1734;p107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5" name="Google Shape;1735;p107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6" name="Google Shape;1736;p107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7" name="Google Shape;1737;p107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38" name="Google Shape;1738;p107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9" name="Google Shape;1739;p107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0" name="Google Shape;1740;p107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1" name="Google Shape;1741;p107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07"/>
          <p:cNvSpPr/>
          <p:nvPr/>
        </p:nvSpPr>
        <p:spPr>
          <a:xfrm>
            <a:off x="5398750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8" name="Google Shape;1748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9" name="Google Shape;1749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0" name="Google Shape;1750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108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52" name="Google Shape;1752;p108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53" name="Google Shape;1753;p108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54" name="Google Shape;1754;p108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55" name="Google Shape;1755;p108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56" name="Google Shape;1756;p108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57" name="Google Shape;1757;p108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58" name="Google Shape;1758;p108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59" name="Google Shape;1759;p108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60" name="Google Shape;1760;p108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61" name="Google Shape;1761;p108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2" name="Google Shape;1762;p108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63" name="Google Shape;1763;p108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4" name="Google Shape;1764;p108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5" name="Google Shape;1765;p108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6" name="Google Shape;1766;p108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7" name="Google Shape;1767;p108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68" name="Google Shape;1768;p108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9" name="Google Shape;1769;p108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70" name="Google Shape;1770;p108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1" name="Google Shape;1771;p108"/>
          <p:cNvSpPr/>
          <p:nvPr/>
        </p:nvSpPr>
        <p:spPr>
          <a:xfrm>
            <a:off x="2239625" y="314322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08"/>
          <p:cNvSpPr/>
          <p:nvPr/>
        </p:nvSpPr>
        <p:spPr>
          <a:xfrm>
            <a:off x="6138375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9" name="Google Shape;1779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0" name="Google Shape;1780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109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82" name="Google Shape;1782;p109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83" name="Google Shape;1783;p109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84" name="Google Shape;1784;p109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85" name="Google Shape;1785;p109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86" name="Google Shape;1786;p109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87" name="Google Shape;1787;p109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88" name="Google Shape;1788;p109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89" name="Google Shape;1789;p109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90" name="Google Shape;1790;p109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91" name="Google Shape;1791;p109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2" name="Google Shape;1792;p109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93" name="Google Shape;1793;p109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4" name="Google Shape;1794;p109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5" name="Google Shape;1795;p109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6" name="Google Shape;1796;p109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7" name="Google Shape;1797;p109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98" name="Google Shape;1798;p109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9" name="Google Shape;1799;p109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00" name="Google Shape;1800;p109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6" name="Google Shape;1806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7" name="Google Shape;1807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8" name="Google Shape;1808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Google Shape;1809;p110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10" name="Google Shape;1810;p110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1" name="Google Shape;1811;p110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812" name="Google Shape;1812;p110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813" name="Google Shape;1813;p110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14" name="Google Shape;1814;p110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15" name="Google Shape;1815;p110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6" name="Google Shape;1816;p110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17" name="Google Shape;1817;p110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8" name="Google Shape;1818;p110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9" name="Google Shape;1819;p110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0" name="Google Shape;1820;p110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21" name="Google Shape;1821;p110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2" name="Google Shape;1822;p110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23" name="Google Shape;1823;p110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4" name="Google Shape;1824;p110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5" name="Google Shape;1825;p110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6" name="Google Shape;1826;p110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7" name="Google Shape;1827;p110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8" name="Google Shape;1828;p110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9" name="Google Shape;1829;p110"/>
          <p:cNvSpPr txBox="1"/>
          <p:nvPr/>
        </p:nvSpPr>
        <p:spPr>
          <a:xfrm>
            <a:off x="5513825" y="2679200"/>
            <a:ext cx="505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2.5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0" name="Google Shape;1830;p110"/>
          <p:cNvSpPr txBox="1"/>
          <p:nvPr/>
        </p:nvSpPr>
        <p:spPr>
          <a:xfrm>
            <a:off x="6232750" y="267920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1" name="Google Shape;1831;p110"/>
          <p:cNvSpPr txBox="1"/>
          <p:nvPr/>
        </p:nvSpPr>
        <p:spPr>
          <a:xfrm>
            <a:off x="54263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2" name="Google Shape;1832;p110"/>
          <p:cNvSpPr txBox="1"/>
          <p:nvPr/>
        </p:nvSpPr>
        <p:spPr>
          <a:xfrm>
            <a:off x="62327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8" name="Google Shape;1838;p111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greatly reduces our number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9" name="Google Shape;1839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0" name="Google Shape;1840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111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111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111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111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11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111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11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111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111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11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11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11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11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11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111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1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111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111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11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11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11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111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111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11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11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11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1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11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111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111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11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111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111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11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111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11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11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1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11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11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11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11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11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111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11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111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11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11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11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11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11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111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111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11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11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111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11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111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111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111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11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11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11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11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11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11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11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11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11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11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11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11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111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11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11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11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11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11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11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11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111"/>
          <p:cNvSpPr/>
          <p:nvPr/>
        </p:nvSpPr>
        <p:spPr>
          <a:xfrm>
            <a:off x="6403850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11"/>
          <p:cNvSpPr/>
          <p:nvPr/>
        </p:nvSpPr>
        <p:spPr>
          <a:xfrm>
            <a:off x="6584812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111"/>
          <p:cNvSpPr/>
          <p:nvPr/>
        </p:nvSpPr>
        <p:spPr>
          <a:xfrm>
            <a:off x="6403838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111"/>
          <p:cNvSpPr/>
          <p:nvPr/>
        </p:nvSpPr>
        <p:spPr>
          <a:xfrm>
            <a:off x="6584799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11"/>
          <p:cNvSpPr/>
          <p:nvPr/>
        </p:nvSpPr>
        <p:spPr>
          <a:xfrm>
            <a:off x="5890875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111"/>
          <p:cNvSpPr/>
          <p:nvPr/>
        </p:nvSpPr>
        <p:spPr>
          <a:xfrm>
            <a:off x="6071837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11"/>
          <p:cNvSpPr/>
          <p:nvPr/>
        </p:nvSpPr>
        <p:spPr>
          <a:xfrm>
            <a:off x="5890863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11"/>
          <p:cNvSpPr/>
          <p:nvPr/>
        </p:nvSpPr>
        <p:spPr>
          <a:xfrm>
            <a:off x="6071824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11"/>
          <p:cNvSpPr/>
          <p:nvPr/>
        </p:nvSpPr>
        <p:spPr>
          <a:xfrm>
            <a:off x="5405325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11"/>
          <p:cNvSpPr/>
          <p:nvPr/>
        </p:nvSpPr>
        <p:spPr>
          <a:xfrm>
            <a:off x="5586287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11"/>
          <p:cNvSpPr/>
          <p:nvPr/>
        </p:nvSpPr>
        <p:spPr>
          <a:xfrm>
            <a:off x="5405313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111"/>
          <p:cNvSpPr/>
          <p:nvPr/>
        </p:nvSpPr>
        <p:spPr>
          <a:xfrm>
            <a:off x="5586274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11"/>
          <p:cNvSpPr/>
          <p:nvPr/>
        </p:nvSpPr>
        <p:spPr>
          <a:xfrm>
            <a:off x="4862425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11"/>
          <p:cNvSpPr/>
          <p:nvPr/>
        </p:nvSpPr>
        <p:spPr>
          <a:xfrm>
            <a:off x="5043387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11"/>
          <p:cNvSpPr/>
          <p:nvPr/>
        </p:nvSpPr>
        <p:spPr>
          <a:xfrm>
            <a:off x="4862413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11"/>
          <p:cNvSpPr/>
          <p:nvPr/>
        </p:nvSpPr>
        <p:spPr>
          <a:xfrm>
            <a:off x="5043374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111"/>
          <p:cNvSpPr/>
          <p:nvPr/>
        </p:nvSpPr>
        <p:spPr>
          <a:xfrm>
            <a:off x="4319525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11"/>
          <p:cNvSpPr/>
          <p:nvPr/>
        </p:nvSpPr>
        <p:spPr>
          <a:xfrm>
            <a:off x="4500487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11"/>
          <p:cNvSpPr/>
          <p:nvPr/>
        </p:nvSpPr>
        <p:spPr>
          <a:xfrm>
            <a:off x="4319513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11"/>
          <p:cNvSpPr/>
          <p:nvPr/>
        </p:nvSpPr>
        <p:spPr>
          <a:xfrm>
            <a:off x="4500474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11"/>
          <p:cNvSpPr/>
          <p:nvPr/>
        </p:nvSpPr>
        <p:spPr>
          <a:xfrm>
            <a:off x="3451675" y="2987575"/>
            <a:ext cx="9636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