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</p:sldIdLst>
  <p:sldSz cy="5143500" cx="9144000"/>
  <p:notesSz cx="6858000" cy="9144000"/>
  <p:embeddedFontLst>
    <p:embeddedFont>
      <p:font typeface="Montserrat"/>
      <p:regular r:id="rId121"/>
      <p:bold r:id="rId122"/>
      <p:italic r:id="rId123"/>
      <p:boldItalic r:id="rId1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BA7375-83ED-41DF-953F-4D18A69D1FFE}">
  <a:tblStyle styleId="{D8BA7375-83ED-41DF-953F-4D18A69D1F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121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24" Type="http://schemas.openxmlformats.org/officeDocument/2006/relationships/font" Target="fonts/Montserrat-boldItalic.fntdata"/><Relationship Id="rId123" Type="http://schemas.openxmlformats.org/officeDocument/2006/relationships/font" Target="fonts/Montserrat-italic.fntdata"/><Relationship Id="rId122" Type="http://schemas.openxmlformats.org/officeDocument/2006/relationships/font" Target="fonts/Montserrat-bold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8f0c51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8f0c51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d8f0c51f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d8f0c51f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5e5e1ae7a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8" name="Google Shape;1848;g5e5e1ae7a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5e5e1ae7a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5e5e1ae7a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g5e5e1ae7a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0" name="Google Shape;1870;g5e5e1ae7a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5e5e1ae7a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5e5e1ae7a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5e5e1ae7a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5e5e1ae7a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5e5e1ae7a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9" name="Google Shape;1899;g5e5e1ae7a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5e5e1ae7a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5e5e1ae7a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5e5e1ae7a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5e5e1ae7a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6b7400757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g6b7400757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6b740075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6b74007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d8f0c51f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d8f0c51f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5e5e1ae7a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5e5e1ae7a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7aa9cbfd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7aa9cbfd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7aa9cbfdb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7aa9cbfdb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7aa9cbfdb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7aa9cbfdb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7aa9cbfdb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9" name="Google Shape;1969;g7aa9cbfdb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5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g7aa9cbfdb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7" name="Google Shape;1977;g7aa9cbfdb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d8f0c51f1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d8f0c51f1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d8f0c51f1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d8f0c51f1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d8f0c51f1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d8f0c51f1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d8f0c51f1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d8f0c51f1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d8f0c51f1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d8f0c51f1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d8f0c51f1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d8f0c51f1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d8f0c51f1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d8f0c51f1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d8f0c51f1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d8f0c51f1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d8f0c51f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d8f0c51f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d8f0c51f1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d8f0c51f1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d8f0c51f1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d8f0c51f1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d8f0c51f1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d8f0c51f1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d8f0c51f1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d8f0c51f1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d8f0c51f1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d8f0c51f1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d8f0c51f1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d8f0c51f1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5d8f0c51f1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5d8f0c51f1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d8f0c51f1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d8f0c51f1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5d8f0c51f1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5d8f0c51f1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5d8f0c51f1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5d8f0c51f1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d8f0c51f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d8f0c51f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5d8f0c51f1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5d8f0c51f1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d8f0c51f1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5d8f0c51f1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5d8f0c51f1_0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5d8f0c51f1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5d8f0c51f1_0_1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5d8f0c51f1_0_1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5e16a367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5e16a367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5e16a3671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5e16a3671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5e16a3671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5e16a3671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5e16a3671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5e16a3671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5d8f0c51f1_0_1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5d8f0c51f1_0_1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5d8f0c51f1_0_1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5d8f0c51f1_0_1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dac2410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dac2410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5d8f0c51f1_0_1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5d8f0c51f1_0_1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5d8f0c51f1_0_1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5d8f0c51f1_0_1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5d8f0c51f1_0_1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5d8f0c51f1_0_1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5e16a3671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5e16a3671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5e16a3671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5e16a3671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5d8f0c51f1_0_1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5d8f0c51f1_0_1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5d8f0c51f1_0_1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5d8f0c51f1_0_1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5d8f0c51f1_0_1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5d8f0c51f1_0_1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5d8f0c51f1_0_1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5d8f0c51f1_0_1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5d8f0c51f1_0_1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5d8f0c51f1_0_1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dac2410f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dac2410f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5e16a3671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5e16a3671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5d8f0c51f1_0_1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5d8f0c51f1_0_1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5d8f0c51f1_0_1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5d8f0c51f1_0_1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5d8f0c51f1_0_1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5d8f0c51f1_0_1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5d8f0c51f1_0_1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5d8f0c51f1_0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5d8f0c51f1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5d8f0c51f1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5d8f0c51f1_0_1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5d8f0c51f1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5d8f0c51f1_0_1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5d8f0c51f1_0_1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5d8f0c51f1_0_1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5d8f0c51f1_0_1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5d8f0c51f1_0_1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5d8f0c51f1_0_1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ac2410f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ac2410f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d8f0c51f1_0_1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d8f0c51f1_0_1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5d8f0c51f1_0_1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5d8f0c51f1_0_1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5d8f0c51f1_0_1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5d8f0c51f1_0_1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5d8f0c51f1_0_1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5d8f0c51f1_0_1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5d8f0c51f1_0_1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5d8f0c51f1_0_1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5d8f0c51f1_0_1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5d8f0c51f1_0_1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5d8f0c51f1_0_1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5d8f0c51f1_0_1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5d8f0c51f1_0_2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5d8f0c51f1_0_2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5d8f0c51f1_0_2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5d8f0c51f1_0_2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5d8f0c51f1_0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5d8f0c51f1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d8f0c51f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d8f0c51f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5d8f0c51f1_0_1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5d8f0c51f1_0_1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5d8f0c51f1_0_2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5d8f0c51f1_0_2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5d8f0c51f1_0_1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5d8f0c51f1_0_1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5d8f0c51f1_0_1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5d8f0c51f1_0_1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5d8f0c51f1_0_1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5d8f0c51f1_0_1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5d8f0c51f1_0_1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5d8f0c51f1_0_1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5d8f0c51f1_0_1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5d8f0c51f1_0_1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5d8f0c51f1_0_1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5d8f0c51f1_0_1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5d8f0c51f1_0_1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4" name="Google Shape;1644;g5d8f0c51f1_0_1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5dac2410f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5dac2410f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d8f0c51f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d8f0c51f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5e53ca2d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5e53ca2d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g5e53ca2d4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Google Shape;1667;g5e53ca2d4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5e53ca2d4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5e53ca2d4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5e53ca2d4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5e53ca2d4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g5e53ca2d4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6" name="Google Shape;1696;g5e53ca2d4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5e53ca2d4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5e53ca2d4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g5e53ca2d4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3" name="Google Shape;1713;g5e53ca2d4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5e53ca2d4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5e53ca2d4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5e53ca2d4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Google Shape;1730;g5e53ca2d4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5e53ca2d4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5e53ca2d4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d8f0c51f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d8f0c51f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5e53ca2d4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5e53ca2d4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5e53ca2d4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Google Shape;1760;g5e53ca2d4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5e53ca2d4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5e53ca2d4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5e53ca2d4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5e53ca2d4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5e53ca2d4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Google Shape;1788;g5e53ca2d4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g5e53ca2d4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9" name="Google Shape;1799;g5e53ca2d4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5e53ca2d4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5e53ca2d4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g5e53ca2d4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4" name="Google Shape;1824;g5e53ca2d4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75733485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75733485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5e5e1ae7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5e5e1ae7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3.jpg"/><Relationship Id="rId4" Type="http://schemas.openxmlformats.org/officeDocument/2006/relationships/image" Target="../media/image15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3.jpg"/><Relationship Id="rId4" Type="http://schemas.openxmlformats.org/officeDocument/2006/relationships/image" Target="../media/image15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3.jpg"/><Relationship Id="rId4" Type="http://schemas.openxmlformats.org/officeDocument/2006/relationships/image" Target="../media/image15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3.jpg"/><Relationship Id="rId4" Type="http://schemas.openxmlformats.org/officeDocument/2006/relationships/image" Target="../media/image17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3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3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3.jp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3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3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3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3.jp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jpg"/><Relationship Id="rId4" Type="http://schemas.openxmlformats.org/officeDocument/2006/relationships/image" Target="../media/image1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jpg"/><Relationship Id="rId4" Type="http://schemas.openxmlformats.org/officeDocument/2006/relationships/image" Target="../media/image1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jpg"/><Relationship Id="rId4" Type="http://schemas.openxmlformats.org/officeDocument/2006/relationships/image" Target="../media/image1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3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3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3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3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3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3.jp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Recurrent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Examples of Sequences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Data (Sales)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Sentences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Audio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 Trajectories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Music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1" name="Google Shape;1851;p112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split this into </a:t>
            </a:r>
            <a:r>
              <a:rPr b="1" lang="en" sz="30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train_set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30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test_set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52" name="Google Shape;1852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3" name="Google Shape;1853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4" name="Google Shape;1854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325" y="2307275"/>
            <a:ext cx="695325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5" name="Google Shape;1855;p112"/>
          <p:cNvSpPr/>
          <p:nvPr/>
        </p:nvSpPr>
        <p:spPr>
          <a:xfrm>
            <a:off x="1433975" y="2430575"/>
            <a:ext cx="5973900" cy="20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112"/>
          <p:cNvSpPr/>
          <p:nvPr/>
        </p:nvSpPr>
        <p:spPr>
          <a:xfrm>
            <a:off x="7451825" y="2430575"/>
            <a:ext cx="360600" cy="20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2" name="Google Shape;1862;p113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training, we could evaluate performance on the test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3" name="Google Shape;1863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4" name="Google Shape;1864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5" name="Google Shape;1865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325" y="2307275"/>
            <a:ext cx="695325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6" name="Google Shape;1866;p113"/>
          <p:cNvSpPr/>
          <p:nvPr/>
        </p:nvSpPr>
        <p:spPr>
          <a:xfrm>
            <a:off x="1433975" y="2430575"/>
            <a:ext cx="5973900" cy="20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113"/>
          <p:cNvSpPr/>
          <p:nvPr/>
        </p:nvSpPr>
        <p:spPr>
          <a:xfrm>
            <a:off x="7451825" y="2430575"/>
            <a:ext cx="360600" cy="20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3" name="Google Shape;1873;p114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zoom in on that range!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4" name="Google Shape;1874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5" name="Google Shape;1875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6" name="Google Shape;1876;p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325" y="2307275"/>
            <a:ext cx="695325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p114"/>
          <p:cNvSpPr/>
          <p:nvPr/>
        </p:nvSpPr>
        <p:spPr>
          <a:xfrm>
            <a:off x="1433975" y="2430575"/>
            <a:ext cx="5973900" cy="20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114"/>
          <p:cNvSpPr/>
          <p:nvPr/>
        </p:nvSpPr>
        <p:spPr>
          <a:xfrm>
            <a:off x="7451825" y="2430575"/>
            <a:ext cx="360600" cy="20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4" name="Google Shape;1884;p115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we train, we will forecast on this range to visually see the training.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5" name="Google Shape;1885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6" name="Google Shape;1886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7" name="Google Shape;1887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9188" y="2168575"/>
            <a:ext cx="69056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3" name="Google Shape;1893;p11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we train, we will forecast on this range to visually see the training.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4" name="Google Shape;1894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5" name="Google Shape;1895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6" name="Google Shape;1896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9175" y="2168575"/>
            <a:ext cx="69056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2" name="Google Shape;1902;p11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we train, we will forecast on this range to visually see the training.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3" name="Google Shape;1903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4" name="Google Shape;1904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5" name="Google Shape;1905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7700" y="2168575"/>
            <a:ext cx="68389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1" name="Google Shape;1911;p11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Eventually once we are satisfied with the results on the test portion, it will be time to forecast into the unknown future.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retraining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available data (both train and test) and forecasting beyond the scope of the original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2" name="Google Shape;1912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3" name="Google Shape;1913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9" name="Google Shape;1919;p119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for real data, we would no longer have values to compare these predictions to!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0" name="Google Shape;1920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1" name="Google Shape;1921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2" name="Google Shape;1922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200" y="2634475"/>
            <a:ext cx="6173949" cy="21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20"/>
          <p:cNvSpPr txBox="1"/>
          <p:nvPr>
            <p:ph type="ctrTitle"/>
          </p:nvPr>
        </p:nvSpPr>
        <p:spPr>
          <a:xfrm>
            <a:off x="70250" y="2788750"/>
            <a:ext cx="9096600" cy="9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RNN on a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 Series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8" name="Google Shape;1928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9" name="Google Shape;1929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21"/>
          <p:cNvSpPr txBox="1"/>
          <p:nvPr>
            <p:ph type="ctrTitle"/>
          </p:nvPr>
        </p:nvSpPr>
        <p:spPr>
          <a:xfrm>
            <a:off x="47400" y="2349825"/>
            <a:ext cx="9096600" cy="9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RNN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35" name="Google Shape;1935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6" name="Google Shape;1936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sequence: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[1,2,3,4,5,6]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Would you be able to predict a similar sequence shifted one time step into the future?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[2,3,4,5,6,7]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122"/>
          <p:cNvSpPr txBox="1"/>
          <p:nvPr>
            <p:ph type="ctrTitle"/>
          </p:nvPr>
        </p:nvSpPr>
        <p:spPr>
          <a:xfrm>
            <a:off x="47400" y="2349825"/>
            <a:ext cx="9096600" cy="9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RNN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2" name="Google Shape;1942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3" name="Google Shape;1943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123"/>
          <p:cNvSpPr txBox="1"/>
          <p:nvPr>
            <p:ph type="ctrTitle"/>
          </p:nvPr>
        </p:nvSpPr>
        <p:spPr>
          <a:xfrm>
            <a:off x="47400" y="2349825"/>
            <a:ext cx="9096600" cy="9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Multivariate Time Series with LSTM RNNs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9" name="Google Shape;1949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0" name="Google Shape;1950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6" name="Google Shape;1956;p124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a quick bonus, we’ll discuss how to use LSTMs and RNNs to predict multivariate time series.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a few cons to using LSTMs for this approach!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7" name="Google Shape;1957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8" name="Google Shape;1958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1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4" name="Google Shape;1964;p125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with all neural networks, the model is essentially a black box, difficult to interpret.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there are many well-studied alternatives that are simpler, such as SARIMAX and VARMAX models.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5" name="Google Shape;1965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6" name="Google Shape;1966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2" name="Google Shape;1972;p12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highly recommend you try those more conventional approaches before settling on LSTMs or RNNs for multivariate time series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Fortunately, setting up for multivariate data only requires 2 main changes.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3" name="Google Shape;1973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4" name="Google Shape;1974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0" name="Google Shape;1980;p12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Multivariate Time Series: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Change input shape in LSTM layer to reflect 2-D structure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 dense layer should have a neuron per feature/variable.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these changes!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1" name="Google Shape;1981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2" name="Google Shape;1982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do this properly, we need to somehow let the neuron “know” about its previous history of outputs.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easy way to do this is to simply feed its output back into itself as an input!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 Neuron in Feed Forward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25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5"/>
          <p:cNvCxnSpPr>
            <a:endCxn id="156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5"/>
          <p:cNvCxnSpPr>
            <a:stCxn id="156" idx="2"/>
            <a:endCxn id="156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5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Google Shape;162;p25"/>
          <p:cNvSpPr txBox="1"/>
          <p:nvPr/>
        </p:nvSpPr>
        <p:spPr>
          <a:xfrm>
            <a:off x="2168575" y="2626725"/>
            <a:ext cx="2163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Activation Function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2168575" y="3149750"/>
            <a:ext cx="2439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Aggregation of Inputs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152475"/>
            <a:ext cx="41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26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6"/>
          <p:cNvCxnSpPr>
            <a:endCxn id="174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6"/>
          <p:cNvCxnSpPr>
            <a:stCxn id="174" idx="2"/>
            <a:endCxn id="174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6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Google Shape;180;p26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6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4275400" y="1152475"/>
            <a:ext cx="41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-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Sends output back to itself!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-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this looks like over time!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311700" y="1152475"/>
            <a:ext cx="8452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27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7"/>
          <p:cNvCxnSpPr>
            <a:endCxn id="192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7"/>
          <p:cNvCxnSpPr>
            <a:stCxn id="192" idx="2"/>
            <a:endCxn id="192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7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Google Shape;198;p27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1" name="Google Shape;201;p27"/>
          <p:cNvSpPr/>
          <p:nvPr/>
        </p:nvSpPr>
        <p:spPr>
          <a:xfrm>
            <a:off x="42876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27"/>
          <p:cNvCxnSpPr/>
          <p:nvPr/>
        </p:nvCxnSpPr>
        <p:spPr>
          <a:xfrm rot="10800000">
            <a:off x="47484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7"/>
          <p:cNvCxnSpPr>
            <a:endCxn id="201" idx="4"/>
          </p:cNvCxnSpPr>
          <p:nvPr/>
        </p:nvCxnSpPr>
        <p:spPr>
          <a:xfrm rot="10800000">
            <a:off x="47508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7"/>
          <p:cNvCxnSpPr>
            <a:stCxn id="201" idx="2"/>
            <a:endCxn id="201" idx="6"/>
          </p:cNvCxnSpPr>
          <p:nvPr/>
        </p:nvCxnSpPr>
        <p:spPr>
          <a:xfrm>
            <a:off x="42876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7"/>
          <p:cNvSpPr txBox="1"/>
          <p:nvPr/>
        </p:nvSpPr>
        <p:spPr>
          <a:xfrm>
            <a:off x="45079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44579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Google Shape;207;p27"/>
          <p:cNvSpPr txBox="1"/>
          <p:nvPr/>
        </p:nvSpPr>
        <p:spPr>
          <a:xfrm>
            <a:off x="42876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4305775" y="16692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2758050" y="2589075"/>
            <a:ext cx="6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0" name="Google Shape;210;p27"/>
          <p:cNvCxnSpPr/>
          <p:nvPr/>
        </p:nvCxnSpPr>
        <p:spPr>
          <a:xfrm>
            <a:off x="3480750" y="2731900"/>
            <a:ext cx="921900" cy="64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311700" y="1152475"/>
            <a:ext cx="8452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8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" name="Google Shape;220;p28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8"/>
          <p:cNvCxnSpPr>
            <a:endCxn id="219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8"/>
          <p:cNvCxnSpPr>
            <a:stCxn id="219" idx="2"/>
            <a:endCxn id="219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28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24" name="Google Shape;224;p28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Google Shape;225;p28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28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28" name="Google Shape;228;p28"/>
          <p:cNvSpPr/>
          <p:nvPr/>
        </p:nvSpPr>
        <p:spPr>
          <a:xfrm>
            <a:off x="42876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Google Shape;229;p28"/>
          <p:cNvCxnSpPr/>
          <p:nvPr/>
        </p:nvCxnSpPr>
        <p:spPr>
          <a:xfrm rot="10800000">
            <a:off x="47484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8"/>
          <p:cNvCxnSpPr>
            <a:endCxn id="228" idx="4"/>
          </p:cNvCxnSpPr>
          <p:nvPr/>
        </p:nvCxnSpPr>
        <p:spPr>
          <a:xfrm rot="10800000">
            <a:off x="47508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8"/>
          <p:cNvCxnSpPr>
            <a:stCxn id="228" idx="2"/>
            <a:endCxn id="228" idx="6"/>
          </p:cNvCxnSpPr>
          <p:nvPr/>
        </p:nvCxnSpPr>
        <p:spPr>
          <a:xfrm>
            <a:off x="42876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8"/>
          <p:cNvSpPr txBox="1"/>
          <p:nvPr/>
        </p:nvSpPr>
        <p:spPr>
          <a:xfrm>
            <a:off x="45079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33" name="Google Shape;233;p28"/>
          <p:cNvSpPr/>
          <p:nvPr/>
        </p:nvSpPr>
        <p:spPr>
          <a:xfrm>
            <a:off x="44579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Google Shape;234;p28"/>
          <p:cNvSpPr txBox="1"/>
          <p:nvPr/>
        </p:nvSpPr>
        <p:spPr>
          <a:xfrm>
            <a:off x="42876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4305775" y="16692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2758050" y="2589075"/>
            <a:ext cx="6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7" name="Google Shape;237;p28"/>
          <p:cNvCxnSpPr/>
          <p:nvPr/>
        </p:nvCxnSpPr>
        <p:spPr>
          <a:xfrm>
            <a:off x="3480750" y="2731900"/>
            <a:ext cx="921900" cy="64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8"/>
          <p:cNvCxnSpPr/>
          <p:nvPr/>
        </p:nvCxnSpPr>
        <p:spPr>
          <a:xfrm>
            <a:off x="4206950" y="4925525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8"/>
          <p:cNvSpPr txBox="1"/>
          <p:nvPr/>
        </p:nvSpPr>
        <p:spPr>
          <a:xfrm>
            <a:off x="3055050" y="4553500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311700" y="1152475"/>
            <a:ext cx="8452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9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9" name="Google Shape;249;p29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9"/>
          <p:cNvCxnSpPr>
            <a:endCxn id="248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9"/>
          <p:cNvCxnSpPr>
            <a:stCxn id="248" idx="2"/>
            <a:endCxn id="248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29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53" name="Google Shape;253;p29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4" name="Google Shape;254;p29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29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57" name="Google Shape;257;p29"/>
          <p:cNvSpPr/>
          <p:nvPr/>
        </p:nvSpPr>
        <p:spPr>
          <a:xfrm>
            <a:off x="42876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8" name="Google Shape;258;p29"/>
          <p:cNvCxnSpPr/>
          <p:nvPr/>
        </p:nvCxnSpPr>
        <p:spPr>
          <a:xfrm rot="10800000">
            <a:off x="47484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9"/>
          <p:cNvCxnSpPr>
            <a:endCxn id="257" idx="4"/>
          </p:cNvCxnSpPr>
          <p:nvPr/>
        </p:nvCxnSpPr>
        <p:spPr>
          <a:xfrm rot="10800000">
            <a:off x="47508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9"/>
          <p:cNvCxnSpPr>
            <a:stCxn id="257" idx="2"/>
            <a:endCxn id="257" idx="6"/>
          </p:cNvCxnSpPr>
          <p:nvPr/>
        </p:nvCxnSpPr>
        <p:spPr>
          <a:xfrm>
            <a:off x="42876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29"/>
          <p:cNvSpPr txBox="1"/>
          <p:nvPr/>
        </p:nvSpPr>
        <p:spPr>
          <a:xfrm>
            <a:off x="45079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62" name="Google Shape;262;p29"/>
          <p:cNvSpPr/>
          <p:nvPr/>
        </p:nvSpPr>
        <p:spPr>
          <a:xfrm>
            <a:off x="44579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Google Shape;263;p29"/>
          <p:cNvSpPr txBox="1"/>
          <p:nvPr/>
        </p:nvSpPr>
        <p:spPr>
          <a:xfrm>
            <a:off x="42876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4305775" y="16692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5995150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6" name="Google Shape;266;p29"/>
          <p:cNvCxnSpPr/>
          <p:nvPr/>
        </p:nvCxnSpPr>
        <p:spPr>
          <a:xfrm rot="10800000">
            <a:off x="6455950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9"/>
          <p:cNvCxnSpPr>
            <a:endCxn id="265" idx="4"/>
          </p:cNvCxnSpPr>
          <p:nvPr/>
        </p:nvCxnSpPr>
        <p:spPr>
          <a:xfrm rot="10800000">
            <a:off x="6458350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9"/>
          <p:cNvCxnSpPr>
            <a:stCxn id="265" idx="2"/>
            <a:endCxn id="265" idx="6"/>
          </p:cNvCxnSpPr>
          <p:nvPr/>
        </p:nvCxnSpPr>
        <p:spPr>
          <a:xfrm>
            <a:off x="5995150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29"/>
          <p:cNvSpPr txBox="1"/>
          <p:nvPr/>
        </p:nvSpPr>
        <p:spPr>
          <a:xfrm>
            <a:off x="6215500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70" name="Google Shape;270;p29"/>
          <p:cNvSpPr/>
          <p:nvPr/>
        </p:nvSpPr>
        <p:spPr>
          <a:xfrm>
            <a:off x="6165425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1" name="Google Shape;271;p29"/>
          <p:cNvSpPr txBox="1"/>
          <p:nvPr/>
        </p:nvSpPr>
        <p:spPr>
          <a:xfrm>
            <a:off x="5995150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29"/>
          <p:cNvSpPr txBox="1"/>
          <p:nvPr/>
        </p:nvSpPr>
        <p:spPr>
          <a:xfrm>
            <a:off x="2758050" y="2589075"/>
            <a:ext cx="6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29"/>
          <p:cNvSpPr txBox="1"/>
          <p:nvPr/>
        </p:nvSpPr>
        <p:spPr>
          <a:xfrm>
            <a:off x="6012100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4" name="Google Shape;274;p29"/>
          <p:cNvCxnSpPr>
            <a:endCxn id="265" idx="3"/>
          </p:cNvCxnSpPr>
          <p:nvPr/>
        </p:nvCxnSpPr>
        <p:spPr>
          <a:xfrm>
            <a:off x="5068518" y="2721994"/>
            <a:ext cx="1062300" cy="650400"/>
          </a:xfrm>
          <a:prstGeom prst="curvedConnector4">
            <a:avLst>
              <a:gd fmla="val 43614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29"/>
          <p:cNvCxnSpPr/>
          <p:nvPr/>
        </p:nvCxnSpPr>
        <p:spPr>
          <a:xfrm>
            <a:off x="3480750" y="2731900"/>
            <a:ext cx="921900" cy="64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29"/>
          <p:cNvCxnSpPr/>
          <p:nvPr/>
        </p:nvCxnSpPr>
        <p:spPr>
          <a:xfrm>
            <a:off x="4206950" y="4925525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29"/>
          <p:cNvSpPr txBox="1"/>
          <p:nvPr/>
        </p:nvSpPr>
        <p:spPr>
          <a:xfrm>
            <a:off x="3055050" y="4553500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0"/>
          <p:cNvSpPr txBox="1"/>
          <p:nvPr>
            <p:ph idx="1" type="body"/>
          </p:nvPr>
        </p:nvSpPr>
        <p:spPr>
          <a:xfrm>
            <a:off x="311700" y="1152475"/>
            <a:ext cx="8452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0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30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30"/>
          <p:cNvCxnSpPr>
            <a:endCxn id="286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30"/>
          <p:cNvCxnSpPr>
            <a:stCxn id="286" idx="2"/>
            <a:endCxn id="286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30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91" name="Google Shape;291;p30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2" name="Google Shape;292;p30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0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30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95" name="Google Shape;295;p30"/>
          <p:cNvSpPr/>
          <p:nvPr/>
        </p:nvSpPr>
        <p:spPr>
          <a:xfrm>
            <a:off x="42876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" name="Google Shape;296;p30"/>
          <p:cNvCxnSpPr/>
          <p:nvPr/>
        </p:nvCxnSpPr>
        <p:spPr>
          <a:xfrm rot="10800000">
            <a:off x="47484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30"/>
          <p:cNvCxnSpPr>
            <a:endCxn id="295" idx="4"/>
          </p:cNvCxnSpPr>
          <p:nvPr/>
        </p:nvCxnSpPr>
        <p:spPr>
          <a:xfrm rot="10800000">
            <a:off x="47508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30"/>
          <p:cNvCxnSpPr>
            <a:stCxn id="295" idx="2"/>
            <a:endCxn id="295" idx="6"/>
          </p:cNvCxnSpPr>
          <p:nvPr/>
        </p:nvCxnSpPr>
        <p:spPr>
          <a:xfrm>
            <a:off x="42876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30"/>
          <p:cNvSpPr txBox="1"/>
          <p:nvPr/>
        </p:nvSpPr>
        <p:spPr>
          <a:xfrm>
            <a:off x="45079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300" name="Google Shape;300;p30"/>
          <p:cNvSpPr/>
          <p:nvPr/>
        </p:nvSpPr>
        <p:spPr>
          <a:xfrm>
            <a:off x="44579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Google Shape;301;p30"/>
          <p:cNvSpPr txBox="1"/>
          <p:nvPr/>
        </p:nvSpPr>
        <p:spPr>
          <a:xfrm>
            <a:off x="42876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0"/>
          <p:cNvSpPr txBox="1"/>
          <p:nvPr/>
        </p:nvSpPr>
        <p:spPr>
          <a:xfrm>
            <a:off x="4305775" y="16692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30"/>
          <p:cNvSpPr/>
          <p:nvPr/>
        </p:nvSpPr>
        <p:spPr>
          <a:xfrm>
            <a:off x="5995150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" name="Google Shape;304;p30"/>
          <p:cNvCxnSpPr/>
          <p:nvPr/>
        </p:nvCxnSpPr>
        <p:spPr>
          <a:xfrm rot="10800000">
            <a:off x="6455950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30"/>
          <p:cNvCxnSpPr>
            <a:endCxn id="303" idx="4"/>
          </p:cNvCxnSpPr>
          <p:nvPr/>
        </p:nvCxnSpPr>
        <p:spPr>
          <a:xfrm rot="10800000">
            <a:off x="6458350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30"/>
          <p:cNvCxnSpPr>
            <a:stCxn id="303" idx="2"/>
            <a:endCxn id="303" idx="6"/>
          </p:cNvCxnSpPr>
          <p:nvPr/>
        </p:nvCxnSpPr>
        <p:spPr>
          <a:xfrm>
            <a:off x="5995150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30"/>
          <p:cNvSpPr txBox="1"/>
          <p:nvPr/>
        </p:nvSpPr>
        <p:spPr>
          <a:xfrm>
            <a:off x="6215500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308" name="Google Shape;308;p30"/>
          <p:cNvSpPr/>
          <p:nvPr/>
        </p:nvSpPr>
        <p:spPr>
          <a:xfrm>
            <a:off x="6165425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9" name="Google Shape;309;p30"/>
          <p:cNvSpPr txBox="1"/>
          <p:nvPr/>
        </p:nvSpPr>
        <p:spPr>
          <a:xfrm>
            <a:off x="5995150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0"/>
          <p:cNvSpPr/>
          <p:nvPr/>
        </p:nvSpPr>
        <p:spPr>
          <a:xfrm>
            <a:off x="7482325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30"/>
          <p:cNvCxnSpPr/>
          <p:nvPr/>
        </p:nvCxnSpPr>
        <p:spPr>
          <a:xfrm rot="10800000">
            <a:off x="7943125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30"/>
          <p:cNvCxnSpPr>
            <a:endCxn id="310" idx="4"/>
          </p:cNvCxnSpPr>
          <p:nvPr/>
        </p:nvCxnSpPr>
        <p:spPr>
          <a:xfrm rot="10800000">
            <a:off x="7945525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30"/>
          <p:cNvCxnSpPr>
            <a:stCxn id="310" idx="2"/>
            <a:endCxn id="310" idx="6"/>
          </p:cNvCxnSpPr>
          <p:nvPr/>
        </p:nvCxnSpPr>
        <p:spPr>
          <a:xfrm>
            <a:off x="7482325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30"/>
          <p:cNvSpPr txBox="1"/>
          <p:nvPr/>
        </p:nvSpPr>
        <p:spPr>
          <a:xfrm>
            <a:off x="7702675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315" name="Google Shape;315;p30"/>
          <p:cNvSpPr/>
          <p:nvPr/>
        </p:nvSpPr>
        <p:spPr>
          <a:xfrm>
            <a:off x="7652600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6" name="Google Shape;316;p30"/>
          <p:cNvSpPr txBox="1"/>
          <p:nvPr/>
        </p:nvSpPr>
        <p:spPr>
          <a:xfrm>
            <a:off x="7482325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2758050" y="2589075"/>
            <a:ext cx="6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30"/>
          <p:cNvSpPr txBox="1"/>
          <p:nvPr/>
        </p:nvSpPr>
        <p:spPr>
          <a:xfrm>
            <a:off x="6012100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0"/>
          <p:cNvSpPr txBox="1"/>
          <p:nvPr/>
        </p:nvSpPr>
        <p:spPr>
          <a:xfrm>
            <a:off x="7482325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0" name="Google Shape;320;p30"/>
          <p:cNvCxnSpPr>
            <a:endCxn id="303" idx="3"/>
          </p:cNvCxnSpPr>
          <p:nvPr/>
        </p:nvCxnSpPr>
        <p:spPr>
          <a:xfrm>
            <a:off x="5068518" y="2721994"/>
            <a:ext cx="1062300" cy="650400"/>
          </a:xfrm>
          <a:prstGeom prst="curvedConnector4">
            <a:avLst>
              <a:gd fmla="val 43614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30"/>
          <p:cNvCxnSpPr>
            <a:endCxn id="310" idx="3"/>
          </p:cNvCxnSpPr>
          <p:nvPr/>
        </p:nvCxnSpPr>
        <p:spPr>
          <a:xfrm>
            <a:off x="6772293" y="2721994"/>
            <a:ext cx="845700" cy="650400"/>
          </a:xfrm>
          <a:prstGeom prst="curvedConnector4">
            <a:avLst>
              <a:gd fmla="val 41979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30"/>
          <p:cNvCxnSpPr/>
          <p:nvPr/>
        </p:nvCxnSpPr>
        <p:spPr>
          <a:xfrm>
            <a:off x="3480750" y="2731900"/>
            <a:ext cx="921900" cy="64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0"/>
          <p:cNvCxnSpPr/>
          <p:nvPr/>
        </p:nvCxnSpPr>
        <p:spPr>
          <a:xfrm>
            <a:off x="8273043" y="2721994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30"/>
          <p:cNvCxnSpPr/>
          <p:nvPr/>
        </p:nvCxnSpPr>
        <p:spPr>
          <a:xfrm>
            <a:off x="4206950" y="4925525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30"/>
          <p:cNvSpPr txBox="1"/>
          <p:nvPr/>
        </p:nvSpPr>
        <p:spPr>
          <a:xfrm>
            <a:off x="3055050" y="4553500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3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Cells that are a function of inputs from previous time steps are also known as </a:t>
            </a:r>
            <a:r>
              <a:rPr i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memory cells.</a:t>
            </a:r>
            <a:endParaRPr i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are also flexible in their inputs and outputs, for both sequences and single vector values.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Google Shape;33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Google Shape;333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used Neural Networks to solve Classification and Regression problems, but we still haven’t seen how Neural Networks can deal with sequence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3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create entire layers of Recurrent Neurons...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33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ANN Layer with 3 Neurons: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8" name="Google Shape;34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9" name="Google Shape;349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3"/>
          <p:cNvSpPr/>
          <p:nvPr/>
        </p:nvSpPr>
        <p:spPr>
          <a:xfrm>
            <a:off x="3237100" y="2917990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1" name="Google Shape;351;p33"/>
          <p:cNvCxnSpPr/>
          <p:nvPr/>
        </p:nvCxnSpPr>
        <p:spPr>
          <a:xfrm>
            <a:off x="3911500" y="324514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33"/>
          <p:cNvCxnSpPr>
            <a:endCxn id="350" idx="2"/>
          </p:cNvCxnSpPr>
          <p:nvPr/>
        </p:nvCxnSpPr>
        <p:spPr>
          <a:xfrm>
            <a:off x="1697800" y="3235090"/>
            <a:ext cx="1539300" cy="2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33"/>
          <p:cNvSpPr txBox="1"/>
          <p:nvPr/>
        </p:nvSpPr>
        <p:spPr>
          <a:xfrm>
            <a:off x="1093075" y="2951025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33"/>
          <p:cNvSpPr/>
          <p:nvPr/>
        </p:nvSpPr>
        <p:spPr>
          <a:xfrm>
            <a:off x="3237100" y="1930676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5" name="Google Shape;355;p33"/>
          <p:cNvCxnSpPr/>
          <p:nvPr/>
        </p:nvCxnSpPr>
        <p:spPr>
          <a:xfrm>
            <a:off x="3911500" y="2267865"/>
            <a:ext cx="1357200" cy="75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33"/>
          <p:cNvSpPr/>
          <p:nvPr/>
        </p:nvSpPr>
        <p:spPr>
          <a:xfrm>
            <a:off x="3237100" y="3905304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7" name="Google Shape;357;p33"/>
          <p:cNvCxnSpPr/>
          <p:nvPr/>
        </p:nvCxnSpPr>
        <p:spPr>
          <a:xfrm flipH="1" rot="10800000">
            <a:off x="3921550" y="3508115"/>
            <a:ext cx="1407300" cy="71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33"/>
          <p:cNvSpPr txBox="1"/>
          <p:nvPr/>
        </p:nvSpPr>
        <p:spPr>
          <a:xfrm>
            <a:off x="5165425" y="29180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baseline="-25000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9" name="Google Shape;359;p33"/>
          <p:cNvCxnSpPr>
            <a:endCxn id="354" idx="2"/>
          </p:cNvCxnSpPr>
          <p:nvPr/>
        </p:nvCxnSpPr>
        <p:spPr>
          <a:xfrm flipH="1" rot="10800000">
            <a:off x="1697800" y="2267876"/>
            <a:ext cx="1539300" cy="76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33"/>
          <p:cNvCxnSpPr>
            <a:endCxn id="356" idx="2"/>
          </p:cNvCxnSpPr>
          <p:nvPr/>
        </p:nvCxnSpPr>
        <p:spPr>
          <a:xfrm>
            <a:off x="1697800" y="3467604"/>
            <a:ext cx="1539300" cy="77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33"/>
          <p:cNvCxnSpPr/>
          <p:nvPr/>
        </p:nvCxnSpPr>
        <p:spPr>
          <a:xfrm>
            <a:off x="5942000" y="321739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33"/>
          <p:cNvSpPr/>
          <p:nvPr/>
        </p:nvSpPr>
        <p:spPr>
          <a:xfrm>
            <a:off x="2949875" y="1780325"/>
            <a:ext cx="1206900" cy="297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34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Layer with 3 Neurons: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9" name="Google Shape;369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0" name="Google Shape;370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4"/>
          <p:cNvSpPr/>
          <p:nvPr/>
        </p:nvSpPr>
        <p:spPr>
          <a:xfrm>
            <a:off x="3237100" y="2917990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2" name="Google Shape;372;p34"/>
          <p:cNvCxnSpPr/>
          <p:nvPr/>
        </p:nvCxnSpPr>
        <p:spPr>
          <a:xfrm>
            <a:off x="3911500" y="324514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34"/>
          <p:cNvCxnSpPr>
            <a:endCxn id="371" idx="2"/>
          </p:cNvCxnSpPr>
          <p:nvPr/>
        </p:nvCxnSpPr>
        <p:spPr>
          <a:xfrm>
            <a:off x="1697800" y="3235090"/>
            <a:ext cx="1539300" cy="2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34"/>
          <p:cNvSpPr txBox="1"/>
          <p:nvPr/>
        </p:nvSpPr>
        <p:spPr>
          <a:xfrm>
            <a:off x="1093075" y="2951025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34"/>
          <p:cNvSpPr/>
          <p:nvPr/>
        </p:nvSpPr>
        <p:spPr>
          <a:xfrm>
            <a:off x="3237100" y="1930676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6" name="Google Shape;376;p34"/>
          <p:cNvCxnSpPr/>
          <p:nvPr/>
        </p:nvCxnSpPr>
        <p:spPr>
          <a:xfrm>
            <a:off x="3911500" y="2267865"/>
            <a:ext cx="1357200" cy="75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34"/>
          <p:cNvSpPr/>
          <p:nvPr/>
        </p:nvSpPr>
        <p:spPr>
          <a:xfrm>
            <a:off x="3237100" y="3905304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8" name="Google Shape;378;p34"/>
          <p:cNvCxnSpPr/>
          <p:nvPr/>
        </p:nvCxnSpPr>
        <p:spPr>
          <a:xfrm flipH="1" rot="10800000">
            <a:off x="3921550" y="3508115"/>
            <a:ext cx="1407300" cy="71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" name="Google Shape;379;p34"/>
          <p:cNvSpPr txBox="1"/>
          <p:nvPr/>
        </p:nvSpPr>
        <p:spPr>
          <a:xfrm>
            <a:off x="5165425" y="29180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baseline="-25000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0" name="Google Shape;380;p34"/>
          <p:cNvCxnSpPr>
            <a:endCxn id="375" idx="2"/>
          </p:cNvCxnSpPr>
          <p:nvPr/>
        </p:nvCxnSpPr>
        <p:spPr>
          <a:xfrm flipH="1" rot="10800000">
            <a:off x="1697800" y="2267876"/>
            <a:ext cx="1539300" cy="76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34"/>
          <p:cNvCxnSpPr>
            <a:endCxn id="377" idx="2"/>
          </p:cNvCxnSpPr>
          <p:nvPr/>
        </p:nvCxnSpPr>
        <p:spPr>
          <a:xfrm>
            <a:off x="1697800" y="3467604"/>
            <a:ext cx="1539300" cy="77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34"/>
          <p:cNvSpPr/>
          <p:nvPr/>
        </p:nvSpPr>
        <p:spPr>
          <a:xfrm>
            <a:off x="2548901" y="3321800"/>
            <a:ext cx="3566183" cy="1599180"/>
          </a:xfrm>
          <a:custGeom>
            <a:rect b="b" l="l" r="r" t="t"/>
            <a:pathLst>
              <a:path extrusionOk="0" h="65326" w="150345">
                <a:moveTo>
                  <a:pt x="134034" y="0"/>
                </a:moveTo>
                <a:cubicBezTo>
                  <a:pt x="136572" y="5209"/>
                  <a:pt x="154902" y="21268"/>
                  <a:pt x="149259" y="31251"/>
                </a:cubicBezTo>
                <a:cubicBezTo>
                  <a:pt x="143616" y="41234"/>
                  <a:pt x="120311" y="54390"/>
                  <a:pt x="100178" y="59899"/>
                </a:cubicBezTo>
                <a:cubicBezTo>
                  <a:pt x="80045" y="65408"/>
                  <a:pt x="45154" y="66376"/>
                  <a:pt x="28460" y="64306"/>
                </a:cubicBezTo>
                <a:cubicBezTo>
                  <a:pt x="11766" y="62236"/>
                  <a:pt x="213" y="51251"/>
                  <a:pt x="13" y="47478"/>
                </a:cubicBezTo>
                <a:cubicBezTo>
                  <a:pt x="-187" y="43705"/>
                  <a:pt x="22717" y="42637"/>
                  <a:pt x="27258" y="41669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383" name="Google Shape;383;p34"/>
          <p:cNvCxnSpPr/>
          <p:nvPr/>
        </p:nvCxnSpPr>
        <p:spPr>
          <a:xfrm>
            <a:off x="5942000" y="321739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34"/>
          <p:cNvSpPr/>
          <p:nvPr/>
        </p:nvSpPr>
        <p:spPr>
          <a:xfrm>
            <a:off x="2182585" y="3433050"/>
            <a:ext cx="1067800" cy="1051750"/>
          </a:xfrm>
          <a:custGeom>
            <a:rect b="b" l="l" r="r" t="t"/>
            <a:pathLst>
              <a:path extrusionOk="0" h="42070" w="42712">
                <a:moveTo>
                  <a:pt x="14666" y="42070"/>
                </a:moveTo>
                <a:cubicBezTo>
                  <a:pt x="12362" y="39265"/>
                  <a:pt x="-3831" y="32254"/>
                  <a:pt x="843" y="25242"/>
                </a:cubicBezTo>
                <a:cubicBezTo>
                  <a:pt x="5517" y="18230"/>
                  <a:pt x="35734" y="4207"/>
                  <a:pt x="4271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85" name="Google Shape;385;p34"/>
          <p:cNvSpPr/>
          <p:nvPr/>
        </p:nvSpPr>
        <p:spPr>
          <a:xfrm>
            <a:off x="1575899" y="2501525"/>
            <a:ext cx="1719550" cy="1983275"/>
          </a:xfrm>
          <a:custGeom>
            <a:rect b="b" l="l" r="r" t="t"/>
            <a:pathLst>
              <a:path extrusionOk="0" h="79331" w="68782">
                <a:moveTo>
                  <a:pt x="38732" y="79331"/>
                </a:moveTo>
                <a:cubicBezTo>
                  <a:pt x="32355" y="76359"/>
                  <a:pt x="-4539" y="74723"/>
                  <a:pt x="469" y="61501"/>
                </a:cubicBezTo>
                <a:cubicBezTo>
                  <a:pt x="5477" y="48279"/>
                  <a:pt x="57397" y="10250"/>
                  <a:pt x="6878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86" name="Google Shape;386;p34"/>
          <p:cNvSpPr/>
          <p:nvPr/>
        </p:nvSpPr>
        <p:spPr>
          <a:xfrm>
            <a:off x="2949875" y="1780325"/>
            <a:ext cx="1206900" cy="297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35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“Unrolled”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3" name="Google Shape;39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4" name="Google Shape;39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395;p35"/>
          <p:cNvCxnSpPr/>
          <p:nvPr/>
        </p:nvCxnSpPr>
        <p:spPr>
          <a:xfrm rot="10800000">
            <a:off x="3080675" y="21633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35"/>
          <p:cNvCxnSpPr>
            <a:endCxn id="397" idx="4"/>
          </p:cNvCxnSpPr>
          <p:nvPr/>
        </p:nvCxnSpPr>
        <p:spPr>
          <a:xfrm rot="10800000">
            <a:off x="3083075" y="35253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35"/>
          <p:cNvSpPr txBox="1"/>
          <p:nvPr/>
        </p:nvSpPr>
        <p:spPr>
          <a:xfrm>
            <a:off x="2619875" y="42067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35"/>
          <p:cNvSpPr txBox="1"/>
          <p:nvPr/>
        </p:nvSpPr>
        <p:spPr>
          <a:xfrm>
            <a:off x="2638025" y="16865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0" name="Google Shape;400;p35"/>
          <p:cNvCxnSpPr/>
          <p:nvPr/>
        </p:nvCxnSpPr>
        <p:spPr>
          <a:xfrm rot="10800000">
            <a:off x="499857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35"/>
          <p:cNvCxnSpPr/>
          <p:nvPr/>
        </p:nvCxnSpPr>
        <p:spPr>
          <a:xfrm rot="10800000">
            <a:off x="500097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35"/>
          <p:cNvSpPr txBox="1"/>
          <p:nvPr/>
        </p:nvSpPr>
        <p:spPr>
          <a:xfrm>
            <a:off x="453777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3" name="Google Shape;403;p35"/>
          <p:cNvCxnSpPr/>
          <p:nvPr/>
        </p:nvCxnSpPr>
        <p:spPr>
          <a:xfrm rot="10800000">
            <a:off x="702662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35"/>
          <p:cNvCxnSpPr/>
          <p:nvPr/>
        </p:nvCxnSpPr>
        <p:spPr>
          <a:xfrm rot="10800000">
            <a:off x="702902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35"/>
          <p:cNvSpPr txBox="1"/>
          <p:nvPr/>
        </p:nvSpPr>
        <p:spPr>
          <a:xfrm>
            <a:off x="656582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35"/>
          <p:cNvSpPr txBox="1"/>
          <p:nvPr/>
        </p:nvSpPr>
        <p:spPr>
          <a:xfrm>
            <a:off x="45547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35"/>
          <p:cNvSpPr txBox="1"/>
          <p:nvPr/>
        </p:nvSpPr>
        <p:spPr>
          <a:xfrm>
            <a:off x="65658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8" name="Google Shape;408;p35"/>
          <p:cNvCxnSpPr>
            <a:endCxn id="409" idx="3"/>
          </p:cNvCxnSpPr>
          <p:nvPr/>
        </p:nvCxnSpPr>
        <p:spPr>
          <a:xfrm>
            <a:off x="3701125" y="27769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35"/>
          <p:cNvCxnSpPr/>
          <p:nvPr/>
        </p:nvCxnSpPr>
        <p:spPr>
          <a:xfrm>
            <a:off x="5604918" y="2819644"/>
            <a:ext cx="845700" cy="65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35"/>
          <p:cNvCxnSpPr/>
          <p:nvPr/>
        </p:nvCxnSpPr>
        <p:spPr>
          <a:xfrm>
            <a:off x="7547293" y="28040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12" name="Google Shape;412;p35"/>
          <p:cNvSpPr txBox="1"/>
          <p:nvPr/>
        </p:nvSpPr>
        <p:spPr>
          <a:xfrm>
            <a:off x="2700400" y="4617675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35"/>
          <p:cNvSpPr/>
          <p:nvPr/>
        </p:nvSpPr>
        <p:spPr>
          <a:xfrm>
            <a:off x="2549225" y="26514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5"/>
          <p:cNvSpPr/>
          <p:nvPr/>
        </p:nvSpPr>
        <p:spPr>
          <a:xfrm>
            <a:off x="4430075" y="2681375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5"/>
          <p:cNvSpPr/>
          <p:nvPr/>
        </p:nvSpPr>
        <p:spPr>
          <a:xfrm>
            <a:off x="6405500" y="27341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5"/>
          <p:cNvSpPr/>
          <p:nvPr/>
        </p:nvSpPr>
        <p:spPr>
          <a:xfrm>
            <a:off x="2638025" y="294346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5"/>
          <p:cNvSpPr/>
          <p:nvPr/>
        </p:nvSpPr>
        <p:spPr>
          <a:xfrm>
            <a:off x="2994875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5"/>
          <p:cNvSpPr/>
          <p:nvPr/>
        </p:nvSpPr>
        <p:spPr>
          <a:xfrm>
            <a:off x="3348000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5"/>
          <p:cNvSpPr/>
          <p:nvPr/>
        </p:nvSpPr>
        <p:spPr>
          <a:xfrm>
            <a:off x="4502575" y="297011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5"/>
          <p:cNvSpPr/>
          <p:nvPr/>
        </p:nvSpPr>
        <p:spPr>
          <a:xfrm>
            <a:off x="4859425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5"/>
          <p:cNvSpPr/>
          <p:nvPr/>
        </p:nvSpPr>
        <p:spPr>
          <a:xfrm>
            <a:off x="5212550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5"/>
          <p:cNvSpPr/>
          <p:nvPr/>
        </p:nvSpPr>
        <p:spPr>
          <a:xfrm>
            <a:off x="6518725" y="2970100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5"/>
          <p:cNvSpPr/>
          <p:nvPr/>
        </p:nvSpPr>
        <p:spPr>
          <a:xfrm>
            <a:off x="6875575" y="2963525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5"/>
          <p:cNvSpPr/>
          <p:nvPr/>
        </p:nvSpPr>
        <p:spPr>
          <a:xfrm>
            <a:off x="7228700" y="2963525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5" name="Google Shape;425;p35"/>
          <p:cNvCxnSpPr/>
          <p:nvPr/>
        </p:nvCxnSpPr>
        <p:spPr>
          <a:xfrm>
            <a:off x="3891800" y="4972438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3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are also very flexible in their inputs and outputs.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few examples.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Google Shape;432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37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 to Sequence (Many to Many)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7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3" name="Google Shape;443;p37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37"/>
          <p:cNvCxnSpPr>
            <a:endCxn id="442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5" name="Google Shape;445;p37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37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7" name="Google Shape;447;p37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8" name="Google Shape;448;p37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9" name="Google Shape;449;p37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37"/>
          <p:cNvCxnSpPr>
            <a:endCxn id="448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p37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37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3" name="Google Shape;453;p37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4" name="Google Shape;454;p37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5" name="Google Shape;455;p37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37"/>
          <p:cNvCxnSpPr>
            <a:endCxn id="454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7" name="Google Shape;457;p37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8" name="Google Shape;458;p37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9" name="Google Shape;459;p37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0" name="Google Shape;460;p37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1" name="Google Shape;461;p37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37"/>
          <p:cNvCxnSpPr>
            <a:endCxn id="460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3" name="Google Shape;463;p37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Google Shape;464;p37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5" name="Google Shape;465;p37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6" name="Google Shape;466;p37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7" name="Google Shape;467;p37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8" name="Google Shape;468;p37"/>
          <p:cNvCxnSpPr>
            <a:endCxn id="466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9" name="Google Shape;469;p37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37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6" name="Google Shape;476;p38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5 previous words, predict the next 5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7" name="Google Shape;47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8" name="Google Shape;47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38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0" name="Google Shape;480;p38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" name="Google Shape;481;p38"/>
          <p:cNvCxnSpPr>
            <a:endCxn id="479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38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3" name="Google Shape;483;p38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4" name="Google Shape;484;p38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5" name="Google Shape;485;p38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6" name="Google Shape;486;p38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38"/>
          <p:cNvCxnSpPr>
            <a:endCxn id="485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8" name="Google Shape;488;p38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38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0" name="Google Shape;490;p38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1" name="Google Shape;491;p38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2" name="Google Shape;492;p38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38"/>
          <p:cNvCxnSpPr>
            <a:endCxn id="491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4" name="Google Shape;494;p38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38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6" name="Google Shape;496;p38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7" name="Google Shape;497;p38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8" name="Google Shape;498;p38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Google Shape;499;p38"/>
          <p:cNvCxnSpPr>
            <a:endCxn id="497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0" name="Google Shape;500;p38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38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2" name="Google Shape;502;p38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3" name="Google Shape;503;p38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4" name="Google Shape;504;p38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" name="Google Shape;505;p38"/>
          <p:cNvCxnSpPr>
            <a:endCxn id="503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6" name="Google Shape;506;p38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7" name="Google Shape;507;p38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3" name="Google Shape;513;p39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 to Vector (Many to One)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4" name="Google Shape;5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5" name="Google Shape;51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39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7" name="Google Shape;517;p39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39"/>
          <p:cNvCxnSpPr>
            <a:endCxn id="516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9" name="Google Shape;519;p39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39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1" name="Google Shape;521;p39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2" name="Google Shape;522;p39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3" name="Google Shape;523;p39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" name="Google Shape;524;p39"/>
          <p:cNvCxnSpPr>
            <a:endCxn id="522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5" name="Google Shape;525;p39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39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7" name="Google Shape;527;p39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8" name="Google Shape;528;p39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9" name="Google Shape;529;p39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0" name="Google Shape;530;p39"/>
          <p:cNvCxnSpPr>
            <a:endCxn id="528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1" name="Google Shape;531;p39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39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3" name="Google Shape;533;p39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4" name="Google Shape;534;p39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5" name="Google Shape;535;p39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39"/>
          <p:cNvCxnSpPr>
            <a:endCxn id="534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7" name="Google Shape;537;p39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39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9" name="Google Shape;539;p39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Google Shape;540;p39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1" name="Google Shape;541;p39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39"/>
          <p:cNvCxnSpPr>
            <a:endCxn id="540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3" name="Google Shape;543;p39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39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Google Shape;550;p40"/>
          <p:cNvSpPr txBox="1"/>
          <p:nvPr>
            <p:ph idx="1" type="body"/>
          </p:nvPr>
        </p:nvSpPr>
        <p:spPr>
          <a:xfrm>
            <a:off x="331725" y="1152475"/>
            <a:ext cx="88122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5 previous words, predict next word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1" name="Google Shape;55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2" name="Google Shape;55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40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4" name="Google Shape;554;p40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5" name="Google Shape;555;p40"/>
          <p:cNvCxnSpPr>
            <a:endCxn id="553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6" name="Google Shape;556;p40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40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8" name="Google Shape;558;p40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9" name="Google Shape;559;p40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0" name="Google Shape;560;p40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1" name="Google Shape;561;p40"/>
          <p:cNvCxnSpPr>
            <a:endCxn id="559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2" name="Google Shape;562;p40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40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4" name="Google Shape;564;p40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5" name="Google Shape;565;p40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6" name="Google Shape;566;p40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40"/>
          <p:cNvCxnSpPr>
            <a:endCxn id="565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8" name="Google Shape;568;p40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9" name="Google Shape;569;p40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0" name="Google Shape;570;p40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1" name="Google Shape;571;p40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2" name="Google Shape;572;p40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3" name="Google Shape;573;p40"/>
          <p:cNvCxnSpPr>
            <a:endCxn id="571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4" name="Google Shape;574;p40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5" name="Google Shape;575;p40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6" name="Google Shape;576;p40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7" name="Google Shape;577;p40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8" name="Google Shape;578;p40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9" name="Google Shape;579;p40"/>
          <p:cNvCxnSpPr>
            <a:endCxn id="577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0" name="Google Shape;580;p40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40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7" name="Google Shape;587;p41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 to Sequence (One to Many)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8" name="Google Shape;58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9" name="Google Shape;58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41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1" name="Google Shape;591;p41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2" name="Google Shape;592;p41"/>
          <p:cNvCxnSpPr>
            <a:endCxn id="590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3" name="Google Shape;593;p41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4" name="Google Shape;594;p41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5" name="Google Shape;595;p41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6" name="Google Shape;596;p41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7" name="Google Shape;597;p41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8" name="Google Shape;598;p41"/>
          <p:cNvCxnSpPr>
            <a:endCxn id="596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9" name="Google Shape;599;p41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p41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1" name="Google Shape;601;p41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2" name="Google Shape;602;p41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3" name="Google Shape;603;p41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p41"/>
          <p:cNvCxnSpPr>
            <a:endCxn id="602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5" name="Google Shape;605;p41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41"/>
          <p:cNvSpPr txBox="1"/>
          <p:nvPr/>
        </p:nvSpPr>
        <p:spPr>
          <a:xfrm>
            <a:off x="3132125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7" name="Google Shape;607;p41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8" name="Google Shape;608;p41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9" name="Google Shape;609;p41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0" name="Google Shape;610;p41"/>
          <p:cNvCxnSpPr>
            <a:endCxn id="608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1" name="Google Shape;611;p41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41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3" name="Google Shape;613;p41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4" name="Google Shape;614;p41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5" name="Google Shape;615;p41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6" name="Google Shape;616;p41"/>
          <p:cNvCxnSpPr>
            <a:endCxn id="614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7" name="Google Shape;617;p41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8" name="Google Shape;618;p41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 as CNNs were more effective for use with 2D image data, RNNs are more effective for sequence data (e.g. time-stamped sales data, sequence of text, heart beat data, etc…)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42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1 word predict the next 5 words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5" name="Google Shape;62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6" name="Google Shape;62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42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8" name="Google Shape;628;p42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9" name="Google Shape;629;p42"/>
          <p:cNvCxnSpPr>
            <a:endCxn id="627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0" name="Google Shape;630;p42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1" name="Google Shape;631;p42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2" name="Google Shape;632;p42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3" name="Google Shape;633;p42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4" name="Google Shape;634;p42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42"/>
          <p:cNvCxnSpPr>
            <a:endCxn id="633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6" name="Google Shape;636;p42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7" name="Google Shape;637;p42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8" name="Google Shape;638;p42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9" name="Google Shape;639;p42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0" name="Google Shape;640;p42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1" name="Google Shape;641;p42"/>
          <p:cNvCxnSpPr>
            <a:endCxn id="639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2" name="Google Shape;642;p42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3" name="Google Shape;643;p42"/>
          <p:cNvSpPr txBox="1"/>
          <p:nvPr/>
        </p:nvSpPr>
        <p:spPr>
          <a:xfrm>
            <a:off x="3132125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4" name="Google Shape;644;p42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5" name="Google Shape;645;p42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6" name="Google Shape;646;p42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7" name="Google Shape;647;p42"/>
          <p:cNvCxnSpPr>
            <a:endCxn id="645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8" name="Google Shape;648;p42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9" name="Google Shape;649;p42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0" name="Google Shape;650;p42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1" name="Google Shape;651;p42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2" name="Google Shape;652;p42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3" name="Google Shape;653;p42"/>
          <p:cNvCxnSpPr>
            <a:endCxn id="651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4" name="Google Shape;654;p42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5" name="Google Shape;655;p42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1" name="Google Shape;661;p4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basic RNN has a major disadvantage, we only really “remember” the previous output.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great it we could keep track of longer history, not just short term history.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2" name="Google Shape;66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3" name="Google Shape;663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9" name="Google Shape;669;p4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Another issue that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arises during training is the “vanishing gradient”.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vanishing gradients in more detail before moving on to discussing LSTM (Long Short Term Memory Units).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0" name="Google Shape;67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1" name="Google Shape;67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Exploding and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Vanishing Gradients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7" name="Google Shape;677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8" name="Google Shape;67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4" name="Google Shape;684;p4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our networks grow deeper and more complex, we have 2 issues arise: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Exploding Gradients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Vanishing Gradients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the gradient is used in our calculation to adjust weights and biases in our network.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5" name="Google Shape;68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6" name="Google Shape;68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2" name="Google Shape;692;p47"/>
          <p:cNvSpPr txBox="1"/>
          <p:nvPr>
            <p:ph idx="1" type="body"/>
          </p:nvPr>
        </p:nvSpPr>
        <p:spPr>
          <a:xfrm>
            <a:off x="311700" y="1152475"/>
            <a:ext cx="87051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think about a network.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3" name="Google Shape;69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4" name="Google Shape;69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47"/>
          <p:cNvSpPr/>
          <p:nvPr/>
        </p:nvSpPr>
        <p:spPr>
          <a:xfrm>
            <a:off x="6436646" y="2027850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7"/>
          <p:cNvSpPr/>
          <p:nvPr/>
        </p:nvSpPr>
        <p:spPr>
          <a:xfrm>
            <a:off x="6436646" y="2898488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7"/>
          <p:cNvSpPr/>
          <p:nvPr/>
        </p:nvSpPr>
        <p:spPr>
          <a:xfrm>
            <a:off x="6442546" y="4114150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8" name="Google Shape;698;p47"/>
          <p:cNvCxnSpPr>
            <a:endCxn id="696" idx="2"/>
          </p:cNvCxnSpPr>
          <p:nvPr/>
        </p:nvCxnSpPr>
        <p:spPr>
          <a:xfrm>
            <a:off x="4556246" y="2778338"/>
            <a:ext cx="1880400" cy="389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p47"/>
          <p:cNvCxnSpPr>
            <a:endCxn id="695" idx="2"/>
          </p:cNvCxnSpPr>
          <p:nvPr/>
        </p:nvCxnSpPr>
        <p:spPr>
          <a:xfrm flipH="1" rot="10800000">
            <a:off x="4556246" y="2297100"/>
            <a:ext cx="1880400" cy="4812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0" name="Google Shape;700;p47"/>
          <p:cNvCxnSpPr>
            <a:stCxn id="701" idx="5"/>
            <a:endCxn id="697" idx="1"/>
          </p:cNvCxnSpPr>
          <p:nvPr/>
        </p:nvCxnSpPr>
        <p:spPr>
          <a:xfrm>
            <a:off x="4973502" y="2968741"/>
            <a:ext cx="1548000" cy="1224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2" name="Google Shape;702;p47"/>
          <p:cNvCxnSpPr/>
          <p:nvPr/>
        </p:nvCxnSpPr>
        <p:spPr>
          <a:xfrm flipH="1" rot="10800000">
            <a:off x="6975260" y="2290238"/>
            <a:ext cx="680100" cy="69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3" name="Google Shape;703;p47"/>
          <p:cNvCxnSpPr/>
          <p:nvPr/>
        </p:nvCxnSpPr>
        <p:spPr>
          <a:xfrm>
            <a:off x="6975260" y="3164738"/>
            <a:ext cx="654000" cy="3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4" name="Google Shape;704;p47"/>
          <p:cNvCxnSpPr/>
          <p:nvPr/>
        </p:nvCxnSpPr>
        <p:spPr>
          <a:xfrm>
            <a:off x="6957860" y="4383388"/>
            <a:ext cx="7149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5" name="Google Shape;705;p47"/>
          <p:cNvCxnSpPr>
            <a:endCxn id="695" idx="2"/>
          </p:cNvCxnSpPr>
          <p:nvPr/>
        </p:nvCxnSpPr>
        <p:spPr>
          <a:xfrm flipH="1" rot="10800000">
            <a:off x="4556246" y="2297100"/>
            <a:ext cx="1880400" cy="1146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6" name="Google Shape;706;p47"/>
          <p:cNvCxnSpPr>
            <a:stCxn id="707" idx="5"/>
            <a:endCxn id="697" idx="2"/>
          </p:cNvCxnSpPr>
          <p:nvPr/>
        </p:nvCxnSpPr>
        <p:spPr>
          <a:xfrm>
            <a:off x="4973502" y="3633640"/>
            <a:ext cx="1469100" cy="749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8" name="Google Shape;708;p47"/>
          <p:cNvCxnSpPr>
            <a:endCxn id="696" idx="2"/>
          </p:cNvCxnSpPr>
          <p:nvPr/>
        </p:nvCxnSpPr>
        <p:spPr>
          <a:xfrm flipH="1" rot="10800000">
            <a:off x="4556246" y="3167738"/>
            <a:ext cx="1880400" cy="275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1" name="Google Shape;701;p47"/>
          <p:cNvSpPr/>
          <p:nvPr/>
        </p:nvSpPr>
        <p:spPr>
          <a:xfrm>
            <a:off x="4513863" y="250910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47"/>
          <p:cNvSpPr/>
          <p:nvPr/>
        </p:nvSpPr>
        <p:spPr>
          <a:xfrm>
            <a:off x="4513863" y="317400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7"/>
          <p:cNvSpPr/>
          <p:nvPr/>
        </p:nvSpPr>
        <p:spPr>
          <a:xfrm>
            <a:off x="2201888" y="2148375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7"/>
          <p:cNvSpPr/>
          <p:nvPr/>
        </p:nvSpPr>
        <p:spPr>
          <a:xfrm>
            <a:off x="2201888" y="2842614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7"/>
          <p:cNvSpPr/>
          <p:nvPr/>
        </p:nvSpPr>
        <p:spPr>
          <a:xfrm>
            <a:off x="2201888" y="3582093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47"/>
          <p:cNvSpPr/>
          <p:nvPr/>
        </p:nvSpPr>
        <p:spPr>
          <a:xfrm>
            <a:off x="3330513" y="250910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47"/>
          <p:cNvSpPr/>
          <p:nvPr/>
        </p:nvSpPr>
        <p:spPr>
          <a:xfrm>
            <a:off x="3330513" y="317400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4" name="Google Shape;714;p47"/>
          <p:cNvCxnSpPr>
            <a:stCxn id="709" idx="6"/>
            <a:endCxn id="712" idx="2"/>
          </p:cNvCxnSpPr>
          <p:nvPr/>
        </p:nvCxnSpPr>
        <p:spPr>
          <a:xfrm>
            <a:off x="2740388" y="2417625"/>
            <a:ext cx="590100" cy="360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5" name="Google Shape;715;p47"/>
          <p:cNvCxnSpPr>
            <a:endCxn id="713" idx="2"/>
          </p:cNvCxnSpPr>
          <p:nvPr/>
        </p:nvCxnSpPr>
        <p:spPr>
          <a:xfrm>
            <a:off x="2740413" y="2437652"/>
            <a:ext cx="590100" cy="1005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6" name="Google Shape;716;p47"/>
          <p:cNvCxnSpPr>
            <a:endCxn id="712" idx="2"/>
          </p:cNvCxnSpPr>
          <p:nvPr/>
        </p:nvCxnSpPr>
        <p:spPr>
          <a:xfrm flipH="1" rot="10800000">
            <a:off x="2740413" y="2778353"/>
            <a:ext cx="590100" cy="3498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7" name="Google Shape;717;p47"/>
          <p:cNvCxnSpPr>
            <a:endCxn id="713" idx="2"/>
          </p:cNvCxnSpPr>
          <p:nvPr/>
        </p:nvCxnSpPr>
        <p:spPr>
          <a:xfrm>
            <a:off x="2740413" y="3128252"/>
            <a:ext cx="590100" cy="315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8" name="Google Shape;718;p47"/>
          <p:cNvCxnSpPr>
            <a:endCxn id="712" idx="2"/>
          </p:cNvCxnSpPr>
          <p:nvPr/>
        </p:nvCxnSpPr>
        <p:spPr>
          <a:xfrm flipH="1" rot="10800000">
            <a:off x="2763813" y="2778353"/>
            <a:ext cx="566700" cy="1060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9" name="Google Shape;719;p47"/>
          <p:cNvCxnSpPr>
            <a:endCxn id="713" idx="2"/>
          </p:cNvCxnSpPr>
          <p:nvPr/>
        </p:nvCxnSpPr>
        <p:spPr>
          <a:xfrm flipH="1" rot="10800000">
            <a:off x="2763813" y="3443252"/>
            <a:ext cx="566700" cy="395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0" name="Google Shape;720;p47"/>
          <p:cNvSpPr/>
          <p:nvPr/>
        </p:nvSpPr>
        <p:spPr>
          <a:xfrm>
            <a:off x="3952900" y="2977275"/>
            <a:ext cx="538500" cy="27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47"/>
          <p:cNvSpPr txBox="1"/>
          <p:nvPr/>
        </p:nvSpPr>
        <p:spPr>
          <a:xfrm>
            <a:off x="3330500" y="3710525"/>
            <a:ext cx="1959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Hidden Layers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47"/>
          <p:cNvSpPr/>
          <p:nvPr/>
        </p:nvSpPr>
        <p:spPr>
          <a:xfrm>
            <a:off x="6645061" y="3506400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47"/>
          <p:cNvSpPr/>
          <p:nvPr/>
        </p:nvSpPr>
        <p:spPr>
          <a:xfrm>
            <a:off x="6645061" y="3708831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47"/>
          <p:cNvSpPr/>
          <p:nvPr/>
        </p:nvSpPr>
        <p:spPr>
          <a:xfrm>
            <a:off x="6645061" y="3911261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0" name="Google Shape;730;p48"/>
          <p:cNvSpPr txBox="1"/>
          <p:nvPr>
            <p:ph idx="1" type="body"/>
          </p:nvPr>
        </p:nvSpPr>
        <p:spPr>
          <a:xfrm>
            <a:off x="311700" y="1152475"/>
            <a:ext cx="87051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complex data we need deep networks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1" name="Google Shape;731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2" name="Google Shape;732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48"/>
          <p:cNvSpPr/>
          <p:nvPr/>
        </p:nvSpPr>
        <p:spPr>
          <a:xfrm>
            <a:off x="6436646" y="2027850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48"/>
          <p:cNvSpPr/>
          <p:nvPr/>
        </p:nvSpPr>
        <p:spPr>
          <a:xfrm>
            <a:off x="6436646" y="2898488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48"/>
          <p:cNvSpPr/>
          <p:nvPr/>
        </p:nvSpPr>
        <p:spPr>
          <a:xfrm>
            <a:off x="6442546" y="4114150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6" name="Google Shape;736;p48"/>
          <p:cNvCxnSpPr>
            <a:endCxn id="734" idx="2"/>
          </p:cNvCxnSpPr>
          <p:nvPr/>
        </p:nvCxnSpPr>
        <p:spPr>
          <a:xfrm>
            <a:off x="4556246" y="2778338"/>
            <a:ext cx="1880400" cy="389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7" name="Google Shape;737;p48"/>
          <p:cNvCxnSpPr>
            <a:endCxn id="733" idx="2"/>
          </p:cNvCxnSpPr>
          <p:nvPr/>
        </p:nvCxnSpPr>
        <p:spPr>
          <a:xfrm flipH="1" rot="10800000">
            <a:off x="4556246" y="2297100"/>
            <a:ext cx="1880400" cy="4812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8" name="Google Shape;738;p48"/>
          <p:cNvCxnSpPr>
            <a:stCxn id="739" idx="5"/>
            <a:endCxn id="735" idx="1"/>
          </p:cNvCxnSpPr>
          <p:nvPr/>
        </p:nvCxnSpPr>
        <p:spPr>
          <a:xfrm>
            <a:off x="4973502" y="2968741"/>
            <a:ext cx="1548000" cy="1224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0" name="Google Shape;740;p48"/>
          <p:cNvCxnSpPr/>
          <p:nvPr/>
        </p:nvCxnSpPr>
        <p:spPr>
          <a:xfrm flipH="1" rot="10800000">
            <a:off x="6975260" y="2290238"/>
            <a:ext cx="680100" cy="69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1" name="Google Shape;741;p48"/>
          <p:cNvCxnSpPr/>
          <p:nvPr/>
        </p:nvCxnSpPr>
        <p:spPr>
          <a:xfrm>
            <a:off x="6975260" y="3164738"/>
            <a:ext cx="654000" cy="3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2" name="Google Shape;742;p48"/>
          <p:cNvCxnSpPr/>
          <p:nvPr/>
        </p:nvCxnSpPr>
        <p:spPr>
          <a:xfrm>
            <a:off x="6957860" y="4383388"/>
            <a:ext cx="7149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3" name="Google Shape;743;p48"/>
          <p:cNvCxnSpPr>
            <a:endCxn id="733" idx="2"/>
          </p:cNvCxnSpPr>
          <p:nvPr/>
        </p:nvCxnSpPr>
        <p:spPr>
          <a:xfrm flipH="1" rot="10800000">
            <a:off x="4556246" y="2297100"/>
            <a:ext cx="1880400" cy="1146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4" name="Google Shape;744;p48"/>
          <p:cNvCxnSpPr>
            <a:stCxn id="745" idx="5"/>
            <a:endCxn id="735" idx="2"/>
          </p:cNvCxnSpPr>
          <p:nvPr/>
        </p:nvCxnSpPr>
        <p:spPr>
          <a:xfrm>
            <a:off x="4973502" y="3633640"/>
            <a:ext cx="1469100" cy="749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6" name="Google Shape;746;p48"/>
          <p:cNvCxnSpPr>
            <a:endCxn id="734" idx="2"/>
          </p:cNvCxnSpPr>
          <p:nvPr/>
        </p:nvCxnSpPr>
        <p:spPr>
          <a:xfrm flipH="1" rot="10800000">
            <a:off x="4556246" y="3167738"/>
            <a:ext cx="1880400" cy="275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9" name="Google Shape;739;p48"/>
          <p:cNvSpPr/>
          <p:nvPr/>
        </p:nvSpPr>
        <p:spPr>
          <a:xfrm>
            <a:off x="4513863" y="250910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8"/>
          <p:cNvSpPr/>
          <p:nvPr/>
        </p:nvSpPr>
        <p:spPr>
          <a:xfrm>
            <a:off x="4513863" y="317400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48"/>
          <p:cNvSpPr/>
          <p:nvPr/>
        </p:nvSpPr>
        <p:spPr>
          <a:xfrm>
            <a:off x="311688" y="2117425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48"/>
          <p:cNvSpPr/>
          <p:nvPr/>
        </p:nvSpPr>
        <p:spPr>
          <a:xfrm>
            <a:off x="311688" y="2811664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48"/>
          <p:cNvSpPr/>
          <p:nvPr/>
        </p:nvSpPr>
        <p:spPr>
          <a:xfrm>
            <a:off x="311688" y="3551143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48"/>
          <p:cNvSpPr/>
          <p:nvPr/>
        </p:nvSpPr>
        <p:spPr>
          <a:xfrm>
            <a:off x="1440313" y="24781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48"/>
          <p:cNvSpPr/>
          <p:nvPr/>
        </p:nvSpPr>
        <p:spPr>
          <a:xfrm>
            <a:off x="1440313" y="31430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2" name="Google Shape;752;p48"/>
          <p:cNvCxnSpPr>
            <a:stCxn id="747" idx="6"/>
            <a:endCxn id="750" idx="2"/>
          </p:cNvCxnSpPr>
          <p:nvPr/>
        </p:nvCxnSpPr>
        <p:spPr>
          <a:xfrm>
            <a:off x="850188" y="2386675"/>
            <a:ext cx="590100" cy="360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3" name="Google Shape;753;p48"/>
          <p:cNvCxnSpPr>
            <a:endCxn id="751" idx="2"/>
          </p:cNvCxnSpPr>
          <p:nvPr/>
        </p:nvCxnSpPr>
        <p:spPr>
          <a:xfrm>
            <a:off x="850213" y="2406702"/>
            <a:ext cx="590100" cy="1005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4" name="Google Shape;754;p48"/>
          <p:cNvCxnSpPr>
            <a:endCxn id="750" idx="2"/>
          </p:cNvCxnSpPr>
          <p:nvPr/>
        </p:nvCxnSpPr>
        <p:spPr>
          <a:xfrm flipH="1" rot="10800000">
            <a:off x="850213" y="2747403"/>
            <a:ext cx="590100" cy="3498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5" name="Google Shape;755;p48"/>
          <p:cNvCxnSpPr>
            <a:endCxn id="751" idx="2"/>
          </p:cNvCxnSpPr>
          <p:nvPr/>
        </p:nvCxnSpPr>
        <p:spPr>
          <a:xfrm>
            <a:off x="850213" y="3097302"/>
            <a:ext cx="590100" cy="315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6" name="Google Shape;756;p48"/>
          <p:cNvCxnSpPr>
            <a:endCxn id="750" idx="2"/>
          </p:cNvCxnSpPr>
          <p:nvPr/>
        </p:nvCxnSpPr>
        <p:spPr>
          <a:xfrm flipH="1" rot="10800000">
            <a:off x="873613" y="2747403"/>
            <a:ext cx="566700" cy="1060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7" name="Google Shape;757;p48"/>
          <p:cNvCxnSpPr>
            <a:endCxn id="751" idx="2"/>
          </p:cNvCxnSpPr>
          <p:nvPr/>
        </p:nvCxnSpPr>
        <p:spPr>
          <a:xfrm flipH="1" rot="10800000">
            <a:off x="873613" y="3412302"/>
            <a:ext cx="566700" cy="395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8" name="Google Shape;758;p48"/>
          <p:cNvSpPr/>
          <p:nvPr/>
        </p:nvSpPr>
        <p:spPr>
          <a:xfrm>
            <a:off x="4091400" y="2943225"/>
            <a:ext cx="422400" cy="27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8"/>
          <p:cNvSpPr txBox="1"/>
          <p:nvPr/>
        </p:nvSpPr>
        <p:spPr>
          <a:xfrm>
            <a:off x="1440300" y="3679575"/>
            <a:ext cx="1959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Hidden Layers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0" name="Google Shape;760;p48"/>
          <p:cNvSpPr/>
          <p:nvPr/>
        </p:nvSpPr>
        <p:spPr>
          <a:xfrm>
            <a:off x="6645061" y="3506400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48"/>
          <p:cNvSpPr/>
          <p:nvPr/>
        </p:nvSpPr>
        <p:spPr>
          <a:xfrm>
            <a:off x="6645061" y="3708831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48"/>
          <p:cNvSpPr/>
          <p:nvPr/>
        </p:nvSpPr>
        <p:spPr>
          <a:xfrm>
            <a:off x="6645061" y="3911261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48"/>
          <p:cNvSpPr/>
          <p:nvPr/>
        </p:nvSpPr>
        <p:spPr>
          <a:xfrm>
            <a:off x="2132288" y="24789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48"/>
          <p:cNvSpPr/>
          <p:nvPr/>
        </p:nvSpPr>
        <p:spPr>
          <a:xfrm>
            <a:off x="2132288" y="31438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48"/>
          <p:cNvSpPr/>
          <p:nvPr/>
        </p:nvSpPr>
        <p:spPr>
          <a:xfrm>
            <a:off x="2824263" y="24789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8"/>
          <p:cNvSpPr/>
          <p:nvPr/>
        </p:nvSpPr>
        <p:spPr>
          <a:xfrm>
            <a:off x="2824263" y="31438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48"/>
          <p:cNvSpPr/>
          <p:nvPr/>
        </p:nvSpPr>
        <p:spPr>
          <a:xfrm>
            <a:off x="3552888" y="24789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48"/>
          <p:cNvSpPr/>
          <p:nvPr/>
        </p:nvSpPr>
        <p:spPr>
          <a:xfrm>
            <a:off x="3552888" y="31438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4" name="Google Shape;774;p49"/>
          <p:cNvSpPr txBox="1"/>
          <p:nvPr>
            <p:ph idx="1" type="body"/>
          </p:nvPr>
        </p:nvSpPr>
        <p:spPr>
          <a:xfrm>
            <a:off x="311700" y="1152475"/>
            <a:ext cx="87051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Issues can arise during backpropagation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5" name="Google Shape;775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6" name="Google Shape;776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49"/>
          <p:cNvSpPr/>
          <p:nvPr/>
        </p:nvSpPr>
        <p:spPr>
          <a:xfrm>
            <a:off x="6436646" y="2027850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6436646" y="2898488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442546" y="4114150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0" name="Google Shape;780;p49"/>
          <p:cNvCxnSpPr>
            <a:stCxn id="781" idx="6"/>
            <a:endCxn id="778" idx="2"/>
          </p:cNvCxnSpPr>
          <p:nvPr/>
        </p:nvCxnSpPr>
        <p:spPr>
          <a:xfrm>
            <a:off x="5052363" y="2778353"/>
            <a:ext cx="1384200" cy="389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82" name="Google Shape;782;p49"/>
          <p:cNvCxnSpPr>
            <a:stCxn id="781" idx="7"/>
            <a:endCxn id="777" idx="2"/>
          </p:cNvCxnSpPr>
          <p:nvPr/>
        </p:nvCxnSpPr>
        <p:spPr>
          <a:xfrm flipH="1" rot="10800000">
            <a:off x="4973502" y="2296964"/>
            <a:ext cx="1463100" cy="291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83" name="Google Shape;783;p49"/>
          <p:cNvCxnSpPr>
            <a:stCxn id="781" idx="5"/>
            <a:endCxn id="779" idx="1"/>
          </p:cNvCxnSpPr>
          <p:nvPr/>
        </p:nvCxnSpPr>
        <p:spPr>
          <a:xfrm>
            <a:off x="4973502" y="2968741"/>
            <a:ext cx="1548000" cy="1224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84" name="Google Shape;784;p49"/>
          <p:cNvCxnSpPr>
            <a:stCxn id="785" idx="7"/>
            <a:endCxn id="777" idx="2"/>
          </p:cNvCxnSpPr>
          <p:nvPr/>
        </p:nvCxnSpPr>
        <p:spPr>
          <a:xfrm flipH="1" rot="10800000">
            <a:off x="4973502" y="2297063"/>
            <a:ext cx="1463100" cy="9558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86" name="Google Shape;786;p49"/>
          <p:cNvCxnSpPr>
            <a:stCxn id="785" idx="5"/>
            <a:endCxn id="779" idx="2"/>
          </p:cNvCxnSpPr>
          <p:nvPr/>
        </p:nvCxnSpPr>
        <p:spPr>
          <a:xfrm>
            <a:off x="4973502" y="3633640"/>
            <a:ext cx="1469100" cy="749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87" name="Google Shape;787;p49"/>
          <p:cNvCxnSpPr>
            <a:stCxn id="785" idx="6"/>
            <a:endCxn id="778" idx="2"/>
          </p:cNvCxnSpPr>
          <p:nvPr/>
        </p:nvCxnSpPr>
        <p:spPr>
          <a:xfrm flipH="1" rot="10800000">
            <a:off x="5052363" y="3167852"/>
            <a:ext cx="1384200" cy="275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sp>
        <p:nvSpPr>
          <p:cNvPr id="781" name="Google Shape;781;p49"/>
          <p:cNvSpPr/>
          <p:nvPr/>
        </p:nvSpPr>
        <p:spPr>
          <a:xfrm>
            <a:off x="4513863" y="250910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4513863" y="317400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311688" y="2117425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311688" y="2811664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11688" y="3551143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1440313" y="24781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1440313" y="31430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3" name="Google Shape;793;p49"/>
          <p:cNvCxnSpPr>
            <a:stCxn id="788" idx="6"/>
            <a:endCxn id="791" idx="2"/>
          </p:cNvCxnSpPr>
          <p:nvPr/>
        </p:nvCxnSpPr>
        <p:spPr>
          <a:xfrm>
            <a:off x="850188" y="2386675"/>
            <a:ext cx="590100" cy="360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94" name="Google Shape;794;p49"/>
          <p:cNvCxnSpPr>
            <a:endCxn id="792" idx="2"/>
          </p:cNvCxnSpPr>
          <p:nvPr/>
        </p:nvCxnSpPr>
        <p:spPr>
          <a:xfrm>
            <a:off x="850213" y="2406702"/>
            <a:ext cx="590100" cy="1005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95" name="Google Shape;795;p49"/>
          <p:cNvCxnSpPr>
            <a:endCxn id="791" idx="2"/>
          </p:cNvCxnSpPr>
          <p:nvPr/>
        </p:nvCxnSpPr>
        <p:spPr>
          <a:xfrm flipH="1" rot="10800000">
            <a:off x="850213" y="2747403"/>
            <a:ext cx="590100" cy="3498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96" name="Google Shape;796;p49"/>
          <p:cNvCxnSpPr>
            <a:endCxn id="792" idx="2"/>
          </p:cNvCxnSpPr>
          <p:nvPr/>
        </p:nvCxnSpPr>
        <p:spPr>
          <a:xfrm>
            <a:off x="850213" y="3097302"/>
            <a:ext cx="590100" cy="315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97" name="Google Shape;797;p49"/>
          <p:cNvCxnSpPr>
            <a:endCxn id="791" idx="2"/>
          </p:cNvCxnSpPr>
          <p:nvPr/>
        </p:nvCxnSpPr>
        <p:spPr>
          <a:xfrm flipH="1" rot="10800000">
            <a:off x="873613" y="2747403"/>
            <a:ext cx="566700" cy="1060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98" name="Google Shape;798;p49"/>
          <p:cNvCxnSpPr>
            <a:endCxn id="792" idx="2"/>
          </p:cNvCxnSpPr>
          <p:nvPr/>
        </p:nvCxnSpPr>
        <p:spPr>
          <a:xfrm flipH="1" rot="10800000">
            <a:off x="873613" y="3412302"/>
            <a:ext cx="566700" cy="395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sp>
        <p:nvSpPr>
          <p:cNvPr id="799" name="Google Shape;799;p49"/>
          <p:cNvSpPr/>
          <p:nvPr/>
        </p:nvSpPr>
        <p:spPr>
          <a:xfrm flipH="1">
            <a:off x="4091400" y="2943225"/>
            <a:ext cx="422400" cy="27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49"/>
          <p:cNvSpPr txBox="1"/>
          <p:nvPr/>
        </p:nvSpPr>
        <p:spPr>
          <a:xfrm>
            <a:off x="1440300" y="3679575"/>
            <a:ext cx="1959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Hidden Layers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1" name="Google Shape;801;p49"/>
          <p:cNvSpPr/>
          <p:nvPr/>
        </p:nvSpPr>
        <p:spPr>
          <a:xfrm>
            <a:off x="6645061" y="3506400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6645061" y="3708831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6645061" y="3911261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132288" y="24789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2132288" y="31438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2824263" y="24789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2824263" y="31438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552888" y="24789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552888" y="31438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5" name="Google Shape;815;p5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 goes backwards from the output to the input layer, propagating the error gradient.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deeper networks issues can arise from backpropagation, vanishing and exploding gradients!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6" name="Google Shape;81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7" name="Google Shape;81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3" name="Google Shape;823;p5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you go back to the “lower” layers, gradients often get smaller, eventually causing weights to never change at lower levels.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opposite can also occur, gradients explode on the way back, causing issues.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4" name="Google Shape;82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5" name="Google Shape;82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0000" y="1882900"/>
            <a:ext cx="70485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1" name="Google Shape;831;p5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why this might occur and how we can fix it.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in the next lecture we’ll discuss how these issues specifically affect RNN and how to use LSTM and GRU to fix them.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2" name="Google Shape;83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3" name="Google Shape;83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8" name="Google Shape;838;p53"/>
          <p:cNvCxnSpPr/>
          <p:nvPr/>
        </p:nvCxnSpPr>
        <p:spPr>
          <a:xfrm rot="10800000">
            <a:off x="4156875" y="1800325"/>
            <a:ext cx="0" cy="20334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39" name="Google Shape;839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0" name="Google Shape;840;p5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does this happen?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1" name="Google Shape;841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2" name="Google Shape;842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3" name="Google Shape;843;p53"/>
          <p:cNvCxnSpPr/>
          <p:nvPr/>
        </p:nvCxnSpPr>
        <p:spPr>
          <a:xfrm rot="10800000">
            <a:off x="2717065" y="1735403"/>
            <a:ext cx="0" cy="2093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4" name="Google Shape;844;p53"/>
          <p:cNvCxnSpPr/>
          <p:nvPr/>
        </p:nvCxnSpPr>
        <p:spPr>
          <a:xfrm>
            <a:off x="2711552" y="3828503"/>
            <a:ext cx="2934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5" name="Google Shape;845;p53"/>
          <p:cNvSpPr txBox="1"/>
          <p:nvPr/>
        </p:nvSpPr>
        <p:spPr>
          <a:xfrm>
            <a:off x="3184054" y="4326313"/>
            <a:ext cx="2208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6" name="Google Shape;846;p53"/>
          <p:cNvSpPr txBox="1"/>
          <p:nvPr/>
        </p:nvSpPr>
        <p:spPr>
          <a:xfrm>
            <a:off x="818500" y="246953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7" name="Google Shape;847;p53"/>
          <p:cNvSpPr txBox="1"/>
          <p:nvPr/>
        </p:nvSpPr>
        <p:spPr>
          <a:xfrm>
            <a:off x="2232825" y="335979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8" name="Google Shape;848;p53"/>
          <p:cNvSpPr txBox="1"/>
          <p:nvPr/>
        </p:nvSpPr>
        <p:spPr>
          <a:xfrm>
            <a:off x="2273633" y="1909016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9" name="Google Shape;849;p53"/>
          <p:cNvSpPr txBox="1"/>
          <p:nvPr/>
        </p:nvSpPr>
        <p:spPr>
          <a:xfrm>
            <a:off x="3960314" y="3702547"/>
            <a:ext cx="492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0" name="Google Shape;850;p53"/>
          <p:cNvCxnSpPr/>
          <p:nvPr/>
        </p:nvCxnSpPr>
        <p:spPr>
          <a:xfrm flipH="1" rot="10800000">
            <a:off x="2733520" y="2143122"/>
            <a:ext cx="2867700" cy="1571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51" name="Google Shape;85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7319" y="2213279"/>
            <a:ext cx="2461806" cy="1199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6" name="Google Shape;856;p54"/>
          <p:cNvCxnSpPr/>
          <p:nvPr/>
        </p:nvCxnSpPr>
        <p:spPr>
          <a:xfrm rot="10800000">
            <a:off x="4156875" y="1800325"/>
            <a:ext cx="0" cy="20334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57" name="Google Shape;857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8" name="Google Shape;858;p5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does this happen?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9" name="Google Shape;859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0" name="Google Shape;860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1" name="Google Shape;861;p54"/>
          <p:cNvCxnSpPr/>
          <p:nvPr/>
        </p:nvCxnSpPr>
        <p:spPr>
          <a:xfrm rot="10800000">
            <a:off x="2717065" y="1735403"/>
            <a:ext cx="0" cy="2093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2" name="Google Shape;862;p54"/>
          <p:cNvCxnSpPr/>
          <p:nvPr/>
        </p:nvCxnSpPr>
        <p:spPr>
          <a:xfrm>
            <a:off x="2711552" y="3828503"/>
            <a:ext cx="2934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3" name="Google Shape;863;p54"/>
          <p:cNvSpPr txBox="1"/>
          <p:nvPr/>
        </p:nvSpPr>
        <p:spPr>
          <a:xfrm>
            <a:off x="3184054" y="4326313"/>
            <a:ext cx="2208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4" name="Google Shape;864;p54"/>
          <p:cNvSpPr txBox="1"/>
          <p:nvPr/>
        </p:nvSpPr>
        <p:spPr>
          <a:xfrm>
            <a:off x="818500" y="246953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5" name="Google Shape;865;p54"/>
          <p:cNvSpPr txBox="1"/>
          <p:nvPr/>
        </p:nvSpPr>
        <p:spPr>
          <a:xfrm>
            <a:off x="2232825" y="335979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6" name="Google Shape;866;p54"/>
          <p:cNvSpPr txBox="1"/>
          <p:nvPr/>
        </p:nvSpPr>
        <p:spPr>
          <a:xfrm>
            <a:off x="2273633" y="1909016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54"/>
          <p:cNvSpPr txBox="1"/>
          <p:nvPr/>
        </p:nvSpPr>
        <p:spPr>
          <a:xfrm>
            <a:off x="3960314" y="3702547"/>
            <a:ext cx="492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8" name="Google Shape;868;p54"/>
          <p:cNvCxnSpPr/>
          <p:nvPr/>
        </p:nvCxnSpPr>
        <p:spPr>
          <a:xfrm flipH="1" rot="10800000">
            <a:off x="2733520" y="2143122"/>
            <a:ext cx="2867700" cy="1571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69" name="Google Shape;86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7319" y="2213279"/>
            <a:ext cx="2461806" cy="11999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0" name="Google Shape;870;p54"/>
          <p:cNvCxnSpPr/>
          <p:nvPr/>
        </p:nvCxnSpPr>
        <p:spPr>
          <a:xfrm>
            <a:off x="4687700" y="2143125"/>
            <a:ext cx="14325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54"/>
          <p:cNvCxnSpPr/>
          <p:nvPr/>
        </p:nvCxnSpPr>
        <p:spPr>
          <a:xfrm>
            <a:off x="2717075" y="3714525"/>
            <a:ext cx="9891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7" name="Google Shape;877;p55"/>
          <p:cNvSpPr txBox="1"/>
          <p:nvPr>
            <p:ph idx="1" type="body"/>
          </p:nvPr>
        </p:nvSpPr>
        <p:spPr>
          <a:xfrm>
            <a:off x="311700" y="1152475"/>
            <a:ext cx="8705100" cy="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derivative can be much smaller!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8" name="Google Shape;878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9" name="Google Shape;879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21" y="1790825"/>
            <a:ext cx="4119287" cy="306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6" name="Google Shape;886;p5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hidden layers use an activation like the sigmoid function,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small derivatives are multiplied together.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gradient could decrease exponentially as we propagate down to the initial layers.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7" name="Google Shape;88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8" name="Google Shape;88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4" name="Google Shape;894;p5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Different Activation Functions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5" name="Google Shape;895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6" name="Google Shape;896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7" name="Google Shape;897;p57"/>
          <p:cNvCxnSpPr/>
          <p:nvPr/>
        </p:nvCxnSpPr>
        <p:spPr>
          <a:xfrm rot="10800000">
            <a:off x="4735801" y="1858771"/>
            <a:ext cx="0" cy="2075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8" name="Google Shape;898;p57"/>
          <p:cNvCxnSpPr/>
          <p:nvPr/>
        </p:nvCxnSpPr>
        <p:spPr>
          <a:xfrm>
            <a:off x="3160094" y="3898192"/>
            <a:ext cx="3175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9" name="Google Shape;899;p57"/>
          <p:cNvSpPr txBox="1"/>
          <p:nvPr/>
        </p:nvSpPr>
        <p:spPr>
          <a:xfrm>
            <a:off x="3671498" y="4391725"/>
            <a:ext cx="2390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57"/>
          <p:cNvSpPr txBox="1"/>
          <p:nvPr/>
        </p:nvSpPr>
        <p:spPr>
          <a:xfrm>
            <a:off x="1472425" y="2554312"/>
            <a:ext cx="1602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1" name="Google Shape;901;p57"/>
          <p:cNvSpPr txBox="1"/>
          <p:nvPr/>
        </p:nvSpPr>
        <p:spPr>
          <a:xfrm>
            <a:off x="4511667" y="3773318"/>
            <a:ext cx="5337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2" name="Google Shape;902;p57"/>
          <p:cNvSpPr/>
          <p:nvPr/>
        </p:nvSpPr>
        <p:spPr>
          <a:xfrm>
            <a:off x="3195773" y="2607862"/>
            <a:ext cx="3038568" cy="1290328"/>
          </a:xfrm>
          <a:custGeom>
            <a:rect b="b" l="l" r="r" t="t"/>
            <a:pathLst>
              <a:path extrusionOk="0" h="43471" w="102369">
                <a:moveTo>
                  <a:pt x="0" y="43471"/>
                </a:moveTo>
                <a:lnTo>
                  <a:pt x="52286" y="43071"/>
                </a:lnTo>
                <a:lnTo>
                  <a:pt x="102369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58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ReLu doesn’t saturate positive values.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9" name="Google Shape;909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0" name="Google Shape;910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1" name="Google Shape;911;p58"/>
          <p:cNvCxnSpPr/>
          <p:nvPr/>
        </p:nvCxnSpPr>
        <p:spPr>
          <a:xfrm rot="10800000">
            <a:off x="4735801" y="1858771"/>
            <a:ext cx="0" cy="2075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2" name="Google Shape;912;p58"/>
          <p:cNvCxnSpPr/>
          <p:nvPr/>
        </p:nvCxnSpPr>
        <p:spPr>
          <a:xfrm>
            <a:off x="3160094" y="3898192"/>
            <a:ext cx="3175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3" name="Google Shape;913;p58"/>
          <p:cNvSpPr txBox="1"/>
          <p:nvPr/>
        </p:nvSpPr>
        <p:spPr>
          <a:xfrm>
            <a:off x="3671498" y="4391725"/>
            <a:ext cx="2390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4" name="Google Shape;914;p58"/>
          <p:cNvSpPr txBox="1"/>
          <p:nvPr/>
        </p:nvSpPr>
        <p:spPr>
          <a:xfrm>
            <a:off x="1472425" y="2554312"/>
            <a:ext cx="1602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5" name="Google Shape;915;p58"/>
          <p:cNvSpPr txBox="1"/>
          <p:nvPr/>
        </p:nvSpPr>
        <p:spPr>
          <a:xfrm>
            <a:off x="4511667" y="3773318"/>
            <a:ext cx="5337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6" name="Google Shape;916;p58"/>
          <p:cNvSpPr/>
          <p:nvPr/>
        </p:nvSpPr>
        <p:spPr>
          <a:xfrm>
            <a:off x="3190773" y="2607862"/>
            <a:ext cx="3038568" cy="1290328"/>
          </a:xfrm>
          <a:custGeom>
            <a:rect b="b" l="l" r="r" t="t"/>
            <a:pathLst>
              <a:path extrusionOk="0" h="43471" w="102369">
                <a:moveTo>
                  <a:pt x="0" y="43471"/>
                </a:moveTo>
                <a:lnTo>
                  <a:pt x="52286" y="43071"/>
                </a:lnTo>
                <a:lnTo>
                  <a:pt x="102369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2" name="Google Shape;922;p59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“Leaky” ReLU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3" name="Google Shape;923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4" name="Google Shape;924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5" name="Google Shape;925;p59"/>
          <p:cNvCxnSpPr/>
          <p:nvPr/>
        </p:nvCxnSpPr>
        <p:spPr>
          <a:xfrm rot="10800000">
            <a:off x="4735801" y="1858771"/>
            <a:ext cx="0" cy="2075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6" name="Google Shape;926;p59"/>
          <p:cNvCxnSpPr/>
          <p:nvPr/>
        </p:nvCxnSpPr>
        <p:spPr>
          <a:xfrm>
            <a:off x="3160094" y="3898192"/>
            <a:ext cx="3175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7" name="Google Shape;927;p59"/>
          <p:cNvSpPr txBox="1"/>
          <p:nvPr/>
        </p:nvSpPr>
        <p:spPr>
          <a:xfrm>
            <a:off x="3671498" y="4391725"/>
            <a:ext cx="2390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8" name="Google Shape;928;p59"/>
          <p:cNvSpPr txBox="1"/>
          <p:nvPr/>
        </p:nvSpPr>
        <p:spPr>
          <a:xfrm>
            <a:off x="1472425" y="2554312"/>
            <a:ext cx="1602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9" name="Google Shape;929;p59"/>
          <p:cNvSpPr txBox="1"/>
          <p:nvPr/>
        </p:nvSpPr>
        <p:spPr>
          <a:xfrm>
            <a:off x="4511667" y="3773318"/>
            <a:ext cx="5337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0" name="Google Shape;930;p59"/>
          <p:cNvSpPr/>
          <p:nvPr/>
        </p:nvSpPr>
        <p:spPr>
          <a:xfrm>
            <a:off x="3110150" y="2630500"/>
            <a:ext cx="3124100" cy="1488700"/>
          </a:xfrm>
          <a:custGeom>
            <a:rect b="b" l="l" r="r" t="t"/>
            <a:pathLst>
              <a:path extrusionOk="0" h="59548" w="124964">
                <a:moveTo>
                  <a:pt x="0" y="59548"/>
                </a:moveTo>
                <a:lnTo>
                  <a:pt x="64804" y="50707"/>
                </a:lnTo>
                <a:lnTo>
                  <a:pt x="124964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6" name="Google Shape;936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7" name="Google Shape;937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8" name="Google Shape;938;p60"/>
          <p:cNvCxnSpPr/>
          <p:nvPr/>
        </p:nvCxnSpPr>
        <p:spPr>
          <a:xfrm rot="10800000">
            <a:off x="4156875" y="1800325"/>
            <a:ext cx="0" cy="20334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39" name="Google Shape;939;p60"/>
          <p:cNvSpPr txBox="1"/>
          <p:nvPr>
            <p:ph idx="1" type="body"/>
          </p:nvPr>
        </p:nvSpPr>
        <p:spPr>
          <a:xfrm>
            <a:off x="311700" y="1152475"/>
            <a:ext cx="87051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Exponential Linear Unit (ELU)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0" name="Google Shape;940;p60"/>
          <p:cNvCxnSpPr/>
          <p:nvPr/>
        </p:nvCxnSpPr>
        <p:spPr>
          <a:xfrm rot="10800000">
            <a:off x="2717065" y="1735403"/>
            <a:ext cx="0" cy="2093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1" name="Google Shape;941;p60"/>
          <p:cNvCxnSpPr/>
          <p:nvPr/>
        </p:nvCxnSpPr>
        <p:spPr>
          <a:xfrm>
            <a:off x="2711552" y="3828503"/>
            <a:ext cx="2934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2" name="Google Shape;942;p60"/>
          <p:cNvSpPr txBox="1"/>
          <p:nvPr/>
        </p:nvSpPr>
        <p:spPr>
          <a:xfrm>
            <a:off x="3184054" y="4326313"/>
            <a:ext cx="2208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3" name="Google Shape;943;p60"/>
          <p:cNvSpPr txBox="1"/>
          <p:nvPr/>
        </p:nvSpPr>
        <p:spPr>
          <a:xfrm>
            <a:off x="818500" y="246953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4" name="Google Shape;944;p60"/>
          <p:cNvSpPr txBox="1"/>
          <p:nvPr/>
        </p:nvSpPr>
        <p:spPr>
          <a:xfrm>
            <a:off x="2239625" y="2585483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5" name="Google Shape;945;p60"/>
          <p:cNvSpPr txBox="1"/>
          <p:nvPr/>
        </p:nvSpPr>
        <p:spPr>
          <a:xfrm>
            <a:off x="2273633" y="1909016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6" name="Google Shape;946;p60"/>
          <p:cNvSpPr txBox="1"/>
          <p:nvPr/>
        </p:nvSpPr>
        <p:spPr>
          <a:xfrm>
            <a:off x="3960314" y="3702547"/>
            <a:ext cx="492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7" name="Google Shape;947;p60"/>
          <p:cNvCxnSpPr/>
          <p:nvPr/>
        </p:nvCxnSpPr>
        <p:spPr>
          <a:xfrm rot="10800000">
            <a:off x="2712075" y="2892175"/>
            <a:ext cx="28896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48" name="Google Shape;948;p60"/>
          <p:cNvSpPr txBox="1"/>
          <p:nvPr/>
        </p:nvSpPr>
        <p:spPr>
          <a:xfrm>
            <a:off x="2184525" y="3359808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9" name="Google Shape;949;p60"/>
          <p:cNvSpPr/>
          <p:nvPr/>
        </p:nvSpPr>
        <p:spPr>
          <a:xfrm>
            <a:off x="2719500" y="2907200"/>
            <a:ext cx="1442375" cy="731200"/>
          </a:xfrm>
          <a:custGeom>
            <a:rect b="b" l="l" r="r" t="t"/>
            <a:pathLst>
              <a:path extrusionOk="0" h="29248" w="57695">
                <a:moveTo>
                  <a:pt x="0" y="29248"/>
                </a:moveTo>
                <a:cubicBezTo>
                  <a:pt x="5709" y="28480"/>
                  <a:pt x="24640" y="29515"/>
                  <a:pt x="34256" y="24640"/>
                </a:cubicBezTo>
                <a:cubicBezTo>
                  <a:pt x="43872" y="19765"/>
                  <a:pt x="53789" y="4107"/>
                  <a:pt x="57695" y="0"/>
                </a:cubicBezTo>
              </a:path>
            </a:pathLst>
          </a:cu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950" name="Google Shape;950;p60"/>
          <p:cNvCxnSpPr/>
          <p:nvPr/>
        </p:nvCxnSpPr>
        <p:spPr>
          <a:xfrm flipH="1" rot="10800000">
            <a:off x="4156875" y="1865600"/>
            <a:ext cx="831300" cy="10416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6" name="Google Shape;956;p6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Another solution is to perform batch normalization, where your model will normalize each batch using the batch mean and standard deviation.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7" name="Google Shape;957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8" name="Google Shape;958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7125" y="1811275"/>
            <a:ext cx="713422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4" name="Google Shape;964;p6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different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initialization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weights can also help alleviate these issues (Xavier Initialization).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5" name="Google Shape;965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6" name="Google Shape;966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6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Apart from batch normalization, researchers have also used “gradient clipping”, where gradients are cut off before reaching a predetermined limit (e.g. cut off gradients to be between -1 and 1)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3" name="Google Shape;973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4" name="Google Shape;974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0" name="Google Shape;980;p6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for Time Series present their own gradient challenges, let’s explore special LSTM (Long Short Term Memory) neuron units that help fix these issues!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1" name="Google Shape;98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2" name="Google Shape;98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LSTM and GRU Units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8" name="Google Shape;98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9" name="Google Shape;98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994" name="Google Shape;994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Google Shape;99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6" name="Google Shape;996;p6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of the solutions previously presented for vanishing gradients can also apply to RNN: different activation functions, batch normalizations, etc…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because of the length of time series input, these could slow down training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7" name="Google Shape;99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3" name="Google Shape;1003;p6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possible solution would be to just shorten the time steps used for prediction, but this makes the model worse at predicting longer trends.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4" name="Google Shape;100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5" name="Google Shape;100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1" name="Google Shape;1011;p6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Another issue RNN face is that after awhile the network will begin to “forget” the first inputs, as information is lost at each step going through the RNN.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some sort of “long-term memory” for our networks.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2" name="Google Shape;101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3" name="Google Shape;101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9" name="Google Shape;1019;p69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LSTM (Long Short-Term Memory) cell was created to help address these RNN issues.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how an LSTM cell works!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0" name="Google Shape;102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1" name="Google Shape;102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7" name="Google Shape;1027;p70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typical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8" name="Google Shape;1028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9" name="Google Shape;1029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0" name="Google Shape;1030;p70"/>
          <p:cNvCxnSpPr/>
          <p:nvPr/>
        </p:nvCxnSpPr>
        <p:spPr>
          <a:xfrm rot="10800000">
            <a:off x="2324800" y="21589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1" name="Google Shape;1031;p70"/>
          <p:cNvCxnSpPr/>
          <p:nvPr/>
        </p:nvCxnSpPr>
        <p:spPr>
          <a:xfrm rot="10800000">
            <a:off x="1545525" y="3498375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2" name="Google Shape;1032;p70"/>
          <p:cNvSpPr txBox="1"/>
          <p:nvPr/>
        </p:nvSpPr>
        <p:spPr>
          <a:xfrm>
            <a:off x="1082325" y="41797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3" name="Google Shape;1033;p70"/>
          <p:cNvSpPr txBox="1"/>
          <p:nvPr/>
        </p:nvSpPr>
        <p:spPr>
          <a:xfrm>
            <a:off x="1882150" y="16821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4" name="Google Shape;1034;p70"/>
          <p:cNvCxnSpPr/>
          <p:nvPr/>
        </p:nvCxnSpPr>
        <p:spPr>
          <a:xfrm rot="10800000">
            <a:off x="424270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5" name="Google Shape;1035;p70"/>
          <p:cNvCxnSpPr/>
          <p:nvPr/>
        </p:nvCxnSpPr>
        <p:spPr>
          <a:xfrm rot="10800000">
            <a:off x="3410075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6" name="Google Shape;1036;p70"/>
          <p:cNvSpPr txBox="1"/>
          <p:nvPr/>
        </p:nvSpPr>
        <p:spPr>
          <a:xfrm>
            <a:off x="2946875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7" name="Google Shape;1037;p70"/>
          <p:cNvCxnSpPr/>
          <p:nvPr/>
        </p:nvCxnSpPr>
        <p:spPr>
          <a:xfrm rot="10800000">
            <a:off x="627075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8" name="Google Shape;1038;p70"/>
          <p:cNvCxnSpPr/>
          <p:nvPr/>
        </p:nvCxnSpPr>
        <p:spPr>
          <a:xfrm rot="10800000">
            <a:off x="5358750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9" name="Google Shape;1039;p70"/>
          <p:cNvSpPr txBox="1"/>
          <p:nvPr/>
        </p:nvSpPr>
        <p:spPr>
          <a:xfrm>
            <a:off x="4895550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0" name="Google Shape;1040;p70"/>
          <p:cNvSpPr txBox="1"/>
          <p:nvPr/>
        </p:nvSpPr>
        <p:spPr>
          <a:xfrm>
            <a:off x="37988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1" name="Google Shape;1041;p70"/>
          <p:cNvSpPr txBox="1"/>
          <p:nvPr/>
        </p:nvSpPr>
        <p:spPr>
          <a:xfrm>
            <a:off x="58099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2" name="Google Shape;1042;p70"/>
          <p:cNvCxnSpPr/>
          <p:nvPr/>
        </p:nvCxnSpPr>
        <p:spPr>
          <a:xfrm>
            <a:off x="2564250" y="27725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3" name="Google Shape;1043;p70"/>
          <p:cNvCxnSpPr/>
          <p:nvPr/>
        </p:nvCxnSpPr>
        <p:spPr>
          <a:xfrm>
            <a:off x="4468043" y="2815244"/>
            <a:ext cx="845700" cy="65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70"/>
          <p:cNvCxnSpPr/>
          <p:nvPr/>
        </p:nvCxnSpPr>
        <p:spPr>
          <a:xfrm>
            <a:off x="6410418" y="27996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45" name="Google Shape;1045;p70"/>
          <p:cNvSpPr/>
          <p:nvPr/>
        </p:nvSpPr>
        <p:spPr>
          <a:xfrm>
            <a:off x="1412350" y="26470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70"/>
          <p:cNvSpPr/>
          <p:nvPr/>
        </p:nvSpPr>
        <p:spPr>
          <a:xfrm>
            <a:off x="3293200" y="2676975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70"/>
          <p:cNvSpPr/>
          <p:nvPr/>
        </p:nvSpPr>
        <p:spPr>
          <a:xfrm>
            <a:off x="5268625" y="27297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3" name="Google Shape;1053;p71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4" name="Google Shape;1054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5" name="Google Shape;1055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6" name="Google Shape;1056;p71"/>
          <p:cNvSpPr/>
          <p:nvPr/>
        </p:nvSpPr>
        <p:spPr>
          <a:xfrm>
            <a:off x="3293200" y="2676975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7" name="Google Shape;1057;p71"/>
          <p:cNvCxnSpPr/>
          <p:nvPr/>
        </p:nvCxnSpPr>
        <p:spPr>
          <a:xfrm rot="10800000">
            <a:off x="424270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8" name="Google Shape;1058;p71"/>
          <p:cNvCxnSpPr/>
          <p:nvPr/>
        </p:nvCxnSpPr>
        <p:spPr>
          <a:xfrm rot="10800000">
            <a:off x="3410075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9" name="Google Shape;1059;p71"/>
          <p:cNvSpPr txBox="1"/>
          <p:nvPr/>
        </p:nvSpPr>
        <p:spPr>
          <a:xfrm>
            <a:off x="2946875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0" name="Google Shape;1060;p71"/>
          <p:cNvSpPr txBox="1"/>
          <p:nvPr/>
        </p:nvSpPr>
        <p:spPr>
          <a:xfrm>
            <a:off x="37988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1" name="Google Shape;1061;p71"/>
          <p:cNvCxnSpPr/>
          <p:nvPr/>
        </p:nvCxnSpPr>
        <p:spPr>
          <a:xfrm>
            <a:off x="2564250" y="27725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" name="Google Shape;98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9" name="Google Shape;99;p18"/>
          <p:cNvGraphicFramePr/>
          <p:nvPr/>
        </p:nvGraphicFramePr>
        <p:xfrm>
          <a:off x="1450850" y="23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{D8BA7375-83ED-41DF-953F-4D18A69D1FFE}</a:tableStyleId>
              </a:tblPr>
              <a:tblGrid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Hello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r>
                        <a:rPr lang="en"/>
                        <a:t>ow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Google Shape;100;p18"/>
          <p:cNvGraphicFramePr/>
          <p:nvPr/>
        </p:nvGraphicFramePr>
        <p:xfrm>
          <a:off x="1450850" y="320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{D8BA7375-83ED-41DF-953F-4D18A69D1FFE}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Hello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how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today?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cxnSp>
        <p:nvCxnSpPr>
          <p:cNvPr id="101" name="Google Shape;101;p18"/>
          <p:cNvCxnSpPr/>
          <p:nvPr/>
        </p:nvCxnSpPr>
        <p:spPr>
          <a:xfrm>
            <a:off x="6286500" y="2542025"/>
            <a:ext cx="663000" cy="599100"/>
          </a:xfrm>
          <a:prstGeom prst="curvedConnector3">
            <a:avLst>
              <a:gd fmla="val 8688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7" name="Google Shape;1067;p72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8" name="Google Shape;1068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9" name="Google Shape;1069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0" name="Google Shape;1070;p72"/>
          <p:cNvSpPr/>
          <p:nvPr/>
        </p:nvSpPr>
        <p:spPr>
          <a:xfrm>
            <a:off x="2764525" y="1942400"/>
            <a:ext cx="3213300" cy="231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1" name="Google Shape;1071;p72"/>
          <p:cNvCxnSpPr/>
          <p:nvPr/>
        </p:nvCxnSpPr>
        <p:spPr>
          <a:xfrm>
            <a:off x="2088875" y="30113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2" name="Google Shape;1072;p72"/>
          <p:cNvCxnSpPr/>
          <p:nvPr/>
        </p:nvCxnSpPr>
        <p:spPr>
          <a:xfrm>
            <a:off x="5977825" y="30787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3" name="Google Shape;1073;p72"/>
          <p:cNvCxnSpPr>
            <a:endCxn id="1070" idx="2"/>
          </p:cNvCxnSpPr>
          <p:nvPr/>
        </p:nvCxnSpPr>
        <p:spPr>
          <a:xfrm rot="10800000">
            <a:off x="4371175" y="4254200"/>
            <a:ext cx="0" cy="42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4" name="Google Shape;1074;p72"/>
          <p:cNvSpPr txBox="1"/>
          <p:nvPr/>
        </p:nvSpPr>
        <p:spPr>
          <a:xfrm>
            <a:off x="728425" y="27947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5" name="Google Shape;1075;p72"/>
          <p:cNvSpPr txBox="1"/>
          <p:nvPr/>
        </p:nvSpPr>
        <p:spPr>
          <a:xfrm>
            <a:off x="3584875" y="4628625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put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6" name="Google Shape;1076;p72"/>
          <p:cNvSpPr txBox="1"/>
          <p:nvPr/>
        </p:nvSpPr>
        <p:spPr>
          <a:xfrm>
            <a:off x="6297150" y="28868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2" name="Google Shape;1082;p73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3" name="Google Shape;1083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4" name="Google Shape;1084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5" name="Google Shape;1085;p73"/>
          <p:cNvSpPr/>
          <p:nvPr/>
        </p:nvSpPr>
        <p:spPr>
          <a:xfrm>
            <a:off x="2764525" y="1942400"/>
            <a:ext cx="3213300" cy="231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6" name="Google Shape;1086;p73"/>
          <p:cNvCxnSpPr/>
          <p:nvPr/>
        </p:nvCxnSpPr>
        <p:spPr>
          <a:xfrm>
            <a:off x="2088875" y="30113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7" name="Google Shape;1087;p73"/>
          <p:cNvCxnSpPr/>
          <p:nvPr/>
        </p:nvCxnSpPr>
        <p:spPr>
          <a:xfrm>
            <a:off x="5977825" y="30787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8" name="Google Shape;1088;p73"/>
          <p:cNvCxnSpPr>
            <a:endCxn id="1085" idx="2"/>
          </p:cNvCxnSpPr>
          <p:nvPr/>
        </p:nvCxnSpPr>
        <p:spPr>
          <a:xfrm rot="10800000">
            <a:off x="4371175" y="4254200"/>
            <a:ext cx="0" cy="42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9" name="Google Shape;1089;p73"/>
          <p:cNvSpPr txBox="1"/>
          <p:nvPr/>
        </p:nvSpPr>
        <p:spPr>
          <a:xfrm>
            <a:off x="1042425" y="2738325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0" name="Google Shape;1090;p73"/>
          <p:cNvSpPr txBox="1"/>
          <p:nvPr/>
        </p:nvSpPr>
        <p:spPr>
          <a:xfrm>
            <a:off x="3584875" y="4628625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1" name="Google Shape;1091;p73"/>
          <p:cNvSpPr txBox="1"/>
          <p:nvPr/>
        </p:nvSpPr>
        <p:spPr>
          <a:xfrm>
            <a:off x="6012375" y="28159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7" name="Google Shape;1097;p74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98" name="Google Shape;1098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9" name="Google Shape;1099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Google Shape;1100;p74"/>
          <p:cNvSpPr/>
          <p:nvPr/>
        </p:nvSpPr>
        <p:spPr>
          <a:xfrm>
            <a:off x="2764525" y="1942400"/>
            <a:ext cx="3213300" cy="231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1" name="Google Shape;1101;p74"/>
          <p:cNvCxnSpPr/>
          <p:nvPr/>
        </p:nvCxnSpPr>
        <p:spPr>
          <a:xfrm>
            <a:off x="2088875" y="30113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2" name="Google Shape;1102;p74"/>
          <p:cNvCxnSpPr/>
          <p:nvPr/>
        </p:nvCxnSpPr>
        <p:spPr>
          <a:xfrm>
            <a:off x="5977825" y="30787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3" name="Google Shape;1103;p74"/>
          <p:cNvCxnSpPr>
            <a:endCxn id="1100" idx="2"/>
          </p:cNvCxnSpPr>
          <p:nvPr/>
        </p:nvCxnSpPr>
        <p:spPr>
          <a:xfrm rot="10800000">
            <a:off x="4371175" y="4254200"/>
            <a:ext cx="0" cy="42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4" name="Google Shape;1104;p74"/>
          <p:cNvSpPr txBox="1"/>
          <p:nvPr/>
        </p:nvSpPr>
        <p:spPr>
          <a:xfrm>
            <a:off x="1042425" y="2738325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5" name="Google Shape;1105;p74"/>
          <p:cNvSpPr txBox="1"/>
          <p:nvPr/>
        </p:nvSpPr>
        <p:spPr>
          <a:xfrm>
            <a:off x="3584875" y="4628625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6" name="Google Shape;1106;p74"/>
          <p:cNvSpPr txBox="1"/>
          <p:nvPr/>
        </p:nvSpPr>
        <p:spPr>
          <a:xfrm>
            <a:off x="6012375" y="28159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7" name="Google Shape;1107;p74"/>
          <p:cNvSpPr txBox="1"/>
          <p:nvPr/>
        </p:nvSpPr>
        <p:spPr>
          <a:xfrm>
            <a:off x="2648425" y="2815950"/>
            <a:ext cx="34455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2300"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1"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=tanh(W[H</a:t>
            </a:r>
            <a:r>
              <a:rPr b="1" baseline="-25000"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r>
              <a:rPr b="1"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,X</a:t>
            </a:r>
            <a:r>
              <a:rPr b="1" baseline="-25000"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1"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]+b)</a:t>
            </a:r>
            <a:endParaRPr b="1" baseline="-25000" sz="2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3" name="Google Shape;1113;p75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LSTM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4" name="Google Shape;1114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5" name="Google Shape;1115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6" name="Google Shape;1116;p75"/>
          <p:cNvSpPr/>
          <p:nvPr/>
        </p:nvSpPr>
        <p:spPr>
          <a:xfrm>
            <a:off x="2764525" y="1942400"/>
            <a:ext cx="3213300" cy="231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2" name="Google Shape;1122;p76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LSTM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3" name="Google Shape;1123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4" name="Google Shape;1124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5" name="Google Shape;1125;p76"/>
          <p:cNvSpPr/>
          <p:nvPr/>
        </p:nvSpPr>
        <p:spPr>
          <a:xfrm>
            <a:off x="2764525" y="1942400"/>
            <a:ext cx="3213300" cy="231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6" name="Google Shape;1126;p76"/>
          <p:cNvCxnSpPr/>
          <p:nvPr/>
        </p:nvCxnSpPr>
        <p:spPr>
          <a:xfrm>
            <a:off x="2079450" y="22839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7" name="Google Shape;1127;p76"/>
          <p:cNvCxnSpPr/>
          <p:nvPr/>
        </p:nvCxnSpPr>
        <p:spPr>
          <a:xfrm>
            <a:off x="2079450" y="38769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8" name="Google Shape;1128;p76"/>
          <p:cNvCxnSpPr/>
          <p:nvPr/>
        </p:nvCxnSpPr>
        <p:spPr>
          <a:xfrm>
            <a:off x="6052875" y="22839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9" name="Google Shape;1129;p76"/>
          <p:cNvCxnSpPr/>
          <p:nvPr/>
        </p:nvCxnSpPr>
        <p:spPr>
          <a:xfrm>
            <a:off x="6016350" y="38769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0" name="Google Shape;1130;p76"/>
          <p:cNvSpPr txBox="1"/>
          <p:nvPr/>
        </p:nvSpPr>
        <p:spPr>
          <a:xfrm>
            <a:off x="667025" y="19836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Long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1" name="Google Shape;1131;p76"/>
          <p:cNvSpPr txBox="1"/>
          <p:nvPr/>
        </p:nvSpPr>
        <p:spPr>
          <a:xfrm>
            <a:off x="6642650" y="20186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Long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2" name="Google Shape;1132;p76"/>
          <p:cNvSpPr txBox="1"/>
          <p:nvPr/>
        </p:nvSpPr>
        <p:spPr>
          <a:xfrm>
            <a:off x="667025" y="36191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Short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3" name="Google Shape;1133;p76"/>
          <p:cNvSpPr txBox="1"/>
          <p:nvPr/>
        </p:nvSpPr>
        <p:spPr>
          <a:xfrm>
            <a:off x="6657450" y="35403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Short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4" name="Google Shape;1134;p76"/>
          <p:cNvCxnSpPr/>
          <p:nvPr/>
        </p:nvCxnSpPr>
        <p:spPr>
          <a:xfrm rot="10800000">
            <a:off x="3126725" y="4269775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5" name="Google Shape;1135;p76"/>
          <p:cNvSpPr txBox="1"/>
          <p:nvPr/>
        </p:nvSpPr>
        <p:spPr>
          <a:xfrm>
            <a:off x="2340425" y="46105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time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6" name="Google Shape;1136;p76"/>
          <p:cNvCxnSpPr/>
          <p:nvPr/>
        </p:nvCxnSpPr>
        <p:spPr>
          <a:xfrm rot="10800000">
            <a:off x="5461200" y="1541000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7" name="Google Shape;1137;p76"/>
          <p:cNvSpPr txBox="1"/>
          <p:nvPr/>
        </p:nvSpPr>
        <p:spPr>
          <a:xfrm>
            <a:off x="4530300" y="1237150"/>
            <a:ext cx="1861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put at time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3" name="Google Shape;1143;p77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LSTM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4" name="Google Shape;1144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5" name="Google Shape;1145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6" name="Google Shape;1146;p77"/>
          <p:cNvSpPr/>
          <p:nvPr/>
        </p:nvSpPr>
        <p:spPr>
          <a:xfrm>
            <a:off x="2764525" y="1942400"/>
            <a:ext cx="3213300" cy="231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7" name="Google Shape;1147;p77"/>
          <p:cNvCxnSpPr/>
          <p:nvPr/>
        </p:nvCxnSpPr>
        <p:spPr>
          <a:xfrm>
            <a:off x="2079450" y="22839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8" name="Google Shape;1148;p77"/>
          <p:cNvCxnSpPr/>
          <p:nvPr/>
        </p:nvCxnSpPr>
        <p:spPr>
          <a:xfrm>
            <a:off x="2079450" y="38769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9" name="Google Shape;1149;p77"/>
          <p:cNvCxnSpPr/>
          <p:nvPr/>
        </p:nvCxnSpPr>
        <p:spPr>
          <a:xfrm>
            <a:off x="6052875" y="22839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0" name="Google Shape;1150;p77"/>
          <p:cNvCxnSpPr/>
          <p:nvPr/>
        </p:nvCxnSpPr>
        <p:spPr>
          <a:xfrm>
            <a:off x="6016350" y="38769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1" name="Google Shape;1151;p77"/>
          <p:cNvSpPr txBox="1"/>
          <p:nvPr/>
        </p:nvSpPr>
        <p:spPr>
          <a:xfrm>
            <a:off x="667025" y="19836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Long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2" name="Google Shape;1152;p77"/>
          <p:cNvSpPr txBox="1"/>
          <p:nvPr/>
        </p:nvSpPr>
        <p:spPr>
          <a:xfrm>
            <a:off x="6642650" y="20186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Long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3" name="Google Shape;1153;p77"/>
          <p:cNvSpPr txBox="1"/>
          <p:nvPr/>
        </p:nvSpPr>
        <p:spPr>
          <a:xfrm>
            <a:off x="667025" y="36191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Short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4" name="Google Shape;1154;p77"/>
          <p:cNvSpPr txBox="1"/>
          <p:nvPr/>
        </p:nvSpPr>
        <p:spPr>
          <a:xfrm>
            <a:off x="6657450" y="35403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Short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5" name="Google Shape;1155;p77"/>
          <p:cNvCxnSpPr/>
          <p:nvPr/>
        </p:nvCxnSpPr>
        <p:spPr>
          <a:xfrm rot="10800000">
            <a:off x="3126725" y="4269775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6" name="Google Shape;1156;p77"/>
          <p:cNvSpPr txBox="1"/>
          <p:nvPr/>
        </p:nvSpPr>
        <p:spPr>
          <a:xfrm>
            <a:off x="2340425" y="46105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time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7" name="Google Shape;1157;p77"/>
          <p:cNvCxnSpPr/>
          <p:nvPr/>
        </p:nvCxnSpPr>
        <p:spPr>
          <a:xfrm rot="10800000">
            <a:off x="5461200" y="1541000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8" name="Google Shape;1158;p77"/>
          <p:cNvSpPr txBox="1"/>
          <p:nvPr/>
        </p:nvSpPr>
        <p:spPr>
          <a:xfrm>
            <a:off x="4530300" y="1237150"/>
            <a:ext cx="1861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time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9" name="Google Shape;1159;p77"/>
          <p:cNvSpPr/>
          <p:nvPr/>
        </p:nvSpPr>
        <p:spPr>
          <a:xfrm>
            <a:off x="2957375" y="2201850"/>
            <a:ext cx="1327500" cy="590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Forget Gate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0" name="Google Shape;1160;p77"/>
          <p:cNvSpPr/>
          <p:nvPr/>
        </p:nvSpPr>
        <p:spPr>
          <a:xfrm>
            <a:off x="4488550" y="3286200"/>
            <a:ext cx="1327500" cy="590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Update Gate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1" name="Google Shape;1161;p77"/>
          <p:cNvSpPr/>
          <p:nvPr/>
        </p:nvSpPr>
        <p:spPr>
          <a:xfrm>
            <a:off x="2957375" y="3286200"/>
            <a:ext cx="1327500" cy="590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2" name="Google Shape;1162;p77"/>
          <p:cNvSpPr/>
          <p:nvPr/>
        </p:nvSpPr>
        <p:spPr>
          <a:xfrm>
            <a:off x="4488550" y="2201850"/>
            <a:ext cx="1327500" cy="590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Gate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8" name="Google Shape;1168;p78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Gates optionally let information through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9" name="Google Shape;1169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0" name="Google Shape;1170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1" name="Google Shape;1171;p78"/>
          <p:cNvSpPr/>
          <p:nvPr/>
        </p:nvSpPr>
        <p:spPr>
          <a:xfrm>
            <a:off x="3526850" y="2825850"/>
            <a:ext cx="1259400" cy="692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σ</a:t>
            </a:r>
            <a:endParaRPr b="1" sz="3000"/>
          </a:p>
        </p:txBody>
      </p:sp>
      <p:cxnSp>
        <p:nvCxnSpPr>
          <p:cNvPr id="1172" name="Google Shape;1172;p78"/>
          <p:cNvCxnSpPr/>
          <p:nvPr/>
        </p:nvCxnSpPr>
        <p:spPr>
          <a:xfrm>
            <a:off x="2846150" y="31383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3" name="Google Shape;1173;p78"/>
          <p:cNvCxnSpPr/>
          <p:nvPr/>
        </p:nvCxnSpPr>
        <p:spPr>
          <a:xfrm>
            <a:off x="4864925" y="31383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4" name="Google Shape;1174;p78"/>
          <p:cNvCxnSpPr/>
          <p:nvPr/>
        </p:nvCxnSpPr>
        <p:spPr>
          <a:xfrm flipH="1" rot="10800000">
            <a:off x="3702875" y="3811750"/>
            <a:ext cx="928800" cy="503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5" name="Google Shape;1175;p78"/>
          <p:cNvSpPr txBox="1"/>
          <p:nvPr/>
        </p:nvSpPr>
        <p:spPr>
          <a:xfrm>
            <a:off x="3322000" y="4114175"/>
            <a:ext cx="5289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6" name="Google Shape;1176;p78"/>
          <p:cNvSpPr txBox="1"/>
          <p:nvPr/>
        </p:nvSpPr>
        <p:spPr>
          <a:xfrm>
            <a:off x="4451400" y="3609400"/>
            <a:ext cx="5289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7" name="Google Shape;1177;p78"/>
          <p:cNvSpPr/>
          <p:nvPr/>
        </p:nvSpPr>
        <p:spPr>
          <a:xfrm>
            <a:off x="5537800" y="2932350"/>
            <a:ext cx="411900" cy="411900"/>
          </a:xfrm>
          <a:prstGeom prst="ellipse">
            <a:avLst/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3" name="Google Shape;1183;p79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LSTM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4" name="Google Shape;1184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5" name="Google Shape;1185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6" name="Google Shape;1186;p79"/>
          <p:cNvSpPr/>
          <p:nvPr/>
        </p:nvSpPr>
        <p:spPr>
          <a:xfrm>
            <a:off x="2764525" y="1942400"/>
            <a:ext cx="3213300" cy="231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7" name="Google Shape;1187;p79"/>
          <p:cNvCxnSpPr/>
          <p:nvPr/>
        </p:nvCxnSpPr>
        <p:spPr>
          <a:xfrm>
            <a:off x="2079450" y="22839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8" name="Google Shape;1188;p79"/>
          <p:cNvCxnSpPr/>
          <p:nvPr/>
        </p:nvCxnSpPr>
        <p:spPr>
          <a:xfrm>
            <a:off x="2079450" y="38769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9" name="Google Shape;1189;p79"/>
          <p:cNvCxnSpPr/>
          <p:nvPr/>
        </p:nvCxnSpPr>
        <p:spPr>
          <a:xfrm>
            <a:off x="6052875" y="22839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0" name="Google Shape;1190;p79"/>
          <p:cNvCxnSpPr/>
          <p:nvPr/>
        </p:nvCxnSpPr>
        <p:spPr>
          <a:xfrm>
            <a:off x="6016350" y="38769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1" name="Google Shape;1191;p79"/>
          <p:cNvSpPr txBox="1"/>
          <p:nvPr/>
        </p:nvSpPr>
        <p:spPr>
          <a:xfrm>
            <a:off x="667025" y="19836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Long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2" name="Google Shape;1192;p79"/>
          <p:cNvSpPr txBox="1"/>
          <p:nvPr/>
        </p:nvSpPr>
        <p:spPr>
          <a:xfrm>
            <a:off x="6642650" y="20186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Long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3" name="Google Shape;1193;p79"/>
          <p:cNvSpPr txBox="1"/>
          <p:nvPr/>
        </p:nvSpPr>
        <p:spPr>
          <a:xfrm>
            <a:off x="667025" y="36191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Short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4" name="Google Shape;1194;p79"/>
          <p:cNvSpPr txBox="1"/>
          <p:nvPr/>
        </p:nvSpPr>
        <p:spPr>
          <a:xfrm>
            <a:off x="6657450" y="35403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Short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5" name="Google Shape;1195;p79"/>
          <p:cNvCxnSpPr/>
          <p:nvPr/>
        </p:nvCxnSpPr>
        <p:spPr>
          <a:xfrm rot="10800000">
            <a:off x="3126725" y="4269775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6" name="Google Shape;1196;p79"/>
          <p:cNvSpPr txBox="1"/>
          <p:nvPr/>
        </p:nvSpPr>
        <p:spPr>
          <a:xfrm>
            <a:off x="2340425" y="46105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time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7" name="Google Shape;1197;p79"/>
          <p:cNvCxnSpPr/>
          <p:nvPr/>
        </p:nvCxnSpPr>
        <p:spPr>
          <a:xfrm rot="10800000">
            <a:off x="5461200" y="1541000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8" name="Google Shape;1198;p79"/>
          <p:cNvSpPr txBox="1"/>
          <p:nvPr/>
        </p:nvSpPr>
        <p:spPr>
          <a:xfrm>
            <a:off x="4530300" y="1237150"/>
            <a:ext cx="1861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time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4" name="Google Shape;1204;p80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LSTM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5" name="Google Shape;1205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80"/>
          <p:cNvSpPr/>
          <p:nvPr/>
        </p:nvSpPr>
        <p:spPr>
          <a:xfrm>
            <a:off x="2368175" y="206017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7" name="Google Shape;1207;p80"/>
          <p:cNvCxnSpPr/>
          <p:nvPr/>
        </p:nvCxnSpPr>
        <p:spPr>
          <a:xfrm>
            <a:off x="1712100" y="235852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8" name="Google Shape;1208;p80"/>
          <p:cNvCxnSpPr/>
          <p:nvPr/>
        </p:nvCxnSpPr>
        <p:spPr>
          <a:xfrm>
            <a:off x="1712100" y="40456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9" name="Google Shape;1209;p80"/>
          <p:cNvSpPr txBox="1"/>
          <p:nvPr/>
        </p:nvSpPr>
        <p:spPr>
          <a:xfrm>
            <a:off x="1621975" y="360827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0" name="Google Shape;1210;p80"/>
          <p:cNvSpPr txBox="1"/>
          <p:nvPr/>
        </p:nvSpPr>
        <p:spPr>
          <a:xfrm>
            <a:off x="1621975" y="18854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1" name="Google Shape;1211;p80"/>
          <p:cNvSpPr txBox="1"/>
          <p:nvPr/>
        </p:nvSpPr>
        <p:spPr>
          <a:xfrm>
            <a:off x="6670275" y="18854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2" name="Google Shape;1212;p80"/>
          <p:cNvSpPr txBox="1"/>
          <p:nvPr/>
        </p:nvSpPr>
        <p:spPr>
          <a:xfrm>
            <a:off x="6732525" y="40390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3" name="Google Shape;1213;p80"/>
          <p:cNvSpPr txBox="1"/>
          <p:nvPr/>
        </p:nvSpPr>
        <p:spPr>
          <a:xfrm>
            <a:off x="5701500" y="12770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4" name="Google Shape;1214;p80"/>
          <p:cNvCxnSpPr/>
          <p:nvPr/>
        </p:nvCxnSpPr>
        <p:spPr>
          <a:xfrm rot="10800000">
            <a:off x="6000775" y="1690100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5" name="Google Shape;1215;p80"/>
          <p:cNvCxnSpPr/>
          <p:nvPr/>
        </p:nvCxnSpPr>
        <p:spPr>
          <a:xfrm>
            <a:off x="6543575" y="240142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6" name="Google Shape;1216;p80"/>
          <p:cNvCxnSpPr/>
          <p:nvPr/>
        </p:nvCxnSpPr>
        <p:spPr>
          <a:xfrm>
            <a:off x="6543575" y="40123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7" name="Google Shape;1217;p80"/>
          <p:cNvCxnSpPr/>
          <p:nvPr/>
        </p:nvCxnSpPr>
        <p:spPr>
          <a:xfrm rot="10800000">
            <a:off x="2854150" y="4405475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8" name="Google Shape;1218;p80"/>
          <p:cNvSpPr txBox="1"/>
          <p:nvPr/>
        </p:nvSpPr>
        <p:spPr>
          <a:xfrm>
            <a:off x="2576775" y="46846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4" name="Google Shape;1224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5" name="Google Shape;1225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Google Shape;1226;p81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7" name="Google Shape;1227;p81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8" name="Google Shape;1228;p81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9" name="Google Shape;1229;p81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0" name="Google Shape;1230;p81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1" name="Google Shape;1231;p81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32" name="Google Shape;1232;p81"/>
          <p:cNvSpPr txBox="1"/>
          <p:nvPr/>
        </p:nvSpPr>
        <p:spPr>
          <a:xfrm>
            <a:off x="105175" y="4357000"/>
            <a:ext cx="1556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3" name="Google Shape;1233;p81"/>
          <p:cNvSpPr txBox="1"/>
          <p:nvPr/>
        </p:nvSpPr>
        <p:spPr>
          <a:xfrm>
            <a:off x="3545850" y="1045450"/>
            <a:ext cx="128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4" name="Google Shape;1234;p81"/>
          <p:cNvCxnSpPr>
            <a:stCxn id="1232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5" name="Google Shape;1235;p81"/>
          <p:cNvCxnSpPr/>
          <p:nvPr/>
        </p:nvCxnSpPr>
        <p:spPr>
          <a:xfrm>
            <a:off x="826375" y="3730150"/>
            <a:ext cx="2629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6" name="Google Shape;1236;p81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37" name="Google Shape;1237;p81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81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39" name="Google Shape;1239;p81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0" name="Google Shape;1240;p81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1" name="Google Shape;1241;p81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2" name="Google Shape;1242;p81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3" name="Google Shape;1243;p81"/>
          <p:cNvCxnSpPr>
            <a:endCxn id="1236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4" name="Google Shape;1244;p81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5" name="Google Shape;1245;p81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6" name="Google Shape;1246;p81"/>
          <p:cNvCxnSpPr>
            <a:endCxn id="1239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7" name="Google Shape;1247;p81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8" name="Google Shape;1248;p81"/>
          <p:cNvCxnSpPr>
            <a:stCxn id="1236" idx="0"/>
            <a:endCxn id="1240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9" name="Google Shape;1249;p81"/>
          <p:cNvCxnSpPr>
            <a:stCxn id="1237" idx="0"/>
            <a:endCxn id="1240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0" name="Google Shape;1250;p81"/>
          <p:cNvCxnSpPr>
            <a:stCxn id="1240" idx="0"/>
            <a:endCxn id="1241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1" name="Google Shape;1251;p81"/>
          <p:cNvCxnSpPr>
            <a:stCxn id="1238" idx="0"/>
            <a:endCxn id="1242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2" name="Google Shape;1252;p81"/>
          <p:cNvCxnSpPr>
            <a:stCxn id="1242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3" name="Google Shape;1253;p81"/>
          <p:cNvCxnSpPr>
            <a:stCxn id="1242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4" name="Google Shape;1254;p81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5" name="Google Shape;1255;p81"/>
          <p:cNvCxnSpPr>
            <a:stCxn id="1254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6" name="Google Shape;1256;p81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7" name="Google Shape;1257;p81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8" name="Google Shape;1258;p81"/>
          <p:cNvSpPr txBox="1"/>
          <p:nvPr>
            <p:ph idx="1" type="body"/>
          </p:nvPr>
        </p:nvSpPr>
        <p:spPr>
          <a:xfrm>
            <a:off x="5919775" y="1094200"/>
            <a:ext cx="32241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can see the entire LSTM cell.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process!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9" name="Google Shape;1259;p81"/>
          <p:cNvSpPr txBox="1"/>
          <p:nvPr/>
        </p:nvSpPr>
        <p:spPr>
          <a:xfrm>
            <a:off x="5372575" y="4827900"/>
            <a:ext cx="37713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http://colah.github.io/posts/2015-08-Understanding-LSTMs/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Theory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LSTMs and GRU Theory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Implementation of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with an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Exercise and Solution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5" name="Google Shape;1265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6" name="Google Shape;1266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67" name="Google Shape;1267;p82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8" name="Google Shape;1268;p82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9" name="Google Shape;1269;p82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0" name="Google Shape;1270;p82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1" name="Google Shape;1271;p82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2" name="Google Shape;1272;p82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73" name="Google Shape;1273;p82"/>
          <p:cNvCxnSpPr>
            <a:stCxn id="1274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5" name="Google Shape;1275;p82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6" name="Google Shape;1276;p82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77" name="Google Shape;1277;p82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82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79" name="Google Shape;1279;p82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0" name="Google Shape;1280;p82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1" name="Google Shape;1281;p82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2" name="Google Shape;1282;p82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3" name="Google Shape;1283;p82"/>
          <p:cNvCxnSpPr>
            <a:endCxn id="1276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4" name="Google Shape;1284;p82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5" name="Google Shape;1285;p82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6" name="Google Shape;1286;p82"/>
          <p:cNvCxnSpPr>
            <a:endCxn id="1279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7" name="Google Shape;1287;p82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8" name="Google Shape;1288;p82"/>
          <p:cNvCxnSpPr>
            <a:stCxn id="1276" idx="0"/>
            <a:endCxn id="1280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9" name="Google Shape;1289;p82"/>
          <p:cNvCxnSpPr>
            <a:stCxn id="1277" idx="0"/>
            <a:endCxn id="1280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0" name="Google Shape;1290;p82"/>
          <p:cNvCxnSpPr>
            <a:stCxn id="1280" idx="0"/>
            <a:endCxn id="1281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1" name="Google Shape;1291;p82"/>
          <p:cNvCxnSpPr>
            <a:stCxn id="1278" idx="0"/>
            <a:endCxn id="1282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2" name="Google Shape;1292;p82"/>
          <p:cNvCxnSpPr>
            <a:stCxn id="1282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3" name="Google Shape;1293;p82"/>
          <p:cNvCxnSpPr>
            <a:stCxn id="1282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4" name="Google Shape;1294;p82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5" name="Google Shape;1295;p82"/>
          <p:cNvCxnSpPr>
            <a:stCxn id="1294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6" name="Google Shape;1296;p82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7" name="Google Shape;1297;p82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8" name="Google Shape;1298;p82"/>
          <p:cNvSpPr txBox="1"/>
          <p:nvPr>
            <p:ph idx="1" type="body"/>
          </p:nvPr>
        </p:nvSpPr>
        <p:spPr>
          <a:xfrm>
            <a:off x="5919775" y="1094200"/>
            <a:ext cx="32241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can see the entire LSTM cell.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process!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9" name="Google Shape;1299;p82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0" name="Google Shape;1300;p82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1" name="Google Shape;1301;p82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2" name="Google Shape;1302;p82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3" name="Google Shape;1303;p82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4" name="Google Shape;1304;p82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5" name="Google Shape;1305;p82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1" name="Google Shape;1311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2" name="Google Shape;1312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3" name="Google Shape;1313;p83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4" name="Google Shape;1314;p83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5" name="Google Shape;1315;p83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6" name="Google Shape;1316;p83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7" name="Google Shape;1317;p83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8" name="Google Shape;1318;p83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19" name="Google Shape;1319;p83"/>
          <p:cNvCxnSpPr>
            <a:stCxn id="1320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1" name="Google Shape;1321;p83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2" name="Google Shape;1322;p83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23" name="Google Shape;1323;p83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83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25" name="Google Shape;1325;p83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6" name="Google Shape;1326;p83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7" name="Google Shape;1327;p83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8" name="Google Shape;1328;p83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29" name="Google Shape;1329;p83"/>
          <p:cNvCxnSpPr>
            <a:endCxn id="1322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83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1" name="Google Shape;1331;p83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2" name="Google Shape;1332;p83"/>
          <p:cNvCxnSpPr>
            <a:endCxn id="1325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3" name="Google Shape;1333;p83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4" name="Google Shape;1334;p83"/>
          <p:cNvCxnSpPr>
            <a:stCxn id="1322" idx="0"/>
            <a:endCxn id="1326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5" name="Google Shape;1335;p83"/>
          <p:cNvCxnSpPr>
            <a:stCxn id="1323" idx="0"/>
            <a:endCxn id="1326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6" name="Google Shape;1336;p83"/>
          <p:cNvCxnSpPr>
            <a:stCxn id="1326" idx="0"/>
            <a:endCxn id="1327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7" name="Google Shape;1337;p83"/>
          <p:cNvCxnSpPr>
            <a:stCxn id="1324" idx="0"/>
            <a:endCxn id="1328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8" name="Google Shape;1338;p83"/>
          <p:cNvCxnSpPr>
            <a:stCxn id="1328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9" name="Google Shape;1339;p83"/>
          <p:cNvCxnSpPr>
            <a:stCxn id="1328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0" name="Google Shape;1340;p83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1" name="Google Shape;1341;p83"/>
          <p:cNvCxnSpPr>
            <a:stCxn id="1340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2" name="Google Shape;1342;p83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3" name="Google Shape;1343;p83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4" name="Google Shape;1344;p83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5" name="Google Shape;1345;p83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6" name="Google Shape;1346;p83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7" name="Google Shape;1347;p83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83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9" name="Google Shape;1349;p83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0" name="Google Shape;1350;p83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6" name="Google Shape;1356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7" name="Google Shape;1357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8" name="Google Shape;1358;p84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9" name="Google Shape;1359;p84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0" name="Google Shape;1360;p84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1" name="Google Shape;1361;p84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2" name="Google Shape;1362;p84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3" name="Google Shape;1363;p84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64" name="Google Shape;1364;p84"/>
          <p:cNvCxnSpPr>
            <a:stCxn id="1365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6" name="Google Shape;1366;p84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7" name="Google Shape;1367;p84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68" name="Google Shape;1368;p84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84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70" name="Google Shape;1370;p84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1" name="Google Shape;1371;p84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2" name="Google Shape;1372;p84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3" name="Google Shape;1373;p84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4" name="Google Shape;1374;p84"/>
          <p:cNvCxnSpPr>
            <a:endCxn id="1367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5" name="Google Shape;1375;p84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6" name="Google Shape;1376;p84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7" name="Google Shape;1377;p84"/>
          <p:cNvCxnSpPr>
            <a:endCxn id="1370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8" name="Google Shape;1378;p84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9" name="Google Shape;1379;p84"/>
          <p:cNvCxnSpPr>
            <a:stCxn id="1367" idx="0"/>
            <a:endCxn id="1371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0" name="Google Shape;1380;p84"/>
          <p:cNvCxnSpPr>
            <a:stCxn id="1368" idx="0"/>
            <a:endCxn id="1371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1" name="Google Shape;1381;p84"/>
          <p:cNvCxnSpPr>
            <a:stCxn id="1371" idx="0"/>
            <a:endCxn id="1372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2" name="Google Shape;1382;p84"/>
          <p:cNvCxnSpPr>
            <a:stCxn id="1369" idx="0"/>
            <a:endCxn id="1373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3" name="Google Shape;1383;p84"/>
          <p:cNvCxnSpPr>
            <a:stCxn id="1373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4" name="Google Shape;1384;p84"/>
          <p:cNvCxnSpPr>
            <a:stCxn id="1373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5" name="Google Shape;1385;p84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6" name="Google Shape;1386;p84"/>
          <p:cNvCxnSpPr>
            <a:stCxn id="1385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7" name="Google Shape;1387;p84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8" name="Google Shape;1388;p84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89" name="Google Shape;1389;p84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0" name="Google Shape;1390;p84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1" name="Google Shape;1391;p84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2" name="Google Shape;1392;p84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3" name="Google Shape;1393;p84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4" name="Google Shape;1394;p84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5" name="Google Shape;1395;p84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6" name="Google Shape;1396;p84"/>
          <p:cNvPicPr preferRelativeResize="0"/>
          <p:nvPr/>
        </p:nvPicPr>
        <p:blipFill rotWithShape="1">
          <a:blip r:embed="rId4">
            <a:alphaModFix/>
          </a:blip>
          <a:srcRect b="27126" l="54740" r="3877" t="38108"/>
          <a:stretch/>
        </p:blipFill>
        <p:spPr>
          <a:xfrm>
            <a:off x="5355350" y="2310950"/>
            <a:ext cx="3784052" cy="98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7" name="Google Shape;1397;p84"/>
          <p:cNvSpPr txBox="1"/>
          <p:nvPr/>
        </p:nvSpPr>
        <p:spPr>
          <a:xfrm>
            <a:off x="826375" y="24808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3" name="Google Shape;1403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4" name="Google Shape;1404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5" name="Google Shape;1405;p85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6" name="Google Shape;1406;p85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7" name="Google Shape;1407;p85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8" name="Google Shape;1408;p85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9" name="Google Shape;1409;p85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0" name="Google Shape;1410;p85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11" name="Google Shape;1411;p85"/>
          <p:cNvCxnSpPr>
            <a:stCxn id="1412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3" name="Google Shape;1413;p85"/>
          <p:cNvCxnSpPr/>
          <p:nvPr/>
        </p:nvCxnSpPr>
        <p:spPr>
          <a:xfrm>
            <a:off x="826375" y="3730150"/>
            <a:ext cx="1833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4" name="Google Shape;1414;p85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15" name="Google Shape;1415;p85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85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17" name="Google Shape;1417;p85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8" name="Google Shape;1418;p85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9" name="Google Shape;1419;p85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0" name="Google Shape;1420;p85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1" name="Google Shape;1421;p85"/>
          <p:cNvCxnSpPr>
            <a:endCxn id="1414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2" name="Google Shape;1422;p85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3" name="Google Shape;1423;p85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4" name="Google Shape;1424;p85"/>
          <p:cNvCxnSpPr>
            <a:endCxn id="1417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5" name="Google Shape;1425;p85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6" name="Google Shape;1426;p85"/>
          <p:cNvCxnSpPr>
            <a:stCxn id="1414" idx="0"/>
            <a:endCxn id="1418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7" name="Google Shape;1427;p85"/>
          <p:cNvCxnSpPr>
            <a:stCxn id="1415" idx="0"/>
            <a:endCxn id="1418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8" name="Google Shape;1428;p85"/>
          <p:cNvCxnSpPr>
            <a:stCxn id="1418" idx="0"/>
            <a:endCxn id="1419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9" name="Google Shape;1429;p85"/>
          <p:cNvCxnSpPr>
            <a:stCxn id="1416" idx="0"/>
            <a:endCxn id="1420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0" name="Google Shape;1430;p85"/>
          <p:cNvCxnSpPr>
            <a:stCxn id="1420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1" name="Google Shape;1431;p85"/>
          <p:cNvCxnSpPr>
            <a:stCxn id="1420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2" name="Google Shape;1432;p85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3" name="Google Shape;1433;p85"/>
          <p:cNvCxnSpPr>
            <a:stCxn id="1432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4" name="Google Shape;1434;p85"/>
          <p:cNvSpPr txBox="1"/>
          <p:nvPr/>
        </p:nvSpPr>
        <p:spPr>
          <a:xfrm>
            <a:off x="2324225" y="306247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5" name="Google Shape;1435;p85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6" name="Google Shape;1436;p85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7" name="Google Shape;1437;p85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8" name="Google Shape;1438;p85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9" name="Google Shape;1439;p85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0" name="Google Shape;1440;p85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1" name="Google Shape;1441;p85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2" name="Google Shape;1442;p85"/>
          <p:cNvCxnSpPr/>
          <p:nvPr/>
        </p:nvCxnSpPr>
        <p:spPr>
          <a:xfrm>
            <a:off x="2664425" y="3730150"/>
            <a:ext cx="78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43" name="Google Shape;1443;p85"/>
          <p:cNvPicPr preferRelativeResize="0"/>
          <p:nvPr/>
        </p:nvPicPr>
        <p:blipFill rotWithShape="1">
          <a:blip r:embed="rId4">
            <a:alphaModFix/>
          </a:blip>
          <a:srcRect b="23050" l="53348" r="752" t="37192"/>
          <a:stretch/>
        </p:blipFill>
        <p:spPr>
          <a:xfrm>
            <a:off x="5689239" y="2398300"/>
            <a:ext cx="3212413" cy="8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4" name="Google Shape;1444;p85"/>
          <p:cNvSpPr txBox="1"/>
          <p:nvPr/>
        </p:nvSpPr>
        <p:spPr>
          <a:xfrm>
            <a:off x="1678625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5" name="Google Shape;1445;p85"/>
          <p:cNvSpPr txBox="1"/>
          <p:nvPr/>
        </p:nvSpPr>
        <p:spPr>
          <a:xfrm>
            <a:off x="2690625" y="2738325"/>
            <a:ext cx="44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6" name="Google Shape;1446;p85"/>
          <p:cNvSpPr txBox="1"/>
          <p:nvPr/>
        </p:nvSpPr>
        <p:spPr>
          <a:xfrm>
            <a:off x="2754275" y="2624325"/>
            <a:ext cx="305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  <a:endParaRPr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52" name="Google Shape;1452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3" name="Google Shape;1453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4" name="Google Shape;1454;p86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5" name="Google Shape;1455;p86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6" name="Google Shape;1456;p86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7" name="Google Shape;1457;p86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8" name="Google Shape;1458;p86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9" name="Google Shape;1459;p86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60" name="Google Shape;1460;p86"/>
          <p:cNvCxnSpPr>
            <a:stCxn id="1461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2" name="Google Shape;1462;p86"/>
          <p:cNvCxnSpPr/>
          <p:nvPr/>
        </p:nvCxnSpPr>
        <p:spPr>
          <a:xfrm>
            <a:off x="826375" y="3730150"/>
            <a:ext cx="1833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3" name="Google Shape;1463;p86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64" name="Google Shape;1464;p86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86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66" name="Google Shape;1466;p86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7" name="Google Shape;1467;p86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8" name="Google Shape;1468;p86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9" name="Google Shape;1469;p86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70" name="Google Shape;1470;p86"/>
          <p:cNvCxnSpPr>
            <a:endCxn id="1463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1" name="Google Shape;1471;p86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2" name="Google Shape;1472;p86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3" name="Google Shape;1473;p86"/>
          <p:cNvCxnSpPr>
            <a:stCxn id="1474" idx="0"/>
            <a:endCxn id="1466" idx="4"/>
          </p:cNvCxnSpPr>
          <p:nvPr/>
        </p:nvCxnSpPr>
        <p:spPr>
          <a:xfrm rot="10800000">
            <a:off x="1202000" y="2235975"/>
            <a:ext cx="0" cy="826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4" name="Google Shape;1474;p86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75" name="Google Shape;1475;p86"/>
          <p:cNvCxnSpPr>
            <a:stCxn id="1463" idx="0"/>
            <a:endCxn id="1467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6" name="Google Shape;1476;p86"/>
          <p:cNvCxnSpPr>
            <a:stCxn id="1464" idx="0"/>
            <a:endCxn id="1467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7" name="Google Shape;1477;p86"/>
          <p:cNvCxnSpPr>
            <a:stCxn id="1467" idx="0"/>
            <a:endCxn id="1468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8" name="Google Shape;1478;p86"/>
          <p:cNvCxnSpPr>
            <a:stCxn id="1465" idx="0"/>
            <a:endCxn id="1469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9" name="Google Shape;1479;p86"/>
          <p:cNvCxnSpPr>
            <a:stCxn id="1469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0" name="Google Shape;1480;p86"/>
          <p:cNvCxnSpPr>
            <a:stCxn id="1469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1" name="Google Shape;1481;p86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2" name="Google Shape;1482;p86"/>
          <p:cNvCxnSpPr>
            <a:stCxn id="1481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3" name="Google Shape;1483;p86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4" name="Google Shape;1484;p86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5" name="Google Shape;1485;p86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6" name="Google Shape;1486;p86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7" name="Google Shape;1487;p86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8" name="Google Shape;1488;p86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9" name="Google Shape;1489;p86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0" name="Google Shape;1490;p86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91" name="Google Shape;1491;p86"/>
          <p:cNvCxnSpPr/>
          <p:nvPr/>
        </p:nvCxnSpPr>
        <p:spPr>
          <a:xfrm>
            <a:off x="2664425" y="3730150"/>
            <a:ext cx="78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2" name="Google Shape;1492;p86"/>
          <p:cNvCxnSpPr/>
          <p:nvPr/>
        </p:nvCxnSpPr>
        <p:spPr>
          <a:xfrm rot="10800000">
            <a:off x="1202000" y="3429550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3" name="Google Shape;1493;p86"/>
          <p:cNvSpPr txBox="1"/>
          <p:nvPr/>
        </p:nvSpPr>
        <p:spPr>
          <a:xfrm>
            <a:off x="1678625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4" name="Google Shape;1494;p86"/>
          <p:cNvSpPr txBox="1"/>
          <p:nvPr/>
        </p:nvSpPr>
        <p:spPr>
          <a:xfrm>
            <a:off x="2690625" y="2738325"/>
            <a:ext cx="44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5" name="Google Shape;1495;p86"/>
          <p:cNvSpPr txBox="1"/>
          <p:nvPr/>
        </p:nvSpPr>
        <p:spPr>
          <a:xfrm>
            <a:off x="826375" y="24808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6" name="Google Shape;1496;p86"/>
          <p:cNvPicPr preferRelativeResize="0"/>
          <p:nvPr/>
        </p:nvPicPr>
        <p:blipFill rotWithShape="1">
          <a:blip r:embed="rId4">
            <a:alphaModFix/>
          </a:blip>
          <a:srcRect b="30752" l="53074" r="10361" t="45840"/>
          <a:stretch/>
        </p:blipFill>
        <p:spPr>
          <a:xfrm>
            <a:off x="5658675" y="2602266"/>
            <a:ext cx="3343324" cy="6610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7" name="Google Shape;1497;p86"/>
          <p:cNvSpPr txBox="1"/>
          <p:nvPr/>
        </p:nvSpPr>
        <p:spPr>
          <a:xfrm>
            <a:off x="2754275" y="2624325"/>
            <a:ext cx="305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  <a:endParaRPr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3" name="Google Shape;150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4" name="Google Shape;150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05" name="Google Shape;1505;p87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6" name="Google Shape;1506;p87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7" name="Google Shape;1507;p87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8" name="Google Shape;1508;p87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9" name="Google Shape;1509;p87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0" name="Google Shape;1510;p87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11" name="Google Shape;1511;p87"/>
          <p:cNvCxnSpPr>
            <a:stCxn id="1512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3" name="Google Shape;1513;p87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4" name="Google Shape;1514;p87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515" name="Google Shape;1515;p87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87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517" name="Google Shape;1517;p87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8" name="Google Shape;1518;p87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9" name="Google Shape;1519;p87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0" name="Google Shape;1520;p87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21" name="Google Shape;1521;p87"/>
          <p:cNvCxnSpPr>
            <a:endCxn id="1514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2" name="Google Shape;1522;p87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3" name="Google Shape;1523;p87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4" name="Google Shape;1524;p87"/>
          <p:cNvCxnSpPr>
            <a:endCxn id="1517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5" name="Google Shape;1525;p87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26" name="Google Shape;1526;p87"/>
          <p:cNvCxnSpPr>
            <a:stCxn id="1514" idx="0"/>
            <a:endCxn id="1518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7" name="Google Shape;1527;p87"/>
          <p:cNvCxnSpPr>
            <a:stCxn id="1515" idx="0"/>
            <a:endCxn id="1518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8" name="Google Shape;1528;p87"/>
          <p:cNvCxnSpPr>
            <a:stCxn id="1518" idx="0"/>
            <a:endCxn id="1519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9" name="Google Shape;1529;p87"/>
          <p:cNvCxnSpPr>
            <a:stCxn id="1516" idx="0"/>
            <a:endCxn id="1520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0" name="Google Shape;1530;p87"/>
          <p:cNvCxnSpPr>
            <a:stCxn id="1520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1" name="Google Shape;1531;p87"/>
          <p:cNvCxnSpPr>
            <a:stCxn id="1520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2" name="Google Shape;1532;p87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3" name="Google Shape;1533;p87"/>
          <p:cNvCxnSpPr>
            <a:stCxn id="1532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4" name="Google Shape;1534;p87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5" name="Google Shape;1535;p87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36" name="Google Shape;1536;p87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7" name="Google Shape;1537;p87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8" name="Google Shape;1538;p87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9" name="Google Shape;1539;p87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0" name="Google Shape;1540;p87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1" name="Google Shape;1541;p87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2" name="Google Shape;1542;p87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3" name="Google Shape;1543;p87"/>
          <p:cNvPicPr preferRelativeResize="0"/>
          <p:nvPr/>
        </p:nvPicPr>
        <p:blipFill rotWithShape="1">
          <a:blip r:embed="rId4">
            <a:alphaModFix/>
          </a:blip>
          <a:srcRect b="23051" l="54102" r="3407" t="36342"/>
          <a:stretch/>
        </p:blipFill>
        <p:spPr>
          <a:xfrm>
            <a:off x="5414250" y="2333175"/>
            <a:ext cx="3885226" cy="11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 with “peepholes”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49" name="Google Shape;1549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0" name="Google Shape;1550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88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2" name="Google Shape;1552;p88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3" name="Google Shape;1553;p88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4" name="Google Shape;1554;p88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5" name="Google Shape;1555;p88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6" name="Google Shape;1556;p88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57" name="Google Shape;1557;p88"/>
          <p:cNvCxnSpPr>
            <a:stCxn id="1558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9" name="Google Shape;1559;p88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0" name="Google Shape;1560;p88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561" name="Google Shape;1561;p88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88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563" name="Google Shape;1563;p88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4" name="Google Shape;1564;p88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5" name="Google Shape;1565;p88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6" name="Google Shape;1566;p88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7" name="Google Shape;1567;p88"/>
          <p:cNvCxnSpPr>
            <a:endCxn id="1560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8" name="Google Shape;1568;p88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9" name="Google Shape;1569;p88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0" name="Google Shape;1570;p88"/>
          <p:cNvCxnSpPr>
            <a:stCxn id="1571" idx="2"/>
            <a:endCxn id="1563" idx="4"/>
          </p:cNvCxnSpPr>
          <p:nvPr/>
        </p:nvCxnSpPr>
        <p:spPr>
          <a:xfrm rot="10800000">
            <a:off x="1202000" y="2235975"/>
            <a:ext cx="0" cy="1212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1" name="Google Shape;1571;p88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72" name="Google Shape;1572;p88"/>
          <p:cNvCxnSpPr>
            <a:stCxn id="1560" idx="0"/>
            <a:endCxn id="1564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3" name="Google Shape;1573;p88"/>
          <p:cNvCxnSpPr>
            <a:stCxn id="1561" idx="0"/>
            <a:endCxn id="1564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4" name="Google Shape;1574;p88"/>
          <p:cNvCxnSpPr>
            <a:stCxn id="1564" idx="0"/>
            <a:endCxn id="1565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5" name="Google Shape;1575;p88"/>
          <p:cNvCxnSpPr>
            <a:stCxn id="1562" idx="0"/>
            <a:endCxn id="1566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6" name="Google Shape;1576;p88"/>
          <p:cNvCxnSpPr>
            <a:stCxn id="1566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7" name="Google Shape;1577;p88"/>
          <p:cNvCxnSpPr>
            <a:stCxn id="1566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8" name="Google Shape;1578;p88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9" name="Google Shape;1579;p88"/>
          <p:cNvCxnSpPr>
            <a:stCxn id="1578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0" name="Google Shape;1580;p88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1" name="Google Shape;1581;p88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2" name="Google Shape;1582;p88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3" name="Google Shape;1583;p88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4" name="Google Shape;1584;p88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5" name="Google Shape;1585;p88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6" name="Google Shape;1586;p88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7" name="Google Shape;1587;p88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8" name="Google Shape;1588;p88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89" name="Google Shape;1589;p88"/>
          <p:cNvPicPr preferRelativeResize="0"/>
          <p:nvPr/>
        </p:nvPicPr>
        <p:blipFill rotWithShape="1">
          <a:blip r:embed="rId4">
            <a:alphaModFix/>
          </a:blip>
          <a:srcRect b="16844" l="51531" r="0" t="32617"/>
          <a:stretch/>
        </p:blipFill>
        <p:spPr>
          <a:xfrm>
            <a:off x="5414250" y="2306989"/>
            <a:ext cx="3729751" cy="12011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0" name="Google Shape;1590;p88"/>
          <p:cNvCxnSpPr/>
          <p:nvPr/>
        </p:nvCxnSpPr>
        <p:spPr>
          <a:xfrm>
            <a:off x="876450" y="2050775"/>
            <a:ext cx="0" cy="15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1" name="Google Shape;1591;p88"/>
          <p:cNvCxnSpPr/>
          <p:nvPr/>
        </p:nvCxnSpPr>
        <p:spPr>
          <a:xfrm flipH="1" rot="10800000">
            <a:off x="876450" y="3453025"/>
            <a:ext cx="225300" cy="135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2" name="Google Shape;1592;p88"/>
          <p:cNvCxnSpPr/>
          <p:nvPr/>
        </p:nvCxnSpPr>
        <p:spPr>
          <a:xfrm flipH="1" rot="10800000">
            <a:off x="896475" y="3432925"/>
            <a:ext cx="781200" cy="155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3" name="Google Shape;1593;p88"/>
          <p:cNvCxnSpPr>
            <a:endCxn id="1571" idx="2"/>
          </p:cNvCxnSpPr>
          <p:nvPr/>
        </p:nvCxnSpPr>
        <p:spPr>
          <a:xfrm rot="10800000">
            <a:off x="120200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4" name="Google Shape;1594;p88"/>
          <p:cNvCxnSpPr/>
          <p:nvPr/>
        </p:nvCxnSpPr>
        <p:spPr>
          <a:xfrm>
            <a:off x="3057200" y="2042950"/>
            <a:ext cx="0" cy="15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5" name="Google Shape;1595;p88"/>
          <p:cNvCxnSpPr/>
          <p:nvPr/>
        </p:nvCxnSpPr>
        <p:spPr>
          <a:xfrm flipH="1" rot="10800000">
            <a:off x="3060050" y="3453100"/>
            <a:ext cx="255300" cy="130200"/>
          </a:xfrm>
          <a:prstGeom prst="curvedConnector3">
            <a:avLst>
              <a:gd fmla="val 7259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Gated Recurrent Unit (GRU)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1" name="Google Shape;1601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2" name="Google Shape;1602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3" name="Google Shape;1603;p89"/>
          <p:cNvSpPr/>
          <p:nvPr/>
        </p:nvSpPr>
        <p:spPr>
          <a:xfrm>
            <a:off x="793500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4" name="Google Shape;1604;p89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5" name="Google Shape;1605;p89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6" name="Google Shape;1606;p89"/>
          <p:cNvCxnSpPr/>
          <p:nvPr/>
        </p:nvCxnSpPr>
        <p:spPr>
          <a:xfrm rot="-5400000">
            <a:off x="4253200" y="1445775"/>
            <a:ext cx="764100" cy="435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07" name="Google Shape;1607;p89"/>
          <p:cNvCxnSpPr>
            <a:stCxn id="1608" idx="0"/>
          </p:cNvCxnSpPr>
          <p:nvPr/>
        </p:nvCxnSpPr>
        <p:spPr>
          <a:xfrm rot="-5400000">
            <a:off x="843625" y="3963700"/>
            <a:ext cx="433200" cy="353400"/>
          </a:xfrm>
          <a:prstGeom prst="curvedConnector3">
            <a:avLst>
              <a:gd fmla="val 78018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9" name="Google Shape;1609;p89"/>
          <p:cNvSpPr/>
          <p:nvPr/>
        </p:nvSpPr>
        <p:spPr>
          <a:xfrm>
            <a:off x="2455850" y="2974338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610" name="Google Shape;1610;p89"/>
          <p:cNvSpPr/>
          <p:nvPr/>
        </p:nvSpPr>
        <p:spPr>
          <a:xfrm>
            <a:off x="2543600" y="18245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1" name="Google Shape;1611;p89"/>
          <p:cNvCxnSpPr>
            <a:stCxn id="1612" idx="0"/>
            <a:endCxn id="1613" idx="6"/>
          </p:cNvCxnSpPr>
          <p:nvPr/>
        </p:nvCxnSpPr>
        <p:spPr>
          <a:xfrm flipH="1" rot="5400000">
            <a:off x="1606625" y="2587750"/>
            <a:ext cx="368400" cy="3366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4" name="Google Shape;1614;p89"/>
          <p:cNvCxnSpPr>
            <a:stCxn id="1615" idx="0"/>
            <a:endCxn id="1610" idx="4"/>
          </p:cNvCxnSpPr>
          <p:nvPr/>
        </p:nvCxnSpPr>
        <p:spPr>
          <a:xfrm rot="10800000">
            <a:off x="27363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6" name="Google Shape;1616;p89"/>
          <p:cNvCxnSpPr>
            <a:stCxn id="1609" idx="0"/>
            <a:endCxn id="1617" idx="3"/>
          </p:cNvCxnSpPr>
          <p:nvPr/>
        </p:nvCxnSpPr>
        <p:spPr>
          <a:xfrm rot="-5400000">
            <a:off x="3276200" y="2323788"/>
            <a:ext cx="110700" cy="1190400"/>
          </a:xfrm>
          <a:prstGeom prst="curvedConnector3">
            <a:avLst>
              <a:gd fmla="val 24492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8" name="Google Shape;1618;p89"/>
          <p:cNvCxnSpPr/>
          <p:nvPr/>
        </p:nvCxnSpPr>
        <p:spPr>
          <a:xfrm rot="5400000">
            <a:off x="3641050" y="3493200"/>
            <a:ext cx="591000" cy="290400"/>
          </a:xfrm>
          <a:prstGeom prst="curvedConnector3">
            <a:avLst>
              <a:gd fmla="val 88981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9" name="Google Shape;1619;p89"/>
          <p:cNvCxnSpPr/>
          <p:nvPr/>
        </p:nvCxnSpPr>
        <p:spPr>
          <a:xfrm rot="10800000">
            <a:off x="4062400" y="2282275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0" name="Google Shape;1620;p89"/>
          <p:cNvCxnSpPr>
            <a:stCxn id="1621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2" name="Google Shape;1622;p89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3" name="Google Shape;1623;p89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4" name="Google Shape;1624;p89"/>
          <p:cNvSpPr txBox="1"/>
          <p:nvPr/>
        </p:nvSpPr>
        <p:spPr>
          <a:xfrm>
            <a:off x="4562500" y="8685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5" name="Google Shape;1625;p89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6" name="Google Shape;1626;p89"/>
          <p:cNvPicPr preferRelativeResize="0"/>
          <p:nvPr/>
        </p:nvPicPr>
        <p:blipFill rotWithShape="1">
          <a:blip r:embed="rId4">
            <a:alphaModFix/>
          </a:blip>
          <a:srcRect b="0" l="49897" r="0" t="12403"/>
          <a:stretch/>
        </p:blipFill>
        <p:spPr>
          <a:xfrm>
            <a:off x="5203600" y="2465081"/>
            <a:ext cx="4197002" cy="22663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7" name="Google Shape;1627;p89"/>
          <p:cNvCxnSpPr/>
          <p:nvPr/>
        </p:nvCxnSpPr>
        <p:spPr>
          <a:xfrm rot="-5400000">
            <a:off x="1006675" y="3588250"/>
            <a:ext cx="460800" cy="380700"/>
          </a:xfrm>
          <a:prstGeom prst="curvedConnector3">
            <a:avLst>
              <a:gd fmla="val 90207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8" name="Google Shape;1628;p89"/>
          <p:cNvSpPr/>
          <p:nvPr/>
        </p:nvSpPr>
        <p:spPr>
          <a:xfrm>
            <a:off x="3870400" y="189677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2" name="Google Shape;1612;p89"/>
          <p:cNvSpPr/>
          <p:nvPr/>
        </p:nvSpPr>
        <p:spPr>
          <a:xfrm>
            <a:off x="1678625" y="2940250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cxnSp>
        <p:nvCxnSpPr>
          <p:cNvPr id="1629" name="Google Shape;1629;p89"/>
          <p:cNvCxnSpPr/>
          <p:nvPr/>
        </p:nvCxnSpPr>
        <p:spPr>
          <a:xfrm>
            <a:off x="1399325" y="3560825"/>
            <a:ext cx="1125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0" name="Google Shape;1630;p89"/>
          <p:cNvCxnSpPr>
            <a:stCxn id="1609" idx="2"/>
          </p:cNvCxnSpPr>
          <p:nvPr/>
        </p:nvCxnSpPr>
        <p:spPr>
          <a:xfrm rot="5400000">
            <a:off x="2530850" y="3358038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1" name="Google Shape;1631;p89"/>
          <p:cNvCxnSpPr/>
          <p:nvPr/>
        </p:nvCxnSpPr>
        <p:spPr>
          <a:xfrm rot="5400000">
            <a:off x="1753625" y="3339625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2" name="Google Shape;1632;p89"/>
          <p:cNvCxnSpPr/>
          <p:nvPr/>
        </p:nvCxnSpPr>
        <p:spPr>
          <a:xfrm flipH="1" rot="5400000">
            <a:off x="428125" y="2564025"/>
            <a:ext cx="1512600" cy="495900"/>
          </a:xfrm>
          <a:prstGeom prst="curvedConnector3">
            <a:avLst>
              <a:gd fmla="val 894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3" name="Google Shape;1633;p89"/>
          <p:cNvCxnSpPr/>
          <p:nvPr/>
        </p:nvCxnSpPr>
        <p:spPr>
          <a:xfrm flipH="1" rot="5400000">
            <a:off x="743750" y="2746700"/>
            <a:ext cx="1422300" cy="1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3" name="Google Shape;1613;p89"/>
          <p:cNvSpPr/>
          <p:nvPr/>
        </p:nvSpPr>
        <p:spPr>
          <a:xfrm>
            <a:off x="1236925" y="2378988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34" name="Google Shape;1634;p89"/>
          <p:cNvCxnSpPr/>
          <p:nvPr/>
        </p:nvCxnSpPr>
        <p:spPr>
          <a:xfrm flipH="1" rot="5400000">
            <a:off x="1339700" y="3740338"/>
            <a:ext cx="300600" cy="85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5" name="Google Shape;1635;p89"/>
          <p:cNvCxnSpPr/>
          <p:nvPr/>
        </p:nvCxnSpPr>
        <p:spPr>
          <a:xfrm flipH="1" rot="10800000">
            <a:off x="1236925" y="3923800"/>
            <a:ext cx="2569200" cy="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6" name="Google Shape;1636;p89"/>
          <p:cNvSpPr/>
          <p:nvPr/>
        </p:nvSpPr>
        <p:spPr>
          <a:xfrm>
            <a:off x="3803000" y="3159613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89"/>
          <p:cNvSpPr txBox="1"/>
          <p:nvPr/>
        </p:nvSpPr>
        <p:spPr>
          <a:xfrm>
            <a:off x="3683800" y="3172463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7" name="Google Shape;1617;p89"/>
          <p:cNvSpPr/>
          <p:nvPr/>
        </p:nvSpPr>
        <p:spPr>
          <a:xfrm>
            <a:off x="3870400" y="2534613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38" name="Google Shape;1638;p89"/>
          <p:cNvCxnSpPr>
            <a:stCxn id="1637" idx="0"/>
            <a:endCxn id="1617" idx="4"/>
          </p:cNvCxnSpPr>
          <p:nvPr/>
        </p:nvCxnSpPr>
        <p:spPr>
          <a:xfrm flipH="1" rot="10800000">
            <a:off x="4061950" y="2920163"/>
            <a:ext cx="1200" cy="25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9" name="Google Shape;1639;p89"/>
          <p:cNvCxnSpPr>
            <a:stCxn id="1609" idx="0"/>
          </p:cNvCxnSpPr>
          <p:nvPr/>
        </p:nvCxnSpPr>
        <p:spPr>
          <a:xfrm flipH="1" rot="10800000">
            <a:off x="2736350" y="2857338"/>
            <a:ext cx="11400" cy="11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5" name="Google Shape;1615;p89"/>
          <p:cNvSpPr/>
          <p:nvPr/>
        </p:nvSpPr>
        <p:spPr>
          <a:xfrm>
            <a:off x="2467700" y="2500700"/>
            <a:ext cx="5373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1-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0" name="Google Shape;1640;p89"/>
          <p:cNvSpPr txBox="1"/>
          <p:nvPr/>
        </p:nvSpPr>
        <p:spPr>
          <a:xfrm>
            <a:off x="1846925" y="24034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1" name="Google Shape;1641;p89"/>
          <p:cNvSpPr txBox="1"/>
          <p:nvPr/>
        </p:nvSpPr>
        <p:spPr>
          <a:xfrm>
            <a:off x="2954650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7" name="Google Shape;1647;p90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with our deep learning python library , we simply need to call the import for RNN or LSTM instead of needing to code all of this ourselves!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use LSTMs with Python code!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48" name="Google Shape;1648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9" name="Google Shape;1649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9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RNN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5" name="Google Shape;1655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6" name="Google Shape;1656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ctrTitle"/>
          </p:nvPr>
        </p:nvSpPr>
        <p:spPr>
          <a:xfrm>
            <a:off x="362433" y="1131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2" name="Google Shape;1662;p92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use RNN on a basic time series, such as a sine wave.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jump to the notebook, let’s quickly discuss what RNN sequence batches look like.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3" name="Google Shape;1663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4" name="Google Shape;1664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0" name="Google Shape;1670;p93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simple time series: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[0,1,2,3,4,5,6,7,8,9]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separate this into 2 parts: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[0,1,2,3,4,5,6,7,8]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[9]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training sequence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predict the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next sequence value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1" name="Google Shape;167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2" name="Google Shape;167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73" name="Google Shape;1673;p93"/>
          <p:cNvSpPr/>
          <p:nvPr/>
        </p:nvSpPr>
        <p:spPr>
          <a:xfrm>
            <a:off x="4901150" y="2953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9" name="Google Shape;1679;p94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we can usually decide how long the training sequence and predicted label should be: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[0,1,2,3,4]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[5,6,7,8,9]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0" name="Google Shape;1680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1" name="Google Shape;1681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82" name="Google Shape;1682;p94"/>
          <p:cNvSpPr/>
          <p:nvPr/>
        </p:nvSpPr>
        <p:spPr>
          <a:xfrm>
            <a:off x="3625550" y="2953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8" name="Google Shape;1688;p95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edit the size of the training point, as well as how many sequences to feed per batch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[0,1,2,3]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[4]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[1,2,3,4]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[5]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[2,3,4,5]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[6]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9" name="Google Shape;1689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0" name="Google Shape;1690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1" name="Google Shape;1691;p95"/>
          <p:cNvSpPr/>
          <p:nvPr/>
        </p:nvSpPr>
        <p:spPr>
          <a:xfrm>
            <a:off x="3273525" y="29352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95"/>
          <p:cNvSpPr/>
          <p:nvPr/>
        </p:nvSpPr>
        <p:spPr>
          <a:xfrm>
            <a:off x="3273525" y="3494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95"/>
          <p:cNvSpPr/>
          <p:nvPr/>
        </p:nvSpPr>
        <p:spPr>
          <a:xfrm>
            <a:off x="3273525" y="398525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9" name="Google Shape;1699;p9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how do we decide how long the training sequence should be?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no definitive answer, but it should be at least long enough to capture any useful trend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0" name="Google Shape;1700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1" name="Google Shape;1701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7" name="Google Shape;1707;p9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dealing with seasonal data: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8" name="Google Shape;1708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9" name="Google Shape;1709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0" name="Google Shape;1710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9775" y="2208300"/>
            <a:ext cx="3965450" cy="29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6" name="Google Shape;1716;p9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this is monthly, we should include at least 12 months in the training sequence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7" name="Google Shape;1717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8" name="Google Shape;1718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9775" y="2208300"/>
            <a:ext cx="3965450" cy="29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5" name="Google Shape;1725;p99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often takes domain knowledge and experience, as well as simply experimenting and using RMSE to measure error of forecasted predictions.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a good starting choice for the label is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one data point into the future.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6" name="Google Shape;1726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7" name="Google Shape;1727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3" name="Google Shape;1733;p100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 we forecast with RNNs?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all our data is: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[0,1,2,3,4,5,6,7,8,9]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we trained on sequences such as: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[0,1,2,3]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[4]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[1,2,3,4]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[5]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[2,3,4,5]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[6]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4" name="Google Shape;1734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5" name="Google Shape;1735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36" name="Google Shape;1736;p100"/>
          <p:cNvSpPr/>
          <p:nvPr/>
        </p:nvSpPr>
        <p:spPr>
          <a:xfrm>
            <a:off x="3273525" y="34747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100"/>
          <p:cNvSpPr/>
          <p:nvPr/>
        </p:nvSpPr>
        <p:spPr>
          <a:xfrm>
            <a:off x="3273525" y="40340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100"/>
          <p:cNvSpPr/>
          <p:nvPr/>
        </p:nvSpPr>
        <p:spPr>
          <a:xfrm>
            <a:off x="3273525" y="452475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4" name="Google Shape;1744;p101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our forecasting technique is to predict a time step ahead, and then incorporate our prediction into the next sequence we predict off of.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walk through a quick example!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5" name="Google Shape;1745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6" name="Google Shape;1746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ctrTitle"/>
          </p:nvPr>
        </p:nvSpPr>
        <p:spPr>
          <a:xfrm>
            <a:off x="311708" y="1221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Recurrent Neural Networks Theory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2" name="Google Shape;1752;p102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 we forecast with RNNs?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all our data is: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[0,1,2,3,4,5,6,7,8,9]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we trained on sequences such as: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[0,1,2,3]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[4]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[1,2,3,4]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[5]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[2,3,4,5]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[6]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53" name="Google Shape;1753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4" name="Google Shape;1754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55" name="Google Shape;1755;p102"/>
          <p:cNvSpPr/>
          <p:nvPr/>
        </p:nvSpPr>
        <p:spPr>
          <a:xfrm>
            <a:off x="3273525" y="34747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102"/>
          <p:cNvSpPr/>
          <p:nvPr/>
        </p:nvSpPr>
        <p:spPr>
          <a:xfrm>
            <a:off x="3273525" y="40340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p102"/>
          <p:cNvSpPr/>
          <p:nvPr/>
        </p:nvSpPr>
        <p:spPr>
          <a:xfrm>
            <a:off x="3273525" y="452475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3" name="Google Shape;1763;p103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[6,7,8,9]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[10]   </a:t>
            </a:r>
            <a:r>
              <a:rPr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Forecast prediction!</a:t>
            </a:r>
            <a:endParaRPr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4" name="Google Shape;1764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5" name="Google Shape;1765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6" name="Google Shape;1766;p103"/>
          <p:cNvSpPr/>
          <p:nvPr/>
        </p:nvSpPr>
        <p:spPr>
          <a:xfrm>
            <a:off x="2455150" y="138072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2" name="Google Shape;1772;p104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[6,7,8,9]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[10]   </a:t>
            </a:r>
            <a:r>
              <a:rPr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Forecast prediction!</a:t>
            </a:r>
            <a:endParaRPr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to keep predicting further: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73" name="Google Shape;1773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4" name="Google Shape;1774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5" name="Google Shape;1775;p104"/>
          <p:cNvSpPr/>
          <p:nvPr/>
        </p:nvSpPr>
        <p:spPr>
          <a:xfrm>
            <a:off x="2455150" y="138072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1" name="Google Shape;1781;p105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[6,7,8,9]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[10]   </a:t>
            </a:r>
            <a:r>
              <a:rPr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Forecast prediction!</a:t>
            </a:r>
            <a:endParaRPr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to keep predicting further: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[7,8,9,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[11.2]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2" name="Google Shape;1782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83" name="Google Shape;1783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4" name="Google Shape;1784;p105"/>
          <p:cNvSpPr/>
          <p:nvPr/>
        </p:nvSpPr>
        <p:spPr>
          <a:xfrm>
            <a:off x="2455150" y="138072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105"/>
          <p:cNvSpPr/>
          <p:nvPr/>
        </p:nvSpPr>
        <p:spPr>
          <a:xfrm>
            <a:off x="3023600" y="2415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1" name="Google Shape;1791;p10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[6,7,8,9]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[10]   </a:t>
            </a:r>
            <a:r>
              <a:rPr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Forecast prediction!</a:t>
            </a:r>
            <a:endParaRPr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to keep predicting further: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[7,8,9,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[11.2]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[8,9,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10,11.2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[12.4]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2" name="Google Shape;1792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3" name="Google Shape;1793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4" name="Google Shape;1794;p106"/>
          <p:cNvSpPr/>
          <p:nvPr/>
        </p:nvSpPr>
        <p:spPr>
          <a:xfrm>
            <a:off x="2455150" y="138072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106"/>
          <p:cNvSpPr/>
          <p:nvPr/>
        </p:nvSpPr>
        <p:spPr>
          <a:xfrm>
            <a:off x="3023600" y="2415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106"/>
          <p:cNvSpPr/>
          <p:nvPr/>
        </p:nvSpPr>
        <p:spPr>
          <a:xfrm>
            <a:off x="3445750" y="299307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2" name="Google Shape;1802;p10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[6,7,8,9]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[10]   </a:t>
            </a:r>
            <a:r>
              <a:rPr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Forecast prediction!</a:t>
            </a:r>
            <a:endParaRPr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to keep predicting further: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[7,8,9,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[11.2]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[8,9,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10,11.2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[12.4]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10,11.2,12.4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[14]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3" name="Google Shape;1803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4" name="Google Shape;1804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05" name="Google Shape;1805;p107"/>
          <p:cNvSpPr/>
          <p:nvPr/>
        </p:nvSpPr>
        <p:spPr>
          <a:xfrm>
            <a:off x="2455150" y="138072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107"/>
          <p:cNvSpPr/>
          <p:nvPr/>
        </p:nvSpPr>
        <p:spPr>
          <a:xfrm>
            <a:off x="3023600" y="2415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107"/>
          <p:cNvSpPr/>
          <p:nvPr/>
        </p:nvSpPr>
        <p:spPr>
          <a:xfrm>
            <a:off x="3445750" y="299307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107"/>
          <p:cNvSpPr/>
          <p:nvPr/>
        </p:nvSpPr>
        <p:spPr>
          <a:xfrm>
            <a:off x="3913600" y="3465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4" name="Google Shape;1814;p10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[6,7,8,9]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[10]   </a:t>
            </a:r>
            <a:r>
              <a:rPr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Forecast prediction!</a:t>
            </a:r>
            <a:endParaRPr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to keep predicting further: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[7,8,9,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[11.2]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[8,9,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10,11.2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[12.4]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10,11.2,12.4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[14]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[10,11.2,12.4,14]    </a:t>
            </a:r>
            <a:r>
              <a:rPr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Completed Forecast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5" name="Google Shape;1815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6" name="Google Shape;1816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17" name="Google Shape;1817;p108"/>
          <p:cNvSpPr/>
          <p:nvPr/>
        </p:nvSpPr>
        <p:spPr>
          <a:xfrm>
            <a:off x="2455150" y="138072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108"/>
          <p:cNvSpPr/>
          <p:nvPr/>
        </p:nvSpPr>
        <p:spPr>
          <a:xfrm>
            <a:off x="3023600" y="2415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108"/>
          <p:cNvSpPr/>
          <p:nvPr/>
        </p:nvSpPr>
        <p:spPr>
          <a:xfrm>
            <a:off x="3445750" y="299307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108"/>
          <p:cNvSpPr/>
          <p:nvPr/>
        </p:nvSpPr>
        <p:spPr>
          <a:xfrm>
            <a:off x="3913600" y="3465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1" name="Google Shape;1821;p108"/>
          <p:cNvSpPr/>
          <p:nvPr/>
        </p:nvSpPr>
        <p:spPr>
          <a:xfrm>
            <a:off x="4120850" y="400652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7" name="Google Shape;1827;p109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further with Python!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8" name="Google Shape;1828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9" name="Google Shape;1829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110"/>
          <p:cNvSpPr txBox="1"/>
          <p:nvPr>
            <p:ph type="ctrTitle"/>
          </p:nvPr>
        </p:nvSpPr>
        <p:spPr>
          <a:xfrm>
            <a:off x="311708" y="14888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RNN on a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Sine Wave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5" name="Google Shape;1835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6" name="Google Shape;1836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2" name="Google Shape;1842;p111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train and evaluate our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our original data: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3" name="Google Shape;1843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4" name="Google Shape;1844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" name="Google Shape;1845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325" y="2307275"/>
            <a:ext cx="69532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