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-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4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143E-9565-4BC8-8400-F2553633B4B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88A7-A68A-49C2-9226-D3A5089B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920" y="1021182"/>
            <a:ext cx="9144000" cy="78041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1A1A1A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SISTEM INFORMASI </a:t>
            </a:r>
            <a:r>
              <a:rPr lang="en-US" sz="3200" b="1" i="1" dirty="0">
                <a:solidFill>
                  <a:srgbClr val="1A1A1A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MARCHING</a:t>
            </a:r>
            <a:r>
              <a:rPr lang="en-US" sz="3200" b="1" dirty="0">
                <a:solidFill>
                  <a:srgbClr val="1A1A1A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>
                <a:solidFill>
                  <a:srgbClr val="1A1A1A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BAND</a:t>
            </a:r>
            <a:r>
              <a:rPr lang="en-US" sz="3200" b="1" dirty="0">
                <a:solidFill>
                  <a:srgbClr val="1A1A1A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GEMA OASIS MAN 1 SAMARINDA BERBASIS </a:t>
            </a:r>
            <a:r>
              <a:rPr lang="en-US" sz="3200" b="1" i="1" dirty="0">
                <a:solidFill>
                  <a:srgbClr val="1A1A1A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WEBSITE</a:t>
            </a:r>
            <a:r>
              <a:rPr lang="en-US" sz="3200" b="1" dirty="0">
                <a:solidFill>
                  <a:srgbClr val="1A1A1A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MENGGUNAKAN METODE </a:t>
            </a:r>
            <a:r>
              <a:rPr lang="en-US" sz="3200" b="1" i="1" dirty="0">
                <a:solidFill>
                  <a:srgbClr val="1A1A1A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WATERFALL</a:t>
            </a:r>
            <a:endParaRPr lang="en-US" sz="3200" i="1" dirty="0">
              <a:solidFill>
                <a:srgbClr val="1A1A1A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754" y="4523244"/>
            <a:ext cx="5414332" cy="41106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Ahmad Lutfi (2109116009)</a:t>
            </a:r>
            <a:endParaRPr lang="en-US" b="1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Universitas Mulawarman - Wikipedia bahasa Indonesia, ensiklopedi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78" y="2354476"/>
            <a:ext cx="1615884" cy="161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506754" y="5249967"/>
            <a:ext cx="5414332" cy="183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</a:rPr>
              <a:t>Program </a:t>
            </a:r>
            <a:r>
              <a:rPr lang="en-US" sz="1800" dirty="0" err="1">
                <a:solidFill>
                  <a:srgbClr val="595959"/>
                </a:solidFill>
                <a:latin typeface="Century Gothic" panose="020B0502020202020204" pitchFamily="34" charset="0"/>
              </a:rPr>
              <a:t>Studi</a:t>
            </a:r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</a:rPr>
              <a:t> </a:t>
            </a:r>
            <a:r>
              <a:rPr lang="en-US" sz="1800" dirty="0" err="1" smtClean="0">
                <a:solidFill>
                  <a:srgbClr val="595959"/>
                </a:solidFill>
                <a:latin typeface="Century Gothic" panose="020B0502020202020204" pitchFamily="34" charset="0"/>
              </a:rPr>
              <a:t>Sistem</a:t>
            </a:r>
            <a:r>
              <a:rPr lang="en-US" sz="1800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 </a:t>
            </a:r>
            <a:r>
              <a:rPr lang="en-US" sz="1800" dirty="0" err="1" smtClean="0">
                <a:solidFill>
                  <a:srgbClr val="595959"/>
                </a:solidFill>
                <a:latin typeface="Century Gothic" panose="020B0502020202020204" pitchFamily="34" charset="0"/>
              </a:rPr>
              <a:t>Informasi</a:t>
            </a:r>
            <a:endParaRPr lang="en-US" sz="1800" dirty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r>
              <a:rPr lang="en-US" sz="1800" dirty="0" err="1">
                <a:solidFill>
                  <a:srgbClr val="595959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solidFill>
                  <a:srgbClr val="595959"/>
                </a:solidFill>
                <a:latin typeface="Century Gothic" panose="020B0502020202020204" pitchFamily="34" charset="0"/>
              </a:rPr>
              <a:t>Teknik</a:t>
            </a:r>
            <a:endParaRPr lang="en-US" sz="1800" dirty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r>
              <a:rPr lang="en-US" sz="1800" dirty="0" err="1">
                <a:solidFill>
                  <a:srgbClr val="595959"/>
                </a:solidFill>
                <a:latin typeface="Century Gothic" panose="020B0502020202020204" pitchFamily="34" charset="0"/>
              </a:rPr>
              <a:t>Universitas</a:t>
            </a:r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solidFill>
                  <a:srgbClr val="595959"/>
                </a:solidFill>
                <a:latin typeface="Century Gothic" panose="020B0502020202020204" pitchFamily="34" charset="0"/>
              </a:rPr>
              <a:t>Mulawarman</a:t>
            </a:r>
            <a:endParaRPr lang="en-US" sz="1800" dirty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r>
              <a:rPr lang="en-US" sz="1800" dirty="0" err="1" smtClean="0">
                <a:solidFill>
                  <a:srgbClr val="595959"/>
                </a:solidFill>
                <a:latin typeface="Century Gothic" panose="020B0502020202020204" pitchFamily="34" charset="0"/>
              </a:rPr>
              <a:t>Tahun</a:t>
            </a:r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2025</a:t>
            </a:r>
            <a:endParaRPr lang="en-US" sz="1800" dirty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5929" y="2767281"/>
            <a:ext cx="10780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0" dirty="0" err="1" smtClean="0">
                <a:solidFill>
                  <a:srgbClr val="1A1A1A"/>
                </a:solidFill>
                <a:latin typeface="Century Gothic" panose="020B0502020202020204" pitchFamily="34" charset="0"/>
                <a:ea typeface="+mj-ea"/>
                <a:cs typeface="+mj-cs"/>
              </a:rPr>
              <a:t>Perbaikan</a:t>
            </a:r>
            <a:r>
              <a:rPr lang="en-US" sz="8000" b="1" kern="0" dirty="0" smtClean="0">
                <a:solidFill>
                  <a:srgbClr val="1A1A1A"/>
                </a:solidFill>
                <a:latin typeface="Century Gothic" panose="020B0502020202020204" pitchFamily="34" charset="0"/>
                <a:ea typeface="+mj-ea"/>
                <a:cs typeface="+mj-cs"/>
              </a:rPr>
              <a:t> Dari </a:t>
            </a:r>
            <a:r>
              <a:rPr lang="en-US" sz="8000" b="1" kern="0" dirty="0" err="1" smtClean="0">
                <a:solidFill>
                  <a:srgbClr val="1A1A1A"/>
                </a:solidFill>
                <a:latin typeface="Century Gothic" panose="020B0502020202020204" pitchFamily="34" charset="0"/>
                <a:ea typeface="+mj-ea"/>
                <a:cs typeface="+mj-cs"/>
              </a:rPr>
              <a:t>Dosen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67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480A198E-3A96-C526-D1AA-EE3127B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33464"/>
              </p:ext>
            </p:extLst>
          </p:nvPr>
        </p:nvGraphicFramePr>
        <p:xfrm>
          <a:off x="916736" y="1290854"/>
          <a:ext cx="10358529" cy="4078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1670">
                  <a:extLst>
                    <a:ext uri="{9D8B030D-6E8A-4147-A177-3AD203B41FA5}">
                      <a16:colId xmlns:a16="http://schemas.microsoft.com/office/drawing/2014/main" xmlns="" val="846411495"/>
                    </a:ext>
                  </a:extLst>
                </a:gridCol>
                <a:gridCol w="890932">
                  <a:extLst>
                    <a:ext uri="{9D8B030D-6E8A-4147-A177-3AD203B41FA5}">
                      <a16:colId xmlns:a16="http://schemas.microsoft.com/office/drawing/2014/main" xmlns="" val="200826110"/>
                    </a:ext>
                  </a:extLst>
                </a:gridCol>
                <a:gridCol w="906905">
                  <a:extLst>
                    <a:ext uri="{9D8B030D-6E8A-4147-A177-3AD203B41FA5}">
                      <a16:colId xmlns:a16="http://schemas.microsoft.com/office/drawing/2014/main" xmlns="" val="2766923709"/>
                    </a:ext>
                  </a:extLst>
                </a:gridCol>
                <a:gridCol w="906905">
                  <a:extLst>
                    <a:ext uri="{9D8B030D-6E8A-4147-A177-3AD203B41FA5}">
                      <a16:colId xmlns:a16="http://schemas.microsoft.com/office/drawing/2014/main" xmlns="" val="456987556"/>
                    </a:ext>
                  </a:extLst>
                </a:gridCol>
                <a:gridCol w="2076118">
                  <a:extLst>
                    <a:ext uri="{9D8B030D-6E8A-4147-A177-3AD203B41FA5}">
                      <a16:colId xmlns:a16="http://schemas.microsoft.com/office/drawing/2014/main" xmlns="" val="2394876679"/>
                    </a:ext>
                  </a:extLst>
                </a:gridCol>
                <a:gridCol w="2565999">
                  <a:extLst>
                    <a:ext uri="{9D8B030D-6E8A-4147-A177-3AD203B41FA5}">
                      <a16:colId xmlns:a16="http://schemas.microsoft.com/office/drawing/2014/main" xmlns="" val="904614578"/>
                    </a:ext>
                  </a:extLst>
                </a:gridCol>
              </a:tblGrid>
              <a:tr h="24993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Bagian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Koreksi</a:t>
                      </a:r>
                      <a:r>
                        <a:rPr lang="en-US" sz="1500" dirty="0">
                          <a:effectLst/>
                        </a:rPr>
                        <a:t>/Saran/</a:t>
                      </a:r>
                      <a:r>
                        <a:rPr lang="en-US" sz="1500" dirty="0" err="1">
                          <a:effectLst/>
                        </a:rPr>
                        <a:t>Masukkan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Perbaikan</a:t>
                      </a:r>
                      <a:r>
                        <a:rPr lang="en-US" sz="1500" dirty="0">
                          <a:effectLst/>
                        </a:rPr>
                        <a:t>/</a:t>
                      </a:r>
                      <a:r>
                        <a:rPr lang="en-US" sz="1500" dirty="0" err="1">
                          <a:effectLst/>
                        </a:rPr>
                        <a:t>Revisi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4217780949"/>
                  </a:ext>
                </a:extLst>
              </a:tr>
              <a:tr h="249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Pemb</a:t>
                      </a: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. 1</a:t>
                      </a: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Pemb. 2</a:t>
                      </a:r>
                      <a:endParaRPr 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Peng. 1</a:t>
                      </a: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Peng. 2</a:t>
                      </a: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Daftar </a:t>
                      </a: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Perbaikan</a:t>
                      </a: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2441864838"/>
                  </a:ext>
                </a:extLst>
              </a:tr>
              <a:tr h="138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Cover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3601706258"/>
                  </a:ext>
                </a:extLst>
              </a:tr>
              <a:tr h="1810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Abstrak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1730614919"/>
                  </a:ext>
                </a:extLst>
              </a:tr>
              <a:tr h="213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Kata </a:t>
                      </a: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Pengantar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331502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Daftar</a:t>
                      </a: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 Isi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endParaRPr lang="en-US" sz="1600">
                        <a:latin typeface="Century Gothic" panose="020B0502020202020204" pitchFamily="34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1723647049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BAB I </a:t>
                      </a: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Pendahuluan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2737230371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BAB II </a:t>
                      </a: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Tinjauan</a:t>
                      </a:r>
                      <a:r>
                        <a:rPr lang="en-US" sz="1400" baseline="0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entury Gothic" panose="020B0502020202020204" pitchFamily="34" charset="0"/>
                        </a:rPr>
                        <a:t>Pustaka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1825871220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BAB III </a:t>
                      </a: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Metodologi</a:t>
                      </a:r>
                      <a:r>
                        <a:rPr lang="en-US" sz="1400" baseline="0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entury Gothic" panose="020B0502020202020204" pitchFamily="34" charset="0"/>
                        </a:rPr>
                        <a:t>Penelitian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Terdapat</a:t>
                      </a:r>
                      <a:r>
                        <a:rPr lang="en-US" sz="1400" baseline="0" dirty="0" smtClean="0">
                          <a:effectLst/>
                          <a:latin typeface="Century Gothic" panose="020B0502020202020204" pitchFamily="34" charset="0"/>
                        </a:rPr>
                        <a:t> space di </a:t>
                      </a:r>
                      <a:r>
                        <a:rPr lang="en-US" sz="1400" baseline="0" dirty="0" err="1" smtClean="0">
                          <a:effectLst/>
                          <a:latin typeface="Century Gothic" panose="020B0502020202020204" pitchFamily="34" charset="0"/>
                        </a:rPr>
                        <a:t>bawah</a:t>
                      </a:r>
                      <a:r>
                        <a:rPr lang="en-US" sz="1400" baseline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Century Gothic" panose="020B0502020202020204" pitchFamily="34" charset="0"/>
                        </a:rPr>
                        <a:t>halaman</a:t>
                      </a: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Menghilangkan</a:t>
                      </a:r>
                      <a:r>
                        <a:rPr lang="en-US" sz="1400" baseline="0" dirty="0" smtClean="0">
                          <a:effectLst/>
                          <a:latin typeface="Century Gothic" panose="020B0502020202020204" pitchFamily="34" charset="0"/>
                        </a:rPr>
                        <a:t> space </a:t>
                      </a:r>
                      <a:r>
                        <a:rPr lang="en-US" sz="1400" baseline="0" dirty="0" err="1" smtClean="0">
                          <a:effectLst/>
                          <a:latin typeface="Century Gothic" panose="020B0502020202020204" pitchFamily="34" charset="0"/>
                        </a:rPr>
                        <a:t>dibawah</a:t>
                      </a:r>
                      <a:r>
                        <a:rPr lang="en-US" sz="1400" baseline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Century Gothic" panose="020B0502020202020204" pitchFamily="34" charset="0"/>
                        </a:rPr>
                        <a:t>halaman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3339310477"/>
                  </a:ext>
                </a:extLst>
              </a:tr>
              <a:tr h="9287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BAB IV </a:t>
                      </a: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Pembahasan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Terdapat</a:t>
                      </a:r>
                      <a:r>
                        <a:rPr lang="en-US" sz="1400" dirty="0" smtClean="0">
                          <a:effectLst/>
                          <a:latin typeface="Century Gothic" panose="020B0502020202020204" pitchFamily="34" charset="0"/>
                        </a:rPr>
                        <a:t> space </a:t>
                      </a: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dibawah</a:t>
                      </a:r>
                      <a:r>
                        <a:rPr lang="en-US" sz="140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halaman</a:t>
                      </a:r>
                      <a:endParaRPr lang="en-US" sz="1400" dirty="0" smtClean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28575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 smtClean="0">
                          <a:effectLst/>
                          <a:latin typeface="Century Gothic" panose="020B0502020202020204" pitchFamily="34" charset="0"/>
                        </a:rPr>
                        <a:t>tambahkan</a:t>
                      </a:r>
                      <a:r>
                        <a:rPr lang="en-US" sz="1400" baseline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Century Gothic" panose="020B0502020202020204" pitchFamily="34" charset="0"/>
                        </a:rPr>
                        <a:t>hasil</a:t>
                      </a:r>
                      <a:r>
                        <a:rPr lang="en-US" sz="1400" baseline="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Century Gothic" panose="020B0502020202020204" pitchFamily="34" charset="0"/>
                        </a:rPr>
                        <a:t>pengujian</a:t>
                      </a:r>
                      <a:r>
                        <a:rPr lang="en-US" sz="1400" baseline="0" dirty="0" smtClean="0">
                          <a:effectLst/>
                          <a:latin typeface="Century Gothic" panose="020B0502020202020204" pitchFamily="34" charset="0"/>
                        </a:rPr>
                        <a:t> beta di </a:t>
                      </a:r>
                      <a:r>
                        <a:rPr lang="en-US" sz="1400" baseline="0" dirty="0" err="1" smtClean="0">
                          <a:effectLst/>
                          <a:latin typeface="Century Gothic" panose="020B0502020202020204" pitchFamily="34" charset="0"/>
                        </a:rPr>
                        <a:t>pembahasan</a:t>
                      </a: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Menghilangkan</a:t>
                      </a:r>
                      <a:r>
                        <a:rPr lang="en-US" sz="1400" dirty="0" smtClean="0">
                          <a:effectLst/>
                          <a:latin typeface="Century Gothic" panose="020B0502020202020204" pitchFamily="34" charset="0"/>
                        </a:rPr>
                        <a:t> space </a:t>
                      </a: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dibawah</a:t>
                      </a:r>
                      <a:r>
                        <a:rPr lang="en-US" sz="140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halaman</a:t>
                      </a:r>
                      <a:r>
                        <a:rPr lang="en-US" sz="140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dan</a:t>
                      </a:r>
                      <a:r>
                        <a:rPr lang="en-US" sz="140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menambahkan</a:t>
                      </a:r>
                      <a:r>
                        <a:rPr lang="en-US" sz="140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hasil</a:t>
                      </a:r>
                      <a:r>
                        <a:rPr lang="en-US" sz="140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pengujian</a:t>
                      </a:r>
                      <a:r>
                        <a:rPr lang="en-US" sz="1400" dirty="0" smtClean="0">
                          <a:effectLst/>
                          <a:latin typeface="Century Gothic" panose="020B0502020202020204" pitchFamily="34" charset="0"/>
                        </a:rPr>
                        <a:t> di </a:t>
                      </a:r>
                      <a:r>
                        <a:rPr lang="en-US" sz="1400" dirty="0" err="1" smtClean="0">
                          <a:effectLst/>
                          <a:latin typeface="Century Gothic" panose="020B0502020202020204" pitchFamily="34" charset="0"/>
                        </a:rPr>
                        <a:t>pembahasan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1712282562"/>
                  </a:ext>
                </a:extLst>
              </a:tr>
              <a:tr h="2376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BAB V </a:t>
                      </a: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Kesimpulan</a:t>
                      </a:r>
                      <a:r>
                        <a:rPr lang="en-US" sz="1400" baseline="0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entury Gothic" panose="020B0502020202020204" pitchFamily="34" charset="0"/>
                        </a:rPr>
                        <a:t>dan</a:t>
                      </a:r>
                      <a:r>
                        <a:rPr lang="en-US" sz="1400" baseline="0">
                          <a:effectLst/>
                          <a:latin typeface="Century Gothic" panose="020B0502020202020204" pitchFamily="34" charset="0"/>
                        </a:rPr>
                        <a:t> Saran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1522687400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Daftar Pustaka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761302425"/>
                  </a:ext>
                </a:extLst>
              </a:tr>
              <a:tr h="1098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entury Gothic" panose="020B0502020202020204" pitchFamily="34" charset="0"/>
                        </a:rPr>
                        <a:t>Lampiran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04" marR="51704" marT="0" marB="0"/>
                </a:tc>
                <a:extLst>
                  <a:ext uri="{0D108BD9-81ED-4DB2-BD59-A6C34878D82A}">
                    <a16:rowId xmlns:a16="http://schemas.microsoft.com/office/drawing/2014/main" xmlns="" val="362201732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16736" y="477081"/>
            <a:ext cx="10780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Perbaikan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40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Pada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40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Penulisan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6736" y="477081"/>
            <a:ext cx="10780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Perbaikan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40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Pada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40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</a:rPr>
              <a:t>Sistem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62845"/>
              </p:ext>
            </p:extLst>
          </p:nvPr>
        </p:nvGraphicFramePr>
        <p:xfrm>
          <a:off x="1187889" y="1424204"/>
          <a:ext cx="9816222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074"/>
                <a:gridCol w="3272074"/>
                <a:gridCol w="32720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Koreksi</a:t>
                      </a:r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/Saran/</a:t>
                      </a:r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Masukan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Perbaikan</a:t>
                      </a:r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Revisi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Peng. 1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Tambahkan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entury Gothic" panose="020B0502020202020204" pitchFamily="34" charset="0"/>
                        </a:rPr>
                        <a:t>absen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entury Gothic" panose="020B0502020202020204" pitchFamily="34" charset="0"/>
                        </a:rPr>
                        <a:t>menggunakan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entury Gothic" panose="020B0502020202020204" pitchFamily="34" charset="0"/>
                        </a:rPr>
                        <a:t>lokasi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entury Gothic" panose="020B0502020202020204" pitchFamily="34" charset="0"/>
                        </a:rPr>
                        <a:t>atau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entury Gothic" panose="020B0502020202020204" pitchFamily="34" charset="0"/>
                        </a:rPr>
                        <a:t>wajah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Menambahkan</a:t>
                      </a:r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validasi</a:t>
                      </a:r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absen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entury Gothic" panose="020B0502020202020204" pitchFamily="34" charset="0"/>
                        </a:rPr>
                        <a:t>menggunakan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entury Gothic" panose="020B0502020202020204" pitchFamily="34" charset="0"/>
                        </a:rPr>
                        <a:t>lokasi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Peng.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2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Tambahkan</a:t>
                      </a:r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nama</a:t>
                      </a:r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pembuat</a:t>
                      </a:r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absen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entury Gothic" panose="020B0502020202020204" pitchFamily="34" charset="0"/>
                        </a:rPr>
                        <a:t>Menambahkan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entury Gothic" panose="020B0502020202020204" pitchFamily="34" charset="0"/>
                        </a:rPr>
                        <a:t>nama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entury Gothic" panose="020B0502020202020204" pitchFamily="34" charset="0"/>
                        </a:rPr>
                        <a:t>pembuat</a:t>
                      </a:r>
                      <a:r>
                        <a:rPr lang="en-US" sz="16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entury Gothic" panose="020B0502020202020204" pitchFamily="34" charset="0"/>
                        </a:rPr>
                        <a:t>absen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5929" y="2767281"/>
            <a:ext cx="10780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0" dirty="0" err="1" smtClean="0">
                <a:solidFill>
                  <a:srgbClr val="1A1A1A"/>
                </a:solidFill>
                <a:latin typeface="Century Gothic" panose="020B0502020202020204" pitchFamily="34" charset="0"/>
                <a:ea typeface="+mj-ea"/>
                <a:cs typeface="+mj-cs"/>
              </a:rPr>
              <a:t>Terimakasih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24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142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Times New Roman</vt:lpstr>
      <vt:lpstr>Office Theme</vt:lpstr>
      <vt:lpstr>SISTEM INFORMASI MARCHING BAND GEMA OASIS MAN 1 SAMARINDA BERBASIS WEBSITE MENGGUNAKAN METODE WATERFALL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MARCHING BAND GEMA OASIS MAN 1 SAMARINDA BERBASIS WEBSITE MENGGUNAKAN METODE WATERFALL</dc:title>
  <dc:creator>Microsoft account</dc:creator>
  <cp:lastModifiedBy>Microsoft account</cp:lastModifiedBy>
  <cp:revision>5</cp:revision>
  <dcterms:created xsi:type="dcterms:W3CDTF">2025-06-23T06:40:12Z</dcterms:created>
  <dcterms:modified xsi:type="dcterms:W3CDTF">2025-06-23T07:30:51Z</dcterms:modified>
</cp:coreProperties>
</file>