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80" r:id="rId3"/>
    <p:sldId id="281" r:id="rId4"/>
    <p:sldId id="273" r:id="rId5"/>
    <p:sldId id="27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2" r:id="rId17"/>
    <p:sldId id="270" r:id="rId18"/>
    <p:sldId id="271" r:id="rId19"/>
    <p:sldId id="274" r:id="rId20"/>
    <p:sldId id="275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2" d="100"/>
          <a:sy n="122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D803-6B17-7F4A-A478-9B99BAE085CC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4232-093D-3E43-B2C8-A42D953E3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1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D803-6B17-7F4A-A478-9B99BAE085CC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4232-093D-3E43-B2C8-A42D953E3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6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D803-6B17-7F4A-A478-9B99BAE085CC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4232-093D-3E43-B2C8-A42D953E3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6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D803-6B17-7F4A-A478-9B99BAE085CC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4232-093D-3E43-B2C8-A42D953E3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2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D803-6B17-7F4A-A478-9B99BAE085CC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4232-093D-3E43-B2C8-A42D953E3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4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D803-6B17-7F4A-A478-9B99BAE085CC}" type="datetimeFigureOut">
              <a:rPr lang="en-US" smtClean="0"/>
              <a:t>6/10/14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4232-093D-3E43-B2C8-A42D953E3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D803-6B17-7F4A-A478-9B99BAE085CC}" type="datetimeFigureOut">
              <a:rPr lang="en-US" smtClean="0"/>
              <a:t>6/10/14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4232-093D-3E43-B2C8-A42D953E3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8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D803-6B17-7F4A-A478-9B99BAE085CC}" type="datetimeFigureOut">
              <a:rPr lang="en-US" smtClean="0"/>
              <a:t>6/10/14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4232-093D-3E43-B2C8-A42D953E3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0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D803-6B17-7F4A-A478-9B99BAE085CC}" type="datetimeFigureOut">
              <a:rPr lang="en-US" smtClean="0"/>
              <a:t>6/10/14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4232-093D-3E43-B2C8-A42D953E3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7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D803-6B17-7F4A-A478-9B99BAE085CC}" type="datetimeFigureOut">
              <a:rPr lang="en-US" smtClean="0"/>
              <a:t>6/10/14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4232-093D-3E43-B2C8-A42D953E3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1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D803-6B17-7F4A-A478-9B99BAE085CC}" type="datetimeFigureOut">
              <a:rPr lang="en-US" smtClean="0"/>
              <a:t>6/10/14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4232-093D-3E43-B2C8-A42D953E3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1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3D803-6B17-7F4A-A478-9B99BAE085CC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4232-093D-3E43-B2C8-A42D953E3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6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gene?term=300855614%5BPUID%5D%20OR%20554378284%5BPUID%5D%20OR%20300435729%5BPUID%5D%20OR%20553904677%5BPUID%5D&amp;RID=2TH87DDT014&amp;log$=genealign&amp;blast_rank=1" TargetMode="External"/><Relationship Id="rId4" Type="http://schemas.openxmlformats.org/officeDocument/2006/relationships/hyperlink" Target="http://www.ncbi.nlm.nih.gov/protein?LinkName=protein_protein_identical&amp;from_uid=503004110&amp;RID=2TH87DDT014&amp;log$=identprotalign&amp;blast_rank=1" TargetMode="External"/><Relationship Id="rId5" Type="http://schemas.openxmlformats.org/officeDocument/2006/relationships/hyperlink" Target="http://www.ncbi.nlm.nih.gov/protein/554378284?report=genbank&amp;log$=protalign&amp;blast_rank=1&amp;RID=2TH87DDT014&amp;from=5&amp;to=373" TargetMode="External"/><Relationship Id="rId6" Type="http://schemas.openxmlformats.org/officeDocument/2006/relationships/hyperlink" Target="http://www.ncbi.nlm.nih.gov/protein/554378284?report=graph&amp;rid=2TH87DDT014%5B554378284%5D&amp;tracks=%5Bkey:sequence_track,name:Sequence,display_name:Sequence,id:STD1,category:Sequence,annots:Sequence,ShowLabel:true%5D%5Bkey:gene_model_track,CDSProductFeats:false%5D%5Bkey:alignment_track,name:other%20alignments,annots:NG%20Alignments%7CRefseq%20Alignments%7CGnomon%20Alignments%7CUnnamed,shown:false%5D&amp;v=0:391&amp;appname=ncbiblast&amp;link_loc=fromHS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cbi.nlm.nih.gov/protein/554378284?report=genbank&amp;log$=protalign&amp;blast_rank=1&amp;RID=2TH87DDT014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gene?term=300855614%5BPUID%5D%20OR%20554378284%5BPUID%5D%20OR%20300435729%5BPUID%5D%20OR%20553904677%5BPUID%5D&amp;RID=2THD4KCA014&amp;log$=genealign&amp;blast_rank=1" TargetMode="External"/><Relationship Id="rId4" Type="http://schemas.openxmlformats.org/officeDocument/2006/relationships/hyperlink" Target="http://www.ncbi.nlm.nih.gov/protein?LinkName=protein_protein_identical&amp;from_uid=503004110&amp;RID=2THD4KCA014&amp;log$=identprotalign&amp;blast_rank=1" TargetMode="External"/><Relationship Id="rId5" Type="http://schemas.openxmlformats.org/officeDocument/2006/relationships/hyperlink" Target="http://www.ncbi.nlm.nih.gov/protein/554378284?report=genbank&amp;log$=protalign&amp;blast_rank=1&amp;RID=2THD4KCA014&amp;from=3&amp;to=372" TargetMode="External"/><Relationship Id="rId6" Type="http://schemas.openxmlformats.org/officeDocument/2006/relationships/hyperlink" Target="http://www.ncbi.nlm.nih.gov/protein/554378284?report=graph&amp;rid=2THD4KCA014%5B554378284%5D&amp;tracks=%5Bkey:sequence_track,name:Sequence,display_name:Sequence,id:STD1,category:Sequence,annots:Sequence,ShowLabel:true%5D%5Bkey:gene_model_track,CDSProductFeats:false%5D%5Bkey:alignment_track,name:other%20alignments,annots:NG%20Alignments%7CRefseq%20Alignments%7CGnomon%20Alignments%7CUnnamed,shown:false%5D&amp;v=0:390&amp;appname=ncbiblast&amp;link_loc=fromHS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cbi.nlm.nih.gov/protein/554378284?report=genbank&amp;log$=protalign&amp;blast_rank=1&amp;RID=2THD4KCA014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Relationship Id="rId3" Type="http://schemas.openxmlformats.org/officeDocument/2006/relationships/image" Target="../media/image10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gene?term=300855614%5BPUID%5D%20OR%20554378284%5BPUID%5D%20OR%20300435729%5BPUID%5D%20OR%20553904677%5BPUID%5D&amp;RID=2TDDY1ST014&amp;log$=genealign&amp;blast_rank=1" TargetMode="External"/><Relationship Id="rId4" Type="http://schemas.openxmlformats.org/officeDocument/2006/relationships/hyperlink" Target="http://www.ncbi.nlm.nih.gov/protein?LinkName=protein_protein_identical&amp;from_uid=503004110&amp;RID=2TDDY1ST014&amp;log$=identprotalign&amp;blast_rank=1" TargetMode="External"/><Relationship Id="rId5" Type="http://schemas.openxmlformats.org/officeDocument/2006/relationships/hyperlink" Target="http://www.ncbi.nlm.nih.gov/protein/503004110?report=genbank&amp;log$=protalign&amp;blast_rank=1&amp;RID=2TDDY1ST014&amp;from=1&amp;to=380" TargetMode="External"/><Relationship Id="rId6" Type="http://schemas.openxmlformats.org/officeDocument/2006/relationships/hyperlink" Target="http://www.ncbi.nlm.nih.gov/protein/503004110?report=graph&amp;rid=2TDDY1ST014%5B503004110%5D&amp;tracks=%5Bkey:sequence_track,name:Sequence,display_name:Sequence,id:STD1,category:Sequence,annots:Sequence,ShowLabel:true%5D%5Bkey:gene_model_track,CDSProductFeats:false%5D%5Bkey:alignment_track,name:other%20alignments,annots:NG%20Alignments%7CRefseq%20Alignments%7CGnomon%20Alignments%7CUnnamed,shown:false%5D&amp;v=0:398&amp;appname=ncbiblast&amp;link_loc=fromHS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cbi.nlm.nih.gov/protein/503004110?report=genbank&amp;log$=protalign&amp;blast_rank=1&amp;RID=2TDDY1ST014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rotein/647360639?report=genbank&amp;log$=protalign&amp;blast_rank=11&amp;RID=2TDDY1ST014&amp;from=1&amp;to=380" TargetMode="External"/><Relationship Id="rId4" Type="http://schemas.openxmlformats.org/officeDocument/2006/relationships/hyperlink" Target="http://www.ncbi.nlm.nih.gov/protein/647360639?report=graph&amp;rid=2TDDY1ST014%5B647360639%5D&amp;tracks=%5Bkey:sequence_track,name:Sequence,display_name:Sequence,id:STD1,category:Sequence,annots:Sequence,ShowLabel:true%5D%5Bkey:gene_model_track,CDSProductFeats:false%5D%5Bkey:alignment_track,name:other%20alignments,annots:NG%20Alignments%7CRefseq%20Alignments%7CGnomon%20Alignments%7CUnnamed,shown:false%5D&amp;v=0:398&amp;appname=ncbiblast&amp;link_loc=fromHS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cbi.nlm.nih.gov/protein/647360639?report=genbank&amp;log$=protalign&amp;blast_rank=11&amp;RID=2TDDY1ST014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73" y="1384613"/>
            <a:ext cx="8761872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Slide </a:t>
            </a:r>
            <a:r>
              <a:rPr lang="en-US" dirty="0"/>
              <a:t>1 shows the </a:t>
            </a:r>
            <a:r>
              <a:rPr lang="en-US" dirty="0" err="1"/>
              <a:t>cannonical</a:t>
            </a:r>
            <a:r>
              <a:rPr lang="en-US" dirty="0"/>
              <a:t> KEGG route to </a:t>
            </a:r>
            <a:r>
              <a:rPr lang="en-US" dirty="0" err="1"/>
              <a:t>methione</a:t>
            </a:r>
            <a:r>
              <a:rPr lang="en-US" dirty="0"/>
              <a:t>. It require 7 enzymes.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have convincing </a:t>
            </a:r>
            <a:r>
              <a:rPr lang="en-US" dirty="0" err="1"/>
              <a:t>orthologs</a:t>
            </a:r>
            <a:r>
              <a:rPr lang="en-US" dirty="0"/>
              <a:t> for enzymes 1-4 and 7. There may be an issue with enzymes </a:t>
            </a:r>
            <a:endParaRPr lang="en-US" dirty="0" smtClean="0"/>
          </a:p>
          <a:p>
            <a:r>
              <a:rPr lang="en-US" dirty="0" smtClean="0"/>
              <a:t>5 </a:t>
            </a:r>
            <a:r>
              <a:rPr lang="en-US" dirty="0"/>
              <a:t>&amp; 6. (more on this below)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Data Slide </a:t>
            </a:r>
            <a:r>
              <a:rPr lang="en-US" dirty="0"/>
              <a:t>2 shows a known alternative route to methionine. Steps 1-4, leading </a:t>
            </a:r>
            <a:r>
              <a:rPr lang="en-US" dirty="0" smtClean="0"/>
              <a:t>to</a:t>
            </a:r>
          </a:p>
          <a:p>
            <a:r>
              <a:rPr lang="en-US" dirty="0" smtClean="0"/>
              <a:t> </a:t>
            </a:r>
            <a:r>
              <a:rPr lang="en-US" dirty="0"/>
              <a:t>O-</a:t>
            </a:r>
            <a:r>
              <a:rPr lang="en-US" dirty="0" err="1"/>
              <a:t>succinyl</a:t>
            </a:r>
            <a:r>
              <a:rPr lang="en-US" dirty="0"/>
              <a:t>-L-</a:t>
            </a:r>
            <a:r>
              <a:rPr lang="en-US" dirty="0" err="1"/>
              <a:t>homoserie</a:t>
            </a:r>
            <a:r>
              <a:rPr lang="en-US" dirty="0"/>
              <a:t> are identical in the two routes. However, if there is </a:t>
            </a:r>
            <a:endParaRPr lang="en-US" dirty="0" smtClean="0"/>
          </a:p>
          <a:p>
            <a:r>
              <a:rPr lang="en-US" dirty="0" smtClean="0"/>
              <a:t>hydrogen </a:t>
            </a:r>
            <a:r>
              <a:rPr lang="en-US" dirty="0"/>
              <a:t>sulfide present, then </a:t>
            </a:r>
            <a:r>
              <a:rPr lang="en-US" dirty="0" err="1"/>
              <a:t>homocysteine</a:t>
            </a:r>
            <a:r>
              <a:rPr lang="en-US" dirty="0"/>
              <a:t> can be formed directly from </a:t>
            </a:r>
            <a:endParaRPr lang="en-US" dirty="0" smtClean="0"/>
          </a:p>
          <a:p>
            <a:r>
              <a:rPr lang="en-US" dirty="0" smtClean="0"/>
              <a:t>O</a:t>
            </a:r>
            <a:r>
              <a:rPr lang="en-US" dirty="0"/>
              <a:t>-</a:t>
            </a:r>
            <a:r>
              <a:rPr lang="en-US" dirty="0" err="1"/>
              <a:t>succinylhomoserine</a:t>
            </a:r>
            <a:r>
              <a:rPr lang="en-US" dirty="0"/>
              <a:t> by the enzyme via O-</a:t>
            </a:r>
            <a:r>
              <a:rPr lang="en-US" dirty="0" err="1"/>
              <a:t>acetylhomoserine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aminocarboxypropyltranferase</a:t>
            </a:r>
            <a:r>
              <a:rPr lang="en-US" dirty="0" smtClean="0"/>
              <a:t> </a:t>
            </a:r>
            <a:r>
              <a:rPr lang="en-US" dirty="0"/>
              <a:t>(AKA O-</a:t>
            </a:r>
            <a:r>
              <a:rPr lang="en-US" dirty="0" err="1"/>
              <a:t>acetylhomoserin</a:t>
            </a:r>
            <a:r>
              <a:rPr lang="en-US" dirty="0"/>
              <a:t>(</a:t>
            </a:r>
            <a:r>
              <a:rPr lang="en-US" dirty="0" err="1"/>
              <a:t>thiol</a:t>
            </a:r>
            <a:r>
              <a:rPr lang="en-US" dirty="0"/>
              <a:t>)-</a:t>
            </a:r>
            <a:r>
              <a:rPr lang="en-US" dirty="0" err="1"/>
              <a:t>lyase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 We have a good </a:t>
            </a:r>
            <a:r>
              <a:rPr lang="en-US" dirty="0" err="1"/>
              <a:t>ortholog</a:t>
            </a:r>
            <a:r>
              <a:rPr lang="en-US" dirty="0"/>
              <a:t> for that enzyme, CAETHG 2754. So, if there is H2S present, bingo </a:t>
            </a:r>
          </a:p>
          <a:p>
            <a:endParaRPr lang="en-US" dirty="0"/>
          </a:p>
          <a:p>
            <a:r>
              <a:rPr lang="en-US" dirty="0"/>
              <a:t>What if there is no H2S, or insufficient?</a:t>
            </a:r>
          </a:p>
          <a:p>
            <a:endParaRPr lang="en-US" dirty="0"/>
          </a:p>
          <a:p>
            <a:r>
              <a:rPr lang="en-US" dirty="0"/>
              <a:t>A case can be made for a single enzyme present in C. auto performing the roles of both </a:t>
            </a:r>
            <a:endParaRPr lang="en-US" dirty="0" smtClean="0"/>
          </a:p>
          <a:p>
            <a:r>
              <a:rPr lang="en-US" dirty="0" err="1" smtClean="0"/>
              <a:t>cannonical</a:t>
            </a:r>
            <a:r>
              <a:rPr lang="en-US" dirty="0" smtClean="0"/>
              <a:t> </a:t>
            </a:r>
            <a:r>
              <a:rPr lang="en-US" dirty="0"/>
              <a:t>enzymes 5 &amp; 6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6973" y="6394850"/>
            <a:ext cx="125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 Slide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973" y="138063"/>
            <a:ext cx="1612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WMitchell</a:t>
            </a:r>
            <a:endParaRPr lang="en-US" dirty="0" smtClean="0"/>
          </a:p>
          <a:p>
            <a:r>
              <a:rPr lang="en-US" dirty="0" smtClean="0"/>
              <a:t>Model Systems</a:t>
            </a:r>
          </a:p>
          <a:p>
            <a:r>
              <a:rPr lang="en-US" dirty="0" smtClean="0"/>
              <a:t>2014.10.03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6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1747" y="200528"/>
            <a:ext cx="291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Methionine Synthesis: Step 5</a:t>
            </a:r>
          </a:p>
        </p:txBody>
      </p:sp>
      <p:sp>
        <p:nvSpPr>
          <p:cNvPr id="9" name="Rectangle 8"/>
          <p:cNvSpPr/>
          <p:nvPr/>
        </p:nvSpPr>
        <p:spPr>
          <a:xfrm>
            <a:off x="1238807" y="2092850"/>
            <a:ext cx="7682676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l-PL" dirty="0" smtClean="0"/>
              <a:t>EC 2.5.1.48 </a:t>
            </a:r>
            <a:r>
              <a:rPr lang="pl-PL" dirty="0" err="1" smtClean="0"/>
              <a:t>Enzyme</a:t>
            </a:r>
            <a:r>
              <a:rPr lang="pl-PL" dirty="0"/>
              <a:t>     </a:t>
            </a:r>
            <a:r>
              <a:rPr lang="en-US" dirty="0" err="1" smtClean="0"/>
              <a:t>cystathionine</a:t>
            </a:r>
            <a:r>
              <a:rPr lang="en-US" dirty="0" smtClean="0"/>
              <a:t> </a:t>
            </a:r>
            <a:r>
              <a:rPr lang="en-US" dirty="0"/>
              <a:t>gamma-synthase 	</a:t>
            </a:r>
            <a:endParaRPr lang="pl-PL" dirty="0" smtClean="0"/>
          </a:p>
          <a:p>
            <a:r>
              <a:rPr lang="pl-PL" dirty="0" smtClean="0">
                <a:solidFill>
                  <a:srgbClr val="FF0000"/>
                </a:solidFill>
              </a:rPr>
              <a:t>In DSM10061: CAETHG_0498 (as </a:t>
            </a:r>
            <a:r>
              <a:rPr lang="en-US" dirty="0" err="1" smtClean="0">
                <a:solidFill>
                  <a:srgbClr val="FF0000"/>
                </a:solidFill>
                <a:ea typeface="Calibri"/>
                <a:cs typeface="Calibri"/>
              </a:rPr>
              <a:t>Cys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/Met metabolism </a:t>
            </a:r>
            <a:r>
              <a:rPr lang="en-US" dirty="0" err="1">
                <a:solidFill>
                  <a:srgbClr val="FF0000"/>
                </a:solidFill>
                <a:ea typeface="Calibri"/>
                <a:cs typeface="Calibri"/>
              </a:rPr>
              <a:t>pyridoxal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-phosphate-</a:t>
            </a:r>
            <a:r>
              <a:rPr lang="en-US" dirty="0" smtClean="0">
                <a:solidFill>
                  <a:srgbClr val="FF0000"/>
                </a:solidFill>
                <a:ea typeface="Calibri"/>
                <a:cs typeface="Calibri"/>
              </a:rPr>
              <a:t>dependent protein) </a:t>
            </a:r>
            <a:endParaRPr lang="pl-PL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577953"/>
            <a:ext cx="7620000" cy="2146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80450" y="3261374"/>
            <a:ext cx="11787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L-</a:t>
            </a:r>
            <a:r>
              <a:rPr lang="en-US" sz="1200" b="1" dirty="0" err="1"/>
              <a:t>Cystathionine</a:t>
            </a:r>
            <a:endParaRPr lang="en-US" sz="12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5937370" y="245064"/>
            <a:ext cx="2831328" cy="1799629"/>
            <a:chOff x="1273630" y="4573158"/>
            <a:chExt cx="2831328" cy="1799629"/>
          </a:xfrm>
        </p:grpSpPr>
        <p:pic>
          <p:nvPicPr>
            <p:cNvPr id="8" name="Picture 7" descr="ethioine biosynthe.tif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879" y="4573158"/>
              <a:ext cx="2508841" cy="1756873"/>
            </a:xfrm>
            <a:prstGeom prst="rect">
              <a:avLst/>
            </a:prstGeom>
            <a:ln>
              <a:solidFill>
                <a:srgbClr val="4F81BD"/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2175585" y="6003455"/>
              <a:ext cx="301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1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97286" y="6023712"/>
              <a:ext cx="118804" cy="1256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07397" y="5732389"/>
              <a:ext cx="118804" cy="1256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93472" y="5245240"/>
              <a:ext cx="118804" cy="1256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93472" y="4890458"/>
              <a:ext cx="118804" cy="1256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1956" y="4810555"/>
              <a:ext cx="118804" cy="1256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26201" y="4848072"/>
              <a:ext cx="118804" cy="1256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73630" y="5995327"/>
              <a:ext cx="1595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	</a:t>
              </a:r>
              <a:r>
                <a:rPr lang="en-US" sz="800" dirty="0"/>
                <a:t>4-Phosph</a:t>
              </a:r>
              <a:r>
                <a:rPr lang="en-US" sz="800" dirty="0">
                  <a:solidFill>
                    <a:srgbClr val="0000FF"/>
                  </a:solidFill>
                </a:rPr>
                <a:t>o</a:t>
              </a:r>
              <a:r>
                <a:rPr lang="en-US" sz="800" dirty="0"/>
                <a:t>-L-</a:t>
              </a:r>
              <a:r>
                <a:rPr lang="en-US" sz="800" dirty="0" smtClean="0"/>
                <a:t>aspartate</a:t>
              </a:r>
              <a:endParaRPr lang="en-US" sz="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04602" y="6114587"/>
              <a:ext cx="13003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L-Aspartate 4-</a:t>
              </a:r>
              <a:r>
                <a:rPr lang="en-US" sz="800" dirty="0" smtClean="0"/>
                <a:t>semialehyde</a:t>
              </a:r>
              <a:endParaRPr lang="en-US" sz="8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76973" y="6394850"/>
            <a:ext cx="129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Slide 7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2000" y="3261374"/>
            <a:ext cx="1774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O-</a:t>
            </a:r>
            <a:r>
              <a:rPr lang="en-US" sz="1200" dirty="0" err="1"/>
              <a:t>Succinyl</a:t>
            </a:r>
            <a:r>
              <a:rPr lang="en-US" sz="1200" dirty="0"/>
              <a:t>-L-</a:t>
            </a:r>
            <a:r>
              <a:rPr lang="en-US" sz="1200" dirty="0" err="1"/>
              <a:t>homoserine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3220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1747" y="200528"/>
            <a:ext cx="291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Methionine Synthesis: Step 6</a:t>
            </a:r>
          </a:p>
        </p:txBody>
      </p:sp>
      <p:sp>
        <p:nvSpPr>
          <p:cNvPr id="9" name="Rectangle 8"/>
          <p:cNvSpPr/>
          <p:nvPr/>
        </p:nvSpPr>
        <p:spPr>
          <a:xfrm>
            <a:off x="1238807" y="2113672"/>
            <a:ext cx="7682676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l-PL" dirty="0" smtClean="0"/>
              <a:t>EC 4.4.1.8</a:t>
            </a:r>
            <a:r>
              <a:rPr lang="en-US" b="1" dirty="0" smtClean="0"/>
              <a:t> </a:t>
            </a:r>
            <a:r>
              <a:rPr lang="pl-PL" dirty="0" smtClean="0"/>
              <a:t> </a:t>
            </a:r>
            <a:r>
              <a:rPr lang="pl-PL" dirty="0" err="1" smtClean="0"/>
              <a:t>Enzyme</a:t>
            </a:r>
            <a:r>
              <a:rPr lang="pl-PL" dirty="0"/>
              <a:t>     </a:t>
            </a:r>
            <a:r>
              <a:rPr lang="en-US" dirty="0" err="1" smtClean="0"/>
              <a:t>cystathionine</a:t>
            </a:r>
            <a:r>
              <a:rPr lang="en-US" dirty="0" smtClean="0"/>
              <a:t> beta-</a:t>
            </a:r>
            <a:r>
              <a:rPr lang="en-US" dirty="0"/>
              <a:t>synthase 	</a:t>
            </a:r>
            <a:endParaRPr lang="pl-PL" dirty="0" smtClean="0"/>
          </a:p>
          <a:p>
            <a:r>
              <a:rPr lang="pl-PL" dirty="0" smtClean="0">
                <a:solidFill>
                  <a:srgbClr val="FF0000"/>
                </a:solidFill>
              </a:rPr>
              <a:t>In DSM10061: CAETHG_0498 (as </a:t>
            </a:r>
            <a:r>
              <a:rPr lang="en-US" dirty="0" err="1" smtClean="0">
                <a:solidFill>
                  <a:srgbClr val="FF0000"/>
                </a:solidFill>
                <a:ea typeface="Calibri"/>
                <a:cs typeface="Calibri"/>
              </a:rPr>
              <a:t>Cys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/Met metabolism </a:t>
            </a:r>
            <a:r>
              <a:rPr lang="en-US" dirty="0" err="1">
                <a:solidFill>
                  <a:srgbClr val="FF0000"/>
                </a:solidFill>
                <a:ea typeface="Calibri"/>
                <a:cs typeface="Calibri"/>
              </a:rPr>
              <a:t>pyridoxal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-phosphate-</a:t>
            </a:r>
            <a:r>
              <a:rPr lang="en-US" dirty="0" smtClean="0">
                <a:solidFill>
                  <a:srgbClr val="FF0000"/>
                </a:solidFill>
                <a:ea typeface="Calibri"/>
                <a:cs typeface="Calibri"/>
              </a:rPr>
              <a:t>dependent protein – both beta and gamma functions? See BLAST)</a:t>
            </a:r>
            <a:endParaRPr lang="pl-PL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363090"/>
            <a:ext cx="7620000" cy="2451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64803" y="3123953"/>
            <a:ext cx="12119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L-</a:t>
            </a:r>
            <a:r>
              <a:rPr lang="en-US" sz="1200" b="1" dirty="0" err="1"/>
              <a:t>Homocysteine</a:t>
            </a:r>
            <a:endParaRPr lang="en-US" sz="12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5937370" y="245064"/>
            <a:ext cx="2831328" cy="1799629"/>
            <a:chOff x="1273630" y="4573158"/>
            <a:chExt cx="2831328" cy="1799629"/>
          </a:xfrm>
        </p:grpSpPr>
        <p:pic>
          <p:nvPicPr>
            <p:cNvPr id="10" name="Picture 9" descr="ethioine biosynthe.tif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879" y="4573158"/>
              <a:ext cx="2508841" cy="1756873"/>
            </a:xfrm>
            <a:prstGeom prst="rect">
              <a:avLst/>
            </a:prstGeom>
            <a:ln>
              <a:solidFill>
                <a:srgbClr val="4F81BD"/>
              </a:solidFill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2175585" y="6003455"/>
              <a:ext cx="301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1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97286" y="6023712"/>
              <a:ext cx="118804" cy="1256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7397" y="5732389"/>
              <a:ext cx="118804" cy="1256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93472" y="5245240"/>
              <a:ext cx="118804" cy="1256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93472" y="4890458"/>
              <a:ext cx="118804" cy="1256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61956" y="4810555"/>
              <a:ext cx="118804" cy="1256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26201" y="4848072"/>
              <a:ext cx="118804" cy="1256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73630" y="5995327"/>
              <a:ext cx="1595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	</a:t>
              </a:r>
              <a:r>
                <a:rPr lang="en-US" sz="800" dirty="0"/>
                <a:t>4-Phosph</a:t>
              </a:r>
              <a:r>
                <a:rPr lang="en-US" sz="800" dirty="0">
                  <a:solidFill>
                    <a:srgbClr val="0000FF"/>
                  </a:solidFill>
                </a:rPr>
                <a:t>o</a:t>
              </a:r>
              <a:r>
                <a:rPr lang="en-US" sz="800" dirty="0"/>
                <a:t>-L-</a:t>
              </a:r>
              <a:r>
                <a:rPr lang="en-US" sz="800" dirty="0" smtClean="0"/>
                <a:t>aspartate</a:t>
              </a:r>
              <a:endParaRPr lang="en-US" sz="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04602" y="6114587"/>
              <a:ext cx="13003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L-Aspartate 4-</a:t>
              </a:r>
              <a:r>
                <a:rPr lang="en-US" sz="800" dirty="0" smtClean="0"/>
                <a:t>semialehyde</a:t>
              </a:r>
              <a:endParaRPr lang="en-US" sz="8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6973" y="6394850"/>
            <a:ext cx="129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Slide 8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82229" y="3122874"/>
            <a:ext cx="11787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L-</a:t>
            </a:r>
            <a:r>
              <a:rPr lang="en-US" sz="1200" dirty="0" err="1"/>
              <a:t>Cystathionine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7935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1747" y="200528"/>
            <a:ext cx="291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Methionine Synthesis: Step 7</a:t>
            </a:r>
          </a:p>
        </p:txBody>
      </p:sp>
      <p:sp>
        <p:nvSpPr>
          <p:cNvPr id="9" name="Rectangle 8"/>
          <p:cNvSpPr/>
          <p:nvPr/>
        </p:nvSpPr>
        <p:spPr>
          <a:xfrm>
            <a:off x="1238807" y="1874219"/>
            <a:ext cx="76826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EC 2.5.1.86 </a:t>
            </a:r>
            <a:r>
              <a:rPr lang="pl-PL" dirty="0" err="1" smtClean="0"/>
              <a:t>Enzyme</a:t>
            </a:r>
            <a:r>
              <a:rPr lang="pl-PL" dirty="0"/>
              <a:t>     </a:t>
            </a:r>
            <a:r>
              <a:rPr lang="en-US" dirty="0" smtClean="0"/>
              <a:t>5-Methyltetrahydrofolate:L-homocysteine S-</a:t>
            </a:r>
            <a:r>
              <a:rPr lang="en-US" dirty="0" err="1" smtClean="0"/>
              <a:t>methyltransferase</a:t>
            </a:r>
            <a:r>
              <a:rPr lang="en-US" dirty="0" smtClean="0"/>
              <a:t> (methionine synthase)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pl-PL" dirty="0" smtClean="0">
                <a:solidFill>
                  <a:srgbClr val="0000FF"/>
                </a:solidFill>
              </a:rPr>
              <a:t>In DSM10061: CAETHG_2755; CAETHG_0145 </a:t>
            </a:r>
            <a:endParaRPr lang="pl-PL" dirty="0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17853"/>
            <a:ext cx="7620000" cy="1905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937370" y="245064"/>
            <a:ext cx="2831328" cy="1799629"/>
            <a:chOff x="1273630" y="4573158"/>
            <a:chExt cx="2831328" cy="1799629"/>
          </a:xfrm>
        </p:grpSpPr>
        <p:pic>
          <p:nvPicPr>
            <p:cNvPr id="8" name="Picture 7" descr="ethioine biosynthe.tif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879" y="4573158"/>
              <a:ext cx="2508841" cy="1756873"/>
            </a:xfrm>
            <a:prstGeom prst="rect">
              <a:avLst/>
            </a:prstGeom>
            <a:ln>
              <a:solidFill>
                <a:srgbClr val="4F81BD"/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2175585" y="6003455"/>
              <a:ext cx="301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1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97286" y="6023712"/>
              <a:ext cx="118804" cy="1256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07397" y="5732389"/>
              <a:ext cx="118804" cy="1256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93472" y="5245240"/>
              <a:ext cx="118804" cy="1256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93472" y="4890458"/>
              <a:ext cx="118804" cy="1256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1956" y="4810555"/>
              <a:ext cx="118804" cy="1256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26201" y="4848072"/>
              <a:ext cx="118804" cy="1256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73630" y="5995327"/>
              <a:ext cx="1595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	</a:t>
              </a:r>
              <a:r>
                <a:rPr lang="en-US" sz="800" dirty="0"/>
                <a:t>4-Phosph</a:t>
              </a:r>
              <a:r>
                <a:rPr lang="en-US" sz="800" dirty="0">
                  <a:solidFill>
                    <a:srgbClr val="0000FF"/>
                  </a:solidFill>
                </a:rPr>
                <a:t>o</a:t>
              </a:r>
              <a:r>
                <a:rPr lang="en-US" sz="800" dirty="0"/>
                <a:t>-L-</a:t>
              </a:r>
              <a:r>
                <a:rPr lang="en-US" sz="800" dirty="0" smtClean="0"/>
                <a:t>aspartate</a:t>
              </a:r>
              <a:endParaRPr lang="en-US" sz="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04602" y="6114587"/>
              <a:ext cx="13003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L-Aspartate 4-</a:t>
              </a:r>
              <a:r>
                <a:rPr lang="en-US" sz="800" dirty="0" smtClean="0"/>
                <a:t>semialehyde</a:t>
              </a:r>
              <a:endParaRPr lang="en-US" sz="8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76973" y="6394850"/>
            <a:ext cx="129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Slide 9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59703" y="2762440"/>
            <a:ext cx="12119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L-</a:t>
            </a:r>
            <a:r>
              <a:rPr lang="en-US" sz="1200" dirty="0" err="1"/>
              <a:t>Homocysteine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7254886" y="2762440"/>
            <a:ext cx="8509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/>
              <a:t>Methioine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55013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0037" y="824369"/>
            <a:ext cx="727440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sp|P00935|METB_ECOLI      -MTRKQATIAVRSGLNDDEQYGCVVPPIHLSSTYNFTGFNEPRAHD---------YSRRG 50</a:t>
            </a:r>
          </a:p>
          <a:p>
            <a:r>
              <a:rPr lang="en-US" sz="1000" dirty="0">
                <a:latin typeface="Courier"/>
                <a:cs typeface="Courier"/>
              </a:rPr>
              <a:t>sp|P06721|METC_ECOLI      MADKKLDTQLVNAGRSKKYTLGAVNSVIQRASSLVFDSVEAKKHATRNRANGELFYGRRG 60</a:t>
            </a:r>
          </a:p>
          <a:p>
            <a:r>
              <a:rPr lang="en-US" sz="1000" dirty="0">
                <a:latin typeface="Courier"/>
                <a:cs typeface="Courier"/>
              </a:rPr>
              <a:t>                             :*  *  *.:* ...   *.* . *: :*:  * ..:  :            *.***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sp|P00935|METB_ECOLI      NPTRDVVQRALAELEGGAGAVLTNTGMSAIHLVTTVFLKPGDLLVAPHDCYGGSYRLFDS 110</a:t>
            </a:r>
          </a:p>
          <a:p>
            <a:r>
              <a:rPr lang="en-US" sz="1000" dirty="0">
                <a:latin typeface="Courier"/>
                <a:cs typeface="Courier"/>
              </a:rPr>
              <a:t>sp|P06721|METC_ECOLI      TLTHFSLQQAMCELEGGAGCVLFPCGAAAVANSILAFIEQGDHVLMTNTAYEPSQDFCSK 120</a:t>
            </a:r>
          </a:p>
          <a:p>
            <a:r>
              <a:rPr lang="en-US" sz="1000" dirty="0">
                <a:latin typeface="Courier"/>
                <a:cs typeface="Courier"/>
              </a:rPr>
              <a:t>                          . *:  :*:*:.*******.**   * :*:     .*:: ** :: .: .*  *  : ..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sp|P00935|METB_ECOLI      LAKRGCYRVLFVDQGDEQALRAALAEKPKLVLVESPSNPLLRVVDIAKICHLAREVG--A 168</a:t>
            </a:r>
          </a:p>
          <a:p>
            <a:r>
              <a:rPr lang="en-US" sz="1000" dirty="0">
                <a:latin typeface="Courier"/>
                <a:cs typeface="Courier"/>
              </a:rPr>
              <a:t>sp|P06721|METC_ECOLI      ILSKLGVTTSWFDPLIGADIVKHLQPNTKIVFLESPGSITMEVHDVPAIVAAVRSVVPDA 180</a:t>
            </a:r>
          </a:p>
          <a:p>
            <a:r>
              <a:rPr lang="en-US" sz="1000" dirty="0">
                <a:latin typeface="Courier"/>
                <a:cs typeface="Courier"/>
              </a:rPr>
              <a:t>                          : .:    . :.*      :   *  :.*:*::***..  :.* *:. *   .*.*   *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sp|P00935|METB_ECOLI      VSVVDNTFLSPALQNPLALGADLVLHSCTKYLNGHSDVVAGVVIAKDPDVVTELAWWANN 228</a:t>
            </a:r>
          </a:p>
          <a:p>
            <a:r>
              <a:rPr lang="en-US" sz="1000" dirty="0">
                <a:latin typeface="Courier"/>
                <a:cs typeface="Courier"/>
              </a:rPr>
              <a:t>sp|P06721|METC_ECOLI      IIMIDNTWAAGVLFKALDFGIDVSIQAATKYLVGHSDAMIGTAVCN-ARCWEQLRENAYL 239</a:t>
            </a:r>
          </a:p>
          <a:p>
            <a:r>
              <a:rPr lang="en-US" sz="1000" dirty="0">
                <a:latin typeface="Courier"/>
                <a:cs typeface="Courier"/>
              </a:rPr>
              <a:t>                          : ::***: : .* :.* :* *: :::.**** ****.: *..:.: .    :*   *  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sp|P00935|METB_ECOLI      IGVTGGAFDSYLLLRGLRTLVPRMELAQRNAQAIVKYLQTQPLVKKLYHPSLPENQGHEI 288</a:t>
            </a:r>
          </a:p>
          <a:p>
            <a:r>
              <a:rPr lang="en-US" sz="1000" dirty="0">
                <a:latin typeface="Courier"/>
                <a:cs typeface="Courier"/>
              </a:rPr>
              <a:t>sp|P06721|METC_ECOLI      MGQMVDADTAYITSRGLRTLGVRLRQHHESSLKVAEWLAEHPQVARVNHPALPGSKGHEF 299</a:t>
            </a:r>
          </a:p>
          <a:p>
            <a:r>
              <a:rPr lang="en-US" sz="1000" dirty="0">
                <a:latin typeface="Courier"/>
                <a:cs typeface="Courier"/>
              </a:rPr>
              <a:t>                          :*   .*  :*:  ******  *:.  :..:  :.::*  :* * :: **:** .:***: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sp|P00935|METB_ECOLI      AARQQKGFGAMLSFELDG--DEQTLRRFLGGLSLFTLAESLGGVESLISHAATMTHAGMA 346</a:t>
            </a:r>
          </a:p>
          <a:p>
            <a:r>
              <a:rPr lang="en-US" sz="1000" dirty="0">
                <a:latin typeface="Courier"/>
                <a:cs typeface="Courier"/>
              </a:rPr>
              <a:t>sp|P06721|METC_ECOLI      WKRDFTGSSGLFSFVLKKKLNNEELANYLDNFSLFSMAYSWGGYESLILANQPEHIAAIR 359</a:t>
            </a:r>
          </a:p>
          <a:p>
            <a:r>
              <a:rPr lang="en-US" sz="1000" dirty="0">
                <a:latin typeface="Courier"/>
                <a:cs typeface="Courier"/>
              </a:rPr>
              <a:t>                            *: .* ..::** *.   ::: * .:*..:***::* * ** ****    .   *.: 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sp|P00935|METB_ECOLI      PEARAAAGISETLLRISTGIEDGEDLIADLENGFRAANKG 386</a:t>
            </a:r>
          </a:p>
          <a:p>
            <a:r>
              <a:rPr lang="en-US" sz="1000" dirty="0">
                <a:latin typeface="Courier"/>
                <a:cs typeface="Courier"/>
              </a:rPr>
              <a:t>sp|P06721|METC_ECOLI      PQG--EIDFSGTLIRLHIGLEDVDDLIADLDAGFARIV-- 395</a:t>
            </a:r>
          </a:p>
          <a:p>
            <a:r>
              <a:rPr lang="en-US" sz="1000" dirty="0">
                <a:latin typeface="Courier"/>
                <a:cs typeface="Courier"/>
              </a:rPr>
              <a:t>                          *:.    .:* **:*:  *:** :******: **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808" y="5528043"/>
            <a:ext cx="1604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metB</a:t>
            </a:r>
            <a:r>
              <a:rPr lang="en-US" dirty="0" smtClean="0"/>
              <a:t> = gamma </a:t>
            </a:r>
          </a:p>
          <a:p>
            <a:r>
              <a:rPr lang="en-US" dirty="0" err="1" smtClean="0"/>
              <a:t>metC</a:t>
            </a:r>
            <a:r>
              <a:rPr lang="en-US" dirty="0" smtClean="0"/>
              <a:t> = beta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246" y="166570"/>
            <a:ext cx="56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E.coli</a:t>
            </a:r>
            <a:r>
              <a:rPr lang="en-US" dirty="0" smtClean="0"/>
              <a:t> beta and gamma enzymes are obviously related.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973" y="6394850"/>
            <a:ext cx="141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Slide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246" y="166570"/>
            <a:ext cx="6972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E.coli</a:t>
            </a:r>
            <a:r>
              <a:rPr lang="en-US" dirty="0" smtClean="0"/>
              <a:t> </a:t>
            </a:r>
            <a:r>
              <a:rPr lang="en-US" i="1" dirty="0" smtClean="0"/>
              <a:t>gamma</a:t>
            </a:r>
            <a:r>
              <a:rPr lang="en-US" dirty="0" smtClean="0"/>
              <a:t> enzyme finds Clostridium </a:t>
            </a:r>
            <a:r>
              <a:rPr lang="en-US" dirty="0" err="1" smtClean="0">
                <a:latin typeface="Courier"/>
                <a:cs typeface="Courier"/>
              </a:rPr>
              <a:t>Cys</a:t>
            </a:r>
            <a:r>
              <a:rPr lang="en-US" dirty="0" smtClean="0">
                <a:latin typeface="Courier"/>
                <a:cs typeface="Courier"/>
              </a:rPr>
              <a:t>/Met metabolism </a:t>
            </a:r>
          </a:p>
          <a:p>
            <a:r>
              <a:rPr lang="en-US" dirty="0" err="1" smtClean="0">
                <a:latin typeface="Courier"/>
                <a:cs typeface="Courier"/>
              </a:rPr>
              <a:t>pyridoxal</a:t>
            </a:r>
            <a:r>
              <a:rPr lang="en-US" dirty="0" smtClean="0">
                <a:latin typeface="Courier"/>
                <a:cs typeface="Courier"/>
              </a:rPr>
              <a:t>-phosphate-dependent protein as best hit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99059" y="939606"/>
            <a:ext cx="6833722" cy="5909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Courier"/>
                <a:cs typeface="Courier"/>
              </a:rPr>
              <a:t>Cys</a:t>
            </a:r>
            <a:r>
              <a:rPr lang="en-US" sz="900" dirty="0">
                <a:latin typeface="Courier"/>
                <a:cs typeface="Courier"/>
              </a:rPr>
              <a:t>/Met metabolism </a:t>
            </a:r>
            <a:r>
              <a:rPr lang="en-US" sz="900" dirty="0" err="1">
                <a:latin typeface="Courier"/>
                <a:cs typeface="Courier"/>
              </a:rPr>
              <a:t>pyridoxal</a:t>
            </a:r>
            <a:r>
              <a:rPr lang="en-US" sz="900" dirty="0">
                <a:latin typeface="Courier"/>
                <a:cs typeface="Courier"/>
              </a:rPr>
              <a:t>-phosphate-dependent protein [Clostridium </a:t>
            </a:r>
            <a:r>
              <a:rPr lang="en-US" sz="900" dirty="0" err="1">
                <a:latin typeface="Courier"/>
                <a:cs typeface="Courier"/>
              </a:rPr>
              <a:t>autoethanogenum</a:t>
            </a:r>
            <a:r>
              <a:rPr lang="en-US" sz="900" dirty="0">
                <a:latin typeface="Courier"/>
                <a:cs typeface="Courier"/>
              </a:rPr>
              <a:t> DSM 10061]</a:t>
            </a:r>
          </a:p>
          <a:p>
            <a:r>
              <a:rPr lang="en-US" sz="900" b="1" dirty="0">
                <a:latin typeface="Courier"/>
                <a:cs typeface="Courier"/>
              </a:rPr>
              <a:t>Sequence ID: </a:t>
            </a:r>
            <a:r>
              <a:rPr lang="en-US" sz="900" dirty="0">
                <a:latin typeface="Courier"/>
                <a:cs typeface="Courier"/>
                <a:hlinkClick r:id="rId2"/>
              </a:rPr>
              <a:t>ref|YP_008697983.1|</a:t>
            </a:r>
            <a:r>
              <a:rPr lang="en-US" sz="900" b="1" dirty="0">
                <a:latin typeface="Courier"/>
                <a:cs typeface="Courier"/>
                <a:hlinkClick r:id="rId2"/>
              </a:rPr>
              <a:t>Length: </a:t>
            </a:r>
            <a:r>
              <a:rPr lang="en-US" sz="900" dirty="0">
                <a:latin typeface="Courier"/>
                <a:cs typeface="Courier"/>
                <a:hlinkClick r:id="rId2"/>
              </a:rPr>
              <a:t>380</a:t>
            </a:r>
            <a:r>
              <a:rPr lang="en-US" sz="900" b="1" dirty="0">
                <a:latin typeface="Courier"/>
                <a:cs typeface="Courier"/>
                <a:hlinkClick r:id="rId2"/>
              </a:rPr>
              <a:t>Number of Matches: </a:t>
            </a:r>
            <a:r>
              <a:rPr lang="en-US" sz="900" dirty="0">
                <a:latin typeface="Courier"/>
                <a:cs typeface="Courier"/>
                <a:hlinkClick r:id="rId2"/>
              </a:rPr>
              <a:t>1</a:t>
            </a:r>
          </a:p>
          <a:p>
            <a:r>
              <a:rPr lang="en-US" sz="900" dirty="0">
                <a:latin typeface="Courier"/>
                <a:cs typeface="Courier"/>
              </a:rPr>
              <a:t>See 1 more title(s)</a:t>
            </a:r>
          </a:p>
          <a:p>
            <a:endParaRPr lang="en-US" sz="900" dirty="0">
              <a:latin typeface="Courier"/>
              <a:cs typeface="Courier"/>
            </a:endParaRPr>
          </a:p>
          <a:p>
            <a:endParaRPr lang="en-US" sz="900" dirty="0">
              <a:latin typeface="Courier"/>
              <a:cs typeface="Courier"/>
            </a:endParaRPr>
          </a:p>
          <a:p>
            <a:r>
              <a:rPr lang="en-US" sz="900" b="1" dirty="0">
                <a:latin typeface="Courier"/>
                <a:cs typeface="Courier"/>
              </a:rPr>
              <a:t>Related Information</a:t>
            </a:r>
          </a:p>
          <a:p>
            <a:r>
              <a:rPr lang="en-US" sz="900" dirty="0">
                <a:latin typeface="Courier"/>
                <a:cs typeface="Courier"/>
                <a:hlinkClick r:id="rId3"/>
              </a:rPr>
              <a:t>Gene-associated gene details</a:t>
            </a:r>
          </a:p>
          <a:p>
            <a:r>
              <a:rPr lang="en-US" sz="900" dirty="0">
                <a:latin typeface="Courier"/>
                <a:cs typeface="Courier"/>
                <a:hlinkClick r:id="rId4"/>
              </a:rPr>
              <a:t>Identical Proteins-Proteins identical to the subject</a:t>
            </a:r>
          </a:p>
          <a:p>
            <a:r>
              <a:rPr lang="en-US" sz="900" dirty="0">
                <a:latin typeface="Courier"/>
                <a:cs typeface="Courier"/>
              </a:rPr>
              <a:t>&lt;pre&gt; &lt;@</a:t>
            </a:r>
            <a:r>
              <a:rPr lang="en-US" sz="900" dirty="0" err="1">
                <a:latin typeface="Courier"/>
                <a:cs typeface="Courier"/>
              </a:rPr>
              <a:t>aln_gene_info</a:t>
            </a:r>
            <a:r>
              <a:rPr lang="en-US" sz="900" dirty="0">
                <a:latin typeface="Courier"/>
                <a:cs typeface="Courier"/>
              </a:rPr>
              <a:t>@&gt; &lt;/pre&gt;</a:t>
            </a:r>
          </a:p>
          <a:p>
            <a:r>
              <a:rPr lang="en-US" sz="900" b="1" dirty="0">
                <a:latin typeface="Courier"/>
                <a:cs typeface="Courier"/>
              </a:rPr>
              <a:t>Range 1: 5 to 373</a:t>
            </a:r>
            <a:r>
              <a:rPr lang="en-US" sz="900" dirty="0">
                <a:latin typeface="Courier"/>
                <a:cs typeface="Courier"/>
                <a:hlinkClick r:id="rId5"/>
              </a:rPr>
              <a:t>GenPept</a:t>
            </a:r>
            <a:r>
              <a:rPr lang="en-US" sz="900" dirty="0">
                <a:latin typeface="Courier"/>
                <a:cs typeface="Courier"/>
                <a:hlinkClick r:id="rId6"/>
              </a:rPr>
              <a:t>Graphics</a:t>
            </a:r>
          </a:p>
          <a:p>
            <a:r>
              <a:rPr lang="en-US" sz="900" dirty="0">
                <a:latin typeface="Courier"/>
                <a:cs typeface="Courier"/>
              </a:rPr>
              <a:t>Next Match</a:t>
            </a:r>
          </a:p>
          <a:p>
            <a:r>
              <a:rPr lang="en-US" sz="900" dirty="0">
                <a:latin typeface="Courier"/>
                <a:cs typeface="Courier"/>
              </a:rPr>
              <a:t>Previous Match</a:t>
            </a:r>
          </a:p>
          <a:p>
            <a:r>
              <a:rPr lang="en-US" sz="900" dirty="0">
                <a:latin typeface="Courier"/>
                <a:cs typeface="Courier"/>
              </a:rPr>
              <a:t>Alignment statistics for match #1</a:t>
            </a:r>
          </a:p>
          <a:p>
            <a:r>
              <a:rPr lang="en-US" sz="900" b="1" dirty="0">
                <a:latin typeface="Courier"/>
                <a:cs typeface="Courier"/>
              </a:rPr>
              <a:t>Score	Expect	Method	Identities	Positives	Gaps	</a:t>
            </a:r>
          </a:p>
          <a:p>
            <a:r>
              <a:rPr lang="sv-SE" sz="900" dirty="0">
                <a:latin typeface="Courier"/>
                <a:cs typeface="Courier"/>
              </a:rPr>
              <a:t>328 bits(840)	9e-110	</a:t>
            </a:r>
            <a:r>
              <a:rPr lang="sv-SE" sz="900" dirty="0" err="1">
                <a:latin typeface="Courier"/>
                <a:cs typeface="Courier"/>
              </a:rPr>
              <a:t>Compositional</a:t>
            </a:r>
            <a:r>
              <a:rPr lang="sv-SE" sz="900" dirty="0">
                <a:latin typeface="Courier"/>
                <a:cs typeface="Courier"/>
              </a:rPr>
              <a:t> matrix </a:t>
            </a:r>
            <a:r>
              <a:rPr lang="sv-SE" sz="900" dirty="0" err="1">
                <a:latin typeface="Courier"/>
                <a:cs typeface="Courier"/>
              </a:rPr>
              <a:t>adjust</a:t>
            </a:r>
            <a:r>
              <a:rPr lang="sv-SE" sz="900" dirty="0">
                <a:latin typeface="Courier"/>
                <a:cs typeface="Courier"/>
              </a:rPr>
              <a:t>.	157/371(42%)	240/371(64%)	2/371(0%)	</a:t>
            </a:r>
          </a:p>
          <a:p>
            <a:r>
              <a:rPr lang="sv-SE" sz="900" dirty="0">
                <a:latin typeface="Courier"/>
                <a:cs typeface="Courier"/>
              </a:rPr>
              <a:t>Query  7    TIAVRSGLNDDEQYGCVVPPIHLSSTYNFTGFNEPRAHDYSRRGNPTRDVVQRALAELEG  66</a:t>
            </a:r>
          </a:p>
          <a:p>
            <a:r>
              <a:rPr lang="sk-SK" sz="900" dirty="0">
                <a:latin typeface="Courier"/>
                <a:cs typeface="Courier"/>
              </a:rPr>
              <a:t>            ++ +  G++ D+  G V  PI+ +STY  +G  E + ++YSR GNPTR+ +++ +AELE </a:t>
            </a:r>
          </a:p>
          <a:p>
            <a:r>
              <a:rPr lang="sk-SK" sz="900" dirty="0">
                <a:latin typeface="Courier"/>
                <a:cs typeface="Courier"/>
              </a:rPr>
              <a:t>Sbjct  5    SLLIHGGVDGDKTTGAVSVPIYQTSTYKQSGLGENKGYEYSRTGNPTREALEKLIAELEE  64</a:t>
            </a:r>
          </a:p>
          <a:p>
            <a:endParaRPr lang="sk-SK" sz="900" dirty="0">
              <a:latin typeface="Courier"/>
              <a:cs typeface="Courier"/>
            </a:endParaRPr>
          </a:p>
          <a:p>
            <a:r>
              <a:rPr lang="sk-SK" sz="900" dirty="0">
                <a:latin typeface="Courier"/>
                <a:cs typeface="Courier"/>
              </a:rPr>
              <a:t>Query  67   GAGAVLTNTGMSAIHLVTTVFLKPGDLLVAPHDCYGGSYRLFDSLAKRGCYRVLFVDQGD  126</a:t>
            </a:r>
          </a:p>
          <a:p>
            <a:r>
              <a:rPr lang="sk-SK" sz="900" dirty="0">
                <a:latin typeface="Courier"/>
                <a:cs typeface="Courier"/>
              </a:rPr>
              <a:t>            G   +   +GM+AI  V T+F K GD ++   + YGG+YR+ D + K        +D  D</a:t>
            </a:r>
          </a:p>
          <a:p>
            <a:r>
              <a:rPr lang="sk-SK" sz="900" dirty="0">
                <a:latin typeface="Courier"/>
                <a:cs typeface="Courier"/>
              </a:rPr>
              <a:t>Sbjct  65   GKNGLAFASGMAAITAVLTLF-KSGDKIIISDNVYGGTYRVLDKVFKNFDLNYELIDTSD  123</a:t>
            </a:r>
          </a:p>
          <a:p>
            <a:endParaRPr lang="sk-SK" sz="900" dirty="0">
              <a:latin typeface="Courier"/>
              <a:cs typeface="Courier"/>
            </a:endParaRPr>
          </a:p>
          <a:p>
            <a:r>
              <a:rPr lang="sk-SK" sz="900" dirty="0">
                <a:latin typeface="Courier"/>
                <a:cs typeface="Courier"/>
              </a:rPr>
              <a:t>Query  127  EQALRAALAEKPKLVLVESPSNPLLRVVDIAKICHLAREVGAVSVVDNTFLSPALQNPLA  186</a:t>
            </a:r>
          </a:p>
          <a:p>
            <a:r>
              <a:rPr lang="sk-SK" sz="900" dirty="0">
                <a:latin typeface="Courier"/>
                <a:cs typeface="Courier"/>
              </a:rPr>
              <a:t>             + + +++ ++ K + +ESP+NPL+ + DI KI  +A++   +++VDNTF++P LQ P+ </a:t>
            </a:r>
          </a:p>
          <a:p>
            <a:r>
              <a:rPr lang="sk-SK" sz="900" dirty="0">
                <a:latin typeface="Courier"/>
                <a:cs typeface="Courier"/>
              </a:rPr>
              <a:t>Sbjct  124  LEKVESSITKEVKAIYIESPTNPLMDITDIKKISEIAKKNNLLTIVDNTFMTPYLQKPIE  183</a:t>
            </a:r>
          </a:p>
          <a:p>
            <a:endParaRPr lang="sk-SK" sz="900" dirty="0">
              <a:latin typeface="Courier"/>
              <a:cs typeface="Courier"/>
            </a:endParaRPr>
          </a:p>
          <a:p>
            <a:r>
              <a:rPr lang="sk-SK" sz="900" dirty="0">
                <a:latin typeface="Courier"/>
                <a:cs typeface="Courier"/>
              </a:rPr>
              <a:t>Query  187  LGADLVLHSCTKYLNGHSDVVAGVVIAKDPDVVTELAWWANNIGVTGGAFDSYLLLRGLR  246</a:t>
            </a:r>
          </a:p>
          <a:p>
            <a:r>
              <a:rPr lang="sk-SK" sz="900" dirty="0">
                <a:latin typeface="Courier"/>
                <a:cs typeface="Courier"/>
              </a:rPr>
              <a:t>            LGAD+VLHS TKYL GHSD+VAG+V+  D  +   L +  N+ G   G FDS+LL+RG++</a:t>
            </a:r>
          </a:p>
          <a:p>
            <a:r>
              <a:rPr lang="sk-SK" sz="900" dirty="0">
                <a:latin typeface="Courier"/>
                <a:cs typeface="Courier"/>
              </a:rPr>
              <a:t>Sbjct  184  LGADIVLHSATKYLGGHSDLVAGLVVVNDEKLAERLYFIQNSTGGVLGPFDSWLLIRGIK  243</a:t>
            </a:r>
          </a:p>
          <a:p>
            <a:endParaRPr lang="sk-SK" sz="900" dirty="0">
              <a:latin typeface="Courier"/>
              <a:cs typeface="Courier"/>
            </a:endParaRPr>
          </a:p>
          <a:p>
            <a:r>
              <a:rPr lang="sk-SK" sz="900" dirty="0">
                <a:latin typeface="Courier"/>
                <a:cs typeface="Courier"/>
              </a:rPr>
              <a:t>Query  247  TLVPRMELAQRNAQAIVKYLQTQPLVKKLYHPSLPENQGHEIAARQQKGFGAMLSFELDG  306</a:t>
            </a:r>
          </a:p>
          <a:p>
            <a:r>
              <a:rPr lang="sk-SK" sz="900" dirty="0">
                <a:latin typeface="Courier"/>
                <a:cs typeface="Courier"/>
              </a:rPr>
              <a:t>            TL  RM+    NA  I ++L   P V+K+Y+P L  ++GHEI  +Q +G+GA++SF L  </a:t>
            </a:r>
          </a:p>
          <a:p>
            <a:r>
              <a:rPr lang="sk-SK" sz="900" dirty="0">
                <a:latin typeface="Courier"/>
                <a:cs typeface="Courier"/>
              </a:rPr>
              <a:t>Sbjct  244  TLSVRMDRHLENAAYIAQFLNESPFVEKVYYPGLESHKGHEIQKKQARGYGAIISFVLKK  303</a:t>
            </a:r>
          </a:p>
          <a:p>
            <a:endParaRPr lang="sk-SK" sz="900" dirty="0">
              <a:latin typeface="Courier"/>
              <a:cs typeface="Courier"/>
            </a:endParaRPr>
          </a:p>
          <a:p>
            <a:r>
              <a:rPr lang="sk-SK" sz="900" dirty="0">
                <a:latin typeface="Courier"/>
                <a:cs typeface="Courier"/>
              </a:rPr>
              <a:t>Query  307  DEQTLRRFLGGLSLFTLAESLGGVESLISHAATMTHAGMAPEARAAAGISETLLRISTGI  366</a:t>
            </a:r>
          </a:p>
          <a:p>
            <a:r>
              <a:rPr lang="sk-SK" sz="900" dirty="0">
                <a:latin typeface="Courier"/>
                <a:cs typeface="Courier"/>
              </a:rPr>
              <a:t>            D   +++F   L L T  ESLGGVESL+ H ATMTHA +  E R   GI + L R+S GI</a:t>
            </a:r>
          </a:p>
          <a:p>
            <a:r>
              <a:rPr lang="sk-SK" sz="900" dirty="0">
                <a:latin typeface="Courier"/>
                <a:cs typeface="Courier"/>
              </a:rPr>
              <a:t>Sbjct  304  DID-IKKFFKNLKLITFGESLGGVESLMCHPATMTHAAIPYEIRQKVGIVDNLARLSVGI  362</a:t>
            </a:r>
          </a:p>
          <a:p>
            <a:endParaRPr lang="sk-SK" sz="900" dirty="0">
              <a:latin typeface="Courier"/>
              <a:cs typeface="Courier"/>
            </a:endParaRPr>
          </a:p>
          <a:p>
            <a:r>
              <a:rPr lang="sk-SK" sz="900" dirty="0">
                <a:latin typeface="Courier"/>
                <a:cs typeface="Courier"/>
              </a:rPr>
              <a:t>Query  367  EDGEDLIADLE  377</a:t>
            </a:r>
          </a:p>
          <a:p>
            <a:r>
              <a:rPr lang="sk-SK" sz="900" dirty="0">
                <a:latin typeface="Courier"/>
                <a:cs typeface="Courier"/>
              </a:rPr>
              <a:t>            E+ EDL+ DL+</a:t>
            </a:r>
          </a:p>
          <a:p>
            <a:r>
              <a:rPr lang="sk-SK" sz="900" dirty="0">
                <a:latin typeface="Courier"/>
                <a:cs typeface="Courier"/>
              </a:rPr>
              <a:t>Sbjct  363  ENKEDLVKDLK  373</a:t>
            </a:r>
            <a:endParaRPr lang="en-US" sz="9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973" y="6394850"/>
            <a:ext cx="141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Slide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49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246" y="166570"/>
            <a:ext cx="6972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E.coli</a:t>
            </a:r>
            <a:r>
              <a:rPr lang="en-US" dirty="0" smtClean="0"/>
              <a:t> </a:t>
            </a:r>
            <a:r>
              <a:rPr lang="en-US" i="1" dirty="0" smtClean="0"/>
              <a:t>beta</a:t>
            </a:r>
            <a:r>
              <a:rPr lang="en-US" dirty="0" smtClean="0"/>
              <a:t> enzyme finds Clostridium </a:t>
            </a:r>
            <a:r>
              <a:rPr lang="en-US" dirty="0" err="1" smtClean="0">
                <a:latin typeface="Courier"/>
                <a:cs typeface="Courier"/>
              </a:rPr>
              <a:t>Cys</a:t>
            </a:r>
            <a:r>
              <a:rPr lang="en-US" dirty="0" smtClean="0">
                <a:latin typeface="Courier"/>
                <a:cs typeface="Courier"/>
              </a:rPr>
              <a:t>/Met metabolism </a:t>
            </a:r>
          </a:p>
          <a:p>
            <a:r>
              <a:rPr lang="en-US" dirty="0" err="1" smtClean="0">
                <a:latin typeface="Courier"/>
                <a:cs typeface="Courier"/>
              </a:rPr>
              <a:t>pyridoxal</a:t>
            </a:r>
            <a:r>
              <a:rPr lang="en-US" dirty="0" smtClean="0">
                <a:latin typeface="Courier"/>
                <a:cs typeface="Courier"/>
              </a:rPr>
              <a:t>-phosphate-dependent protein as best hit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77611" y="656742"/>
            <a:ext cx="6417254" cy="5909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Cys</a:t>
            </a:r>
            <a:r>
              <a:rPr lang="en-US" sz="900" dirty="0"/>
              <a:t>/Met metabolism </a:t>
            </a:r>
            <a:r>
              <a:rPr lang="en-US" sz="900" dirty="0" err="1"/>
              <a:t>pyridoxal</a:t>
            </a:r>
            <a:r>
              <a:rPr lang="en-US" sz="900" dirty="0"/>
              <a:t>-phosphate-dependent protein [Clostridium </a:t>
            </a:r>
            <a:r>
              <a:rPr lang="en-US" sz="900" dirty="0" err="1"/>
              <a:t>autoethanogenum</a:t>
            </a:r>
            <a:r>
              <a:rPr lang="en-US" sz="900" dirty="0"/>
              <a:t> DSM 10061]</a:t>
            </a:r>
          </a:p>
          <a:p>
            <a:r>
              <a:rPr lang="en-US" sz="900" b="1" dirty="0"/>
              <a:t>Sequence ID: </a:t>
            </a:r>
            <a:r>
              <a:rPr lang="en-US" sz="900" dirty="0">
                <a:hlinkClick r:id="rId2"/>
              </a:rPr>
              <a:t>ref|YP_008697983.1|</a:t>
            </a:r>
            <a:r>
              <a:rPr lang="en-US" sz="900" b="1" dirty="0">
                <a:hlinkClick r:id="rId2"/>
              </a:rPr>
              <a:t>Length: </a:t>
            </a:r>
            <a:r>
              <a:rPr lang="en-US" sz="900" dirty="0">
                <a:hlinkClick r:id="rId2"/>
              </a:rPr>
              <a:t>380</a:t>
            </a:r>
            <a:r>
              <a:rPr lang="en-US" sz="900" b="1" dirty="0">
                <a:hlinkClick r:id="rId2"/>
              </a:rPr>
              <a:t>Number of Matches: </a:t>
            </a:r>
            <a:r>
              <a:rPr lang="en-US" sz="900" dirty="0">
                <a:hlinkClick r:id="rId2"/>
              </a:rPr>
              <a:t>1</a:t>
            </a:r>
          </a:p>
          <a:p>
            <a:r>
              <a:rPr lang="en-US" sz="900" dirty="0"/>
              <a:t>See 1 more title(s)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b="1" dirty="0"/>
              <a:t>Related Information</a:t>
            </a:r>
          </a:p>
          <a:p>
            <a:r>
              <a:rPr lang="en-US" sz="900" dirty="0">
                <a:hlinkClick r:id="rId3"/>
              </a:rPr>
              <a:t>Gene-associated gene details</a:t>
            </a:r>
          </a:p>
          <a:p>
            <a:r>
              <a:rPr lang="en-US" sz="900" dirty="0">
                <a:hlinkClick r:id="rId4"/>
              </a:rPr>
              <a:t>Identical Proteins-Proteins identical to the subject</a:t>
            </a:r>
          </a:p>
          <a:p>
            <a:r>
              <a:rPr lang="en-US" sz="900" dirty="0"/>
              <a:t>&lt;pre&gt; &lt;@</a:t>
            </a:r>
            <a:r>
              <a:rPr lang="en-US" sz="900" dirty="0" err="1"/>
              <a:t>aln_gene_info</a:t>
            </a:r>
            <a:r>
              <a:rPr lang="en-US" sz="900" dirty="0"/>
              <a:t>@&gt; &lt;/pre&gt;</a:t>
            </a:r>
          </a:p>
          <a:p>
            <a:r>
              <a:rPr lang="en-US" sz="900" b="1" dirty="0"/>
              <a:t>Range 1: 3 to 372</a:t>
            </a:r>
            <a:r>
              <a:rPr lang="en-US" sz="900" dirty="0">
                <a:hlinkClick r:id="rId5"/>
              </a:rPr>
              <a:t>GenPept</a:t>
            </a:r>
            <a:r>
              <a:rPr lang="en-US" sz="900" dirty="0">
                <a:hlinkClick r:id="rId6"/>
              </a:rPr>
              <a:t>Graphics</a:t>
            </a:r>
          </a:p>
          <a:p>
            <a:r>
              <a:rPr lang="en-US" sz="900" dirty="0"/>
              <a:t>Next Match</a:t>
            </a:r>
          </a:p>
          <a:p>
            <a:r>
              <a:rPr lang="en-US" sz="900" dirty="0"/>
              <a:t>Previous Match</a:t>
            </a:r>
          </a:p>
          <a:p>
            <a:r>
              <a:rPr lang="en-US" sz="900" dirty="0"/>
              <a:t>Alignment statistics for match #1</a:t>
            </a:r>
          </a:p>
          <a:p>
            <a:r>
              <a:rPr lang="en-US" sz="900" b="1" dirty="0"/>
              <a:t>Score	Expect	Method	Identities	Positives	Gaps	</a:t>
            </a:r>
          </a:p>
          <a:p>
            <a:r>
              <a:rPr lang="sv-SE" sz="900" dirty="0">
                <a:latin typeface="Courier"/>
                <a:cs typeface="Courier"/>
              </a:rPr>
              <a:t>159 bits(401)	8e-45	</a:t>
            </a:r>
            <a:r>
              <a:rPr lang="sv-SE" sz="900" dirty="0" err="1">
                <a:latin typeface="Courier"/>
                <a:cs typeface="Courier"/>
              </a:rPr>
              <a:t>Compositional</a:t>
            </a:r>
            <a:r>
              <a:rPr lang="sv-SE" sz="900" dirty="0">
                <a:latin typeface="Courier"/>
                <a:cs typeface="Courier"/>
              </a:rPr>
              <a:t> matrix </a:t>
            </a:r>
            <a:r>
              <a:rPr lang="sv-SE" sz="900" dirty="0" err="1">
                <a:latin typeface="Courier"/>
                <a:cs typeface="Courier"/>
              </a:rPr>
              <a:t>adjust</a:t>
            </a:r>
            <a:r>
              <a:rPr lang="sv-SE" sz="900" dirty="0">
                <a:latin typeface="Courier"/>
                <a:cs typeface="Courier"/>
              </a:rPr>
              <a:t>.	108/388(28%)	189/388(48%)	24/388(6%)	</a:t>
            </a:r>
          </a:p>
          <a:p>
            <a:r>
              <a:rPr lang="sv-SE" sz="900" dirty="0">
                <a:latin typeface="Courier"/>
                <a:cs typeface="Courier"/>
              </a:rPr>
              <a:t>Query  6    LDTQLVNAGRSKKYTLGAVNSVIQRASSLVFDSVEAKKHATRNRANGELFYGRRGTLTHF  65</a:t>
            </a:r>
          </a:p>
          <a:p>
            <a:r>
              <a:rPr lang="sv-SE" sz="900" dirty="0">
                <a:latin typeface="Courier"/>
                <a:cs typeface="Courier"/>
              </a:rPr>
              <a:t>            +++ L++ G     T GAV+  I + S+         K +      G   Y R G  T  </a:t>
            </a:r>
          </a:p>
          <a:p>
            <a:r>
              <a:rPr lang="sv-SE" sz="900" dirty="0" err="1">
                <a:latin typeface="Courier"/>
                <a:cs typeface="Courier"/>
              </a:rPr>
              <a:t>Sbjct</a:t>
            </a:r>
            <a:r>
              <a:rPr lang="sv-SE" sz="900" dirty="0">
                <a:latin typeface="Courier"/>
                <a:cs typeface="Courier"/>
              </a:rPr>
              <a:t>  3    IESLLIHGGVDGDKTTGAVSVPIYQTSTY--------KQSGLGENKG-YEYSRTGNPTRE  53</a:t>
            </a:r>
          </a:p>
          <a:p>
            <a:endParaRPr lang="sv-SE" sz="900" dirty="0">
              <a:latin typeface="Courier"/>
              <a:cs typeface="Courier"/>
            </a:endParaRPr>
          </a:p>
          <a:p>
            <a:r>
              <a:rPr lang="sv-SE" sz="900" dirty="0">
                <a:latin typeface="Courier"/>
                <a:cs typeface="Courier"/>
              </a:rPr>
              <a:t>Query  66   SLQQAMCELEGGAGCVLFPCGAAAVANSILAFIEQGDHVLMTNTAYEPSQDFCSKILSKL  125</a:t>
            </a:r>
          </a:p>
          <a:p>
            <a:r>
              <a:rPr lang="sv-SE" sz="900" dirty="0">
                <a:latin typeface="Courier"/>
                <a:cs typeface="Courier"/>
              </a:rPr>
              <a:t>            +L++ + ELE G   + F  G AA+  ++L   + GD +++++  Y  +     K+    </a:t>
            </a:r>
          </a:p>
          <a:p>
            <a:r>
              <a:rPr lang="sv-SE" sz="900" dirty="0" err="1">
                <a:latin typeface="Courier"/>
                <a:cs typeface="Courier"/>
              </a:rPr>
              <a:t>Sbjct</a:t>
            </a:r>
            <a:r>
              <a:rPr lang="sv-SE" sz="900" dirty="0">
                <a:latin typeface="Courier"/>
                <a:cs typeface="Courier"/>
              </a:rPr>
              <a:t>  54   ALEKLIAELEEGKNGLAFASGMAAIT-AVLTLFKSGDKIIISDNVYGGTYRVLDKVFKNF  112</a:t>
            </a:r>
          </a:p>
          <a:p>
            <a:endParaRPr lang="sv-SE" sz="900" dirty="0">
              <a:latin typeface="Courier"/>
              <a:cs typeface="Courier"/>
            </a:endParaRPr>
          </a:p>
          <a:p>
            <a:r>
              <a:rPr lang="sv-SE" sz="900" dirty="0">
                <a:latin typeface="Courier"/>
                <a:cs typeface="Courier"/>
              </a:rPr>
              <a:t>Query  126  GVTTSWFDPLIGADIVKHLQPNTKIVFLESPGSITMEVHDVPAIVAAVRSVVPDAIIMID  185</a:t>
            </a:r>
          </a:p>
          <a:p>
            <a:r>
              <a:rPr lang="sv-SE" sz="900" dirty="0">
                <a:latin typeface="Courier"/>
                <a:cs typeface="Courier"/>
              </a:rPr>
              <a:t>             +     D      +   +    K +++ESP +  M++ D+  I    +    + + ++D</a:t>
            </a:r>
          </a:p>
          <a:p>
            <a:r>
              <a:rPr lang="sv-SE" sz="900" dirty="0" err="1">
                <a:latin typeface="Courier"/>
                <a:cs typeface="Courier"/>
              </a:rPr>
              <a:t>Sbjct</a:t>
            </a:r>
            <a:r>
              <a:rPr lang="sv-SE" sz="900" dirty="0">
                <a:latin typeface="Courier"/>
                <a:cs typeface="Courier"/>
              </a:rPr>
              <a:t>  113  DLNYELIDTSDLEKVESSITKEVKAIYIESPTNPLMDITDIKKISEIAKK--NNLLTIVD  170</a:t>
            </a:r>
          </a:p>
          <a:p>
            <a:endParaRPr lang="sv-SE" sz="900" dirty="0">
              <a:latin typeface="Courier"/>
              <a:cs typeface="Courier"/>
            </a:endParaRPr>
          </a:p>
          <a:p>
            <a:r>
              <a:rPr lang="sv-SE" sz="900" dirty="0">
                <a:latin typeface="Courier"/>
                <a:cs typeface="Courier"/>
              </a:rPr>
              <a:t>Query  186  NTWAAGVLFKALDFGIDVSIQAATKYLVGHSDAMIGTAVCNARCWEQLRENAYLM----G  241</a:t>
            </a:r>
          </a:p>
          <a:p>
            <a:r>
              <a:rPr lang="sv-SE" sz="900" dirty="0">
                <a:latin typeface="Courier"/>
                <a:cs typeface="Courier"/>
              </a:rPr>
              <a:t>            NT+    L K ++ G D+ + +ATKYL GHSD + G  V N    E+L E  Y +    G</a:t>
            </a:r>
          </a:p>
          <a:p>
            <a:r>
              <a:rPr lang="sv-SE" sz="900" dirty="0" err="1">
                <a:latin typeface="Courier"/>
                <a:cs typeface="Courier"/>
              </a:rPr>
              <a:t>Sbjct</a:t>
            </a:r>
            <a:r>
              <a:rPr lang="sv-SE" sz="900" dirty="0">
                <a:latin typeface="Courier"/>
                <a:cs typeface="Courier"/>
              </a:rPr>
              <a:t>  171  NTFMTPYLQKPIELGADIVLHSATKYLGGHSDLVAGLVVVND---EKLAERLYFIQNSTG  227</a:t>
            </a:r>
          </a:p>
          <a:p>
            <a:endParaRPr lang="sv-SE" sz="900" dirty="0">
              <a:latin typeface="Courier"/>
              <a:cs typeface="Courier"/>
            </a:endParaRPr>
          </a:p>
          <a:p>
            <a:r>
              <a:rPr lang="sv-SE" sz="900" dirty="0">
                <a:latin typeface="Courier"/>
                <a:cs typeface="Courier"/>
              </a:rPr>
              <a:t>Query  242  QMVDADTAYITSRGLRTLGVRLRQHHESSLKVAEWLAEHPQVARVNHPALPGSKGHEFWK  301</a:t>
            </a:r>
          </a:p>
          <a:p>
            <a:r>
              <a:rPr lang="sv-SE" sz="900" dirty="0">
                <a:latin typeface="Courier"/>
                <a:cs typeface="Courier"/>
              </a:rPr>
              <a:t>             ++    +++  RG++TL VR+ +H E++  +A++L E P V +V +P L   KGHE  K</a:t>
            </a:r>
          </a:p>
          <a:p>
            <a:r>
              <a:rPr lang="sv-SE" sz="900" dirty="0" err="1">
                <a:latin typeface="Courier"/>
                <a:cs typeface="Courier"/>
              </a:rPr>
              <a:t>Sbjct</a:t>
            </a:r>
            <a:r>
              <a:rPr lang="sv-SE" sz="900" dirty="0">
                <a:latin typeface="Courier"/>
                <a:cs typeface="Courier"/>
              </a:rPr>
              <a:t>  228  GVLGPFDSWLLIRGIKTLSVRMDRHLENAAYIAQFLNESPFVEKVYYPGLESHKGHEIQK  287</a:t>
            </a:r>
          </a:p>
          <a:p>
            <a:endParaRPr lang="sv-SE" sz="900" dirty="0">
              <a:latin typeface="Courier"/>
              <a:cs typeface="Courier"/>
            </a:endParaRPr>
          </a:p>
          <a:p>
            <a:r>
              <a:rPr lang="sv-SE" sz="900" dirty="0">
                <a:latin typeface="Courier"/>
                <a:cs typeface="Courier"/>
              </a:rPr>
              <a:t>Query  302  RDFTGSSGLFSFVLKKKLNNEELANYLDNFSLFSMAYSWGGYESLILANQPEHIAAI--R  359</a:t>
            </a:r>
          </a:p>
          <a:p>
            <a:r>
              <a:rPr lang="sv-SE" sz="900" dirty="0">
                <a:latin typeface="Courier"/>
                <a:cs typeface="Courier"/>
              </a:rPr>
              <a:t>            +   G   + SFVLKK +   ++  +  N  L +   S GG ESL+        AAI   </a:t>
            </a:r>
          </a:p>
          <a:p>
            <a:r>
              <a:rPr lang="sv-SE" sz="900" dirty="0" err="1">
                <a:latin typeface="Courier"/>
                <a:cs typeface="Courier"/>
              </a:rPr>
              <a:t>Sbjct</a:t>
            </a:r>
            <a:r>
              <a:rPr lang="sv-SE" sz="900" dirty="0">
                <a:latin typeface="Courier"/>
                <a:cs typeface="Courier"/>
              </a:rPr>
              <a:t>  288  KQARGYGAIISFVLKKDI---DIKKFFKNLKLITFGESLGGVESLMCHPATMTHAAIPYE  344</a:t>
            </a:r>
          </a:p>
          <a:p>
            <a:endParaRPr lang="sv-SE" sz="900" dirty="0">
              <a:latin typeface="Courier"/>
              <a:cs typeface="Courier"/>
            </a:endParaRPr>
          </a:p>
          <a:p>
            <a:r>
              <a:rPr lang="sv-SE" sz="900" dirty="0">
                <a:latin typeface="Courier"/>
                <a:cs typeface="Courier"/>
              </a:rPr>
              <a:t>Query  360  PQGEIDFSGTLIRLHIGLEDVDDLIADL  387</a:t>
            </a:r>
          </a:p>
          <a:p>
            <a:r>
              <a:rPr lang="sv-SE" sz="900" dirty="0">
                <a:latin typeface="Courier"/>
                <a:cs typeface="Courier"/>
              </a:rPr>
              <a:t>             + ++     L RL +G+E+ +DL+ DL</a:t>
            </a:r>
          </a:p>
          <a:p>
            <a:r>
              <a:rPr lang="sv-SE" sz="900" dirty="0" err="1">
                <a:latin typeface="Courier"/>
                <a:cs typeface="Courier"/>
              </a:rPr>
              <a:t>Sbjct</a:t>
            </a:r>
            <a:r>
              <a:rPr lang="sv-SE" sz="900" dirty="0">
                <a:latin typeface="Courier"/>
                <a:cs typeface="Courier"/>
              </a:rPr>
              <a:t>  345  IRQKVGIVDNLARLSVGIENKEDLVKDL  372</a:t>
            </a:r>
            <a:endParaRPr lang="en-US" sz="9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973" y="6394850"/>
            <a:ext cx="147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Slide 1`2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37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mma Domain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0522"/>
            <a:ext cx="9144000" cy="13805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383" y="1592865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gamma</a:t>
            </a:r>
            <a:endParaRPr lang="en-US" dirty="0"/>
          </a:p>
        </p:txBody>
      </p:sp>
      <p:pic>
        <p:nvPicPr>
          <p:cNvPr id="9" name="Picture 8" descr="beta domain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3783"/>
            <a:ext cx="9144000" cy="14111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7383" y="3724451"/>
            <a:ext cx="60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3534" y="458068"/>
            <a:ext cx="842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Pyroxal</a:t>
            </a:r>
            <a:r>
              <a:rPr lang="en-US" dirty="0" smtClean="0"/>
              <a:t> 5’ phosphate and substrate binding pockets present in both pairwise blasts.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973" y="6394850"/>
            <a:ext cx="141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Slide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88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4818" y="136692"/>
            <a:ext cx="731442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MULTISPECIES: </a:t>
            </a:r>
            <a:r>
              <a:rPr lang="en-US" sz="1000" dirty="0" err="1"/>
              <a:t>cystathionine</a:t>
            </a:r>
            <a:r>
              <a:rPr lang="en-US" sz="1000" dirty="0"/>
              <a:t> beta-</a:t>
            </a:r>
            <a:r>
              <a:rPr lang="en-US" sz="1000" dirty="0" err="1"/>
              <a:t>lyase</a:t>
            </a:r>
            <a:r>
              <a:rPr lang="en-US" sz="1000" dirty="0"/>
              <a:t> [Clostridium]</a:t>
            </a:r>
          </a:p>
          <a:p>
            <a:r>
              <a:rPr lang="en-US" sz="1000" b="1" dirty="0"/>
              <a:t>Sequence ID: </a:t>
            </a:r>
            <a:r>
              <a:rPr lang="en-US" sz="1000" u="sng" dirty="0">
                <a:hlinkClick r:id="rId2"/>
              </a:rPr>
              <a:t>ref|WP_013239086.1|</a:t>
            </a:r>
            <a:r>
              <a:rPr lang="en-US" sz="1000" b="1" u="sng" dirty="0">
                <a:hlinkClick r:id="rId2"/>
              </a:rPr>
              <a:t>Length: </a:t>
            </a:r>
            <a:r>
              <a:rPr lang="en-US" sz="1000" u="sng" dirty="0">
                <a:hlinkClick r:id="rId2"/>
              </a:rPr>
              <a:t>380</a:t>
            </a:r>
            <a:r>
              <a:rPr lang="en-US" sz="1000" b="1" u="sng" dirty="0">
                <a:hlinkClick r:id="rId2"/>
              </a:rPr>
              <a:t>Number of Matches: </a:t>
            </a:r>
            <a:r>
              <a:rPr lang="en-US" sz="1000" u="sng" dirty="0">
                <a:hlinkClick r:id="rId2"/>
              </a:rPr>
              <a:t>1</a:t>
            </a:r>
          </a:p>
          <a:p>
            <a:r>
              <a:rPr lang="en-US" sz="1000" u="sng" dirty="0"/>
              <a:t>See 4 more title(s)</a:t>
            </a:r>
          </a:p>
          <a:p>
            <a:endParaRPr lang="en-US" sz="1000" u="sng" dirty="0"/>
          </a:p>
          <a:p>
            <a:endParaRPr lang="en-US" sz="1000" u="sng" dirty="0"/>
          </a:p>
          <a:p>
            <a:r>
              <a:rPr lang="en-US" sz="1000" b="1" u="sng" dirty="0"/>
              <a:t>Related Information</a:t>
            </a:r>
          </a:p>
          <a:p>
            <a:r>
              <a:rPr lang="en-US" sz="1000" dirty="0">
                <a:hlinkClick r:id="rId3"/>
              </a:rPr>
              <a:t>Gene-associated gene details</a:t>
            </a:r>
          </a:p>
          <a:p>
            <a:r>
              <a:rPr lang="en-US" sz="1000" dirty="0">
                <a:hlinkClick r:id="rId4"/>
              </a:rPr>
              <a:t>Identical Proteins-Proteins identical to the subject</a:t>
            </a:r>
          </a:p>
          <a:p>
            <a:r>
              <a:rPr lang="en-US" sz="1000" dirty="0"/>
              <a:t>&lt;pre&gt; &lt;@</a:t>
            </a:r>
            <a:r>
              <a:rPr lang="en-US" sz="1000" dirty="0" err="1"/>
              <a:t>aln_gene_info</a:t>
            </a:r>
            <a:r>
              <a:rPr lang="en-US" sz="1000" dirty="0"/>
              <a:t>@&gt; &lt;/pre&gt;</a:t>
            </a:r>
          </a:p>
          <a:p>
            <a:r>
              <a:rPr lang="en-US" sz="1000" b="1" dirty="0"/>
              <a:t>Range 1: 1 to 380</a:t>
            </a:r>
            <a:r>
              <a:rPr lang="en-US" sz="1000" dirty="0">
                <a:hlinkClick r:id="rId5"/>
              </a:rPr>
              <a:t>GenPept</a:t>
            </a:r>
            <a:r>
              <a:rPr lang="en-US" sz="1000" dirty="0">
                <a:hlinkClick r:id="rId6"/>
              </a:rPr>
              <a:t>Graphics</a:t>
            </a:r>
          </a:p>
          <a:p>
            <a:r>
              <a:rPr lang="en-US" sz="1000" dirty="0"/>
              <a:t>Next Match</a:t>
            </a:r>
          </a:p>
          <a:p>
            <a:r>
              <a:rPr lang="en-US" sz="1000" dirty="0"/>
              <a:t>Previous Match</a:t>
            </a:r>
          </a:p>
          <a:p>
            <a:r>
              <a:rPr lang="en-US" sz="1000" dirty="0"/>
              <a:t>Alignment statistics for match #1</a:t>
            </a:r>
          </a:p>
          <a:p>
            <a:r>
              <a:rPr lang="en-US" sz="1000" b="1" dirty="0"/>
              <a:t>Score	Expect	Method	Identities	Positives	Gaps	</a:t>
            </a:r>
          </a:p>
          <a:p>
            <a:r>
              <a:rPr lang="sv-SE" sz="1000" dirty="0"/>
              <a:t>770 bits(1989)	0.0	</a:t>
            </a:r>
            <a:r>
              <a:rPr lang="sv-SE" sz="1000" dirty="0" err="1"/>
              <a:t>Compositional</a:t>
            </a:r>
            <a:r>
              <a:rPr lang="sv-SE" sz="1000" dirty="0"/>
              <a:t> matrix </a:t>
            </a:r>
            <a:r>
              <a:rPr lang="sv-SE" sz="1000" dirty="0" err="1"/>
              <a:t>adjust</a:t>
            </a:r>
            <a:r>
              <a:rPr lang="sv-SE" sz="1000" dirty="0"/>
              <a:t>.	380/380(100%)	380/380(100%)	0/380(0%)	</a:t>
            </a:r>
          </a:p>
          <a:p>
            <a:r>
              <a:rPr lang="sv-SE" sz="1000" dirty="0">
                <a:latin typeface="Courier"/>
                <a:cs typeface="Courier"/>
              </a:rPr>
              <a:t>Query  1    MNIESLLIHGGVDGDKTTGAVSVPIYQTSTYKQSGLGENKGYEYSRTGNPTREALEKLIA  60</a:t>
            </a:r>
          </a:p>
          <a:p>
            <a:r>
              <a:rPr lang="sv-SE" sz="1000" dirty="0">
                <a:latin typeface="Courier"/>
                <a:cs typeface="Courier"/>
              </a:rPr>
              <a:t>            </a:t>
            </a:r>
            <a:r>
              <a:rPr lang="sv-SE" sz="1000" dirty="0" smtClean="0">
                <a:latin typeface="Courier"/>
                <a:cs typeface="Courier"/>
              </a:rPr>
              <a:t>MNIESLLIHGGVDGDKTTGAVSVPIYQTSTYKQSGLGENKGYEYSRTGNPTREALEKLIA</a:t>
            </a:r>
            <a:endParaRPr lang="sv-SE" sz="1000" dirty="0">
              <a:latin typeface="Courier"/>
              <a:cs typeface="Courier"/>
            </a:endParaRPr>
          </a:p>
          <a:p>
            <a:r>
              <a:rPr lang="sv-SE" sz="1000" dirty="0" err="1">
                <a:latin typeface="Courier"/>
                <a:cs typeface="Courier"/>
              </a:rPr>
              <a:t>Sbjct</a:t>
            </a:r>
            <a:r>
              <a:rPr lang="sv-SE" sz="1000" dirty="0">
                <a:latin typeface="Courier"/>
                <a:cs typeface="Courier"/>
              </a:rPr>
              <a:t>  1   </a:t>
            </a:r>
            <a:r>
              <a:rPr lang="sv-SE" sz="1000" dirty="0" smtClean="0">
                <a:latin typeface="Courier"/>
                <a:cs typeface="Courier"/>
              </a:rPr>
              <a:t> MNIESLLIHGGVDGDKTTGAVSVPIYQTSTYKQSGLGENKGYEYSRTGNPTREALEKLIA  </a:t>
            </a:r>
            <a:r>
              <a:rPr lang="sv-SE" sz="1000" dirty="0">
                <a:latin typeface="Courier"/>
                <a:cs typeface="Courier"/>
              </a:rPr>
              <a:t>60</a:t>
            </a:r>
          </a:p>
          <a:p>
            <a:endParaRPr lang="sv-SE" sz="1000" dirty="0">
              <a:latin typeface="Courier"/>
              <a:cs typeface="Courier"/>
            </a:endParaRPr>
          </a:p>
          <a:p>
            <a:r>
              <a:rPr lang="sv-SE" sz="1000" dirty="0">
                <a:latin typeface="Courier"/>
                <a:cs typeface="Courier"/>
              </a:rPr>
              <a:t>Query  61   ELEEGKNGLAFASGMAAITAVLTLFKSGDKIIISDNVYGGTYRVLDKVFKNFDLNYELID  120</a:t>
            </a:r>
          </a:p>
          <a:p>
            <a:r>
              <a:rPr lang="sv-SE" sz="1000" dirty="0">
                <a:latin typeface="Courier"/>
                <a:cs typeface="Courier"/>
              </a:rPr>
              <a:t>            </a:t>
            </a:r>
            <a:r>
              <a:rPr lang="sv-SE" sz="1000" dirty="0" smtClean="0">
                <a:latin typeface="Courier"/>
                <a:cs typeface="Courier"/>
              </a:rPr>
              <a:t>ELEEGKNGLAFASGMAAITAVLTLFKSGDKIIISDNVYGGTYRVLDKVFKNFDLNYELID</a:t>
            </a:r>
            <a:endParaRPr lang="sv-SE" sz="1000" dirty="0">
              <a:latin typeface="Courier"/>
              <a:cs typeface="Courier"/>
            </a:endParaRPr>
          </a:p>
          <a:p>
            <a:r>
              <a:rPr lang="sv-SE" sz="1000" dirty="0" err="1">
                <a:latin typeface="Courier"/>
                <a:cs typeface="Courier"/>
              </a:rPr>
              <a:t>Sbjct</a:t>
            </a:r>
            <a:r>
              <a:rPr lang="sv-SE" sz="1000" dirty="0">
                <a:latin typeface="Courier"/>
                <a:cs typeface="Courier"/>
              </a:rPr>
              <a:t>  61 </a:t>
            </a:r>
            <a:r>
              <a:rPr lang="sv-SE" sz="1000" dirty="0" smtClean="0">
                <a:latin typeface="Courier"/>
                <a:cs typeface="Courier"/>
              </a:rPr>
              <a:t>  ELEEGKNGLAFASGMAAITAVLTLFKSGDKIIISDNVYGGTYRVLDKVFKNFDLNYELID  </a:t>
            </a:r>
            <a:r>
              <a:rPr lang="sv-SE" sz="1000" dirty="0">
                <a:latin typeface="Courier"/>
                <a:cs typeface="Courier"/>
              </a:rPr>
              <a:t>120</a:t>
            </a:r>
          </a:p>
          <a:p>
            <a:endParaRPr lang="sv-SE" sz="1000" dirty="0">
              <a:latin typeface="Courier"/>
              <a:cs typeface="Courier"/>
            </a:endParaRPr>
          </a:p>
          <a:p>
            <a:r>
              <a:rPr lang="sv-SE" sz="1000" dirty="0">
                <a:latin typeface="Courier"/>
                <a:cs typeface="Courier"/>
              </a:rPr>
              <a:t>Query  121  TSDLEKVESSITKEVKAIYIESPTNPLMDITDIKKISEIAKKNNLLTIVDNTFMTPYLQK  180</a:t>
            </a:r>
          </a:p>
          <a:p>
            <a:r>
              <a:rPr lang="sv-SE" sz="1000" dirty="0">
                <a:latin typeface="Courier"/>
                <a:cs typeface="Courier"/>
              </a:rPr>
              <a:t>            </a:t>
            </a:r>
            <a:r>
              <a:rPr lang="sv-SE" sz="1000" dirty="0" smtClean="0">
                <a:latin typeface="Courier"/>
                <a:cs typeface="Courier"/>
              </a:rPr>
              <a:t>TSDLEKVESSITKEVKAIYIESPTNPLMDITDIKKISEIAKKNNLLTIVDNTFMTPYLQK</a:t>
            </a:r>
            <a:endParaRPr lang="sv-SE" sz="1000" dirty="0">
              <a:latin typeface="Courier"/>
              <a:cs typeface="Courier"/>
            </a:endParaRPr>
          </a:p>
          <a:p>
            <a:r>
              <a:rPr lang="sv-SE" sz="1000" dirty="0" err="1">
                <a:latin typeface="Courier"/>
                <a:cs typeface="Courier"/>
              </a:rPr>
              <a:t>Sbjct</a:t>
            </a:r>
            <a:r>
              <a:rPr lang="sv-SE" sz="1000" dirty="0">
                <a:latin typeface="Courier"/>
                <a:cs typeface="Courier"/>
              </a:rPr>
              <a:t>  121 </a:t>
            </a:r>
            <a:r>
              <a:rPr lang="sv-SE" sz="1000" dirty="0" smtClean="0">
                <a:latin typeface="Courier"/>
                <a:cs typeface="Courier"/>
              </a:rPr>
              <a:t> TSDLEKVESSITKEVKAIYIESPTNPLMDITDIKKISEIAKKNNLLTIVDNTFMTPYLQK  </a:t>
            </a:r>
            <a:r>
              <a:rPr lang="sv-SE" sz="1000" dirty="0">
                <a:latin typeface="Courier"/>
                <a:cs typeface="Courier"/>
              </a:rPr>
              <a:t>180</a:t>
            </a:r>
          </a:p>
          <a:p>
            <a:endParaRPr lang="sv-SE" sz="1000" dirty="0">
              <a:latin typeface="Courier"/>
              <a:cs typeface="Courier"/>
            </a:endParaRPr>
          </a:p>
          <a:p>
            <a:r>
              <a:rPr lang="sv-SE" sz="1000" dirty="0">
                <a:latin typeface="Courier"/>
                <a:cs typeface="Courier"/>
              </a:rPr>
              <a:t>Query  181  PIELGADIVLHSATKYLGGHSDLVAGLVVVNDEKLAERLYFIQNSTGGVLGPFDSWLLIR  240</a:t>
            </a:r>
          </a:p>
          <a:p>
            <a:r>
              <a:rPr lang="sv-SE" sz="1000" dirty="0">
                <a:latin typeface="Courier"/>
                <a:cs typeface="Courier"/>
              </a:rPr>
              <a:t>           </a:t>
            </a:r>
            <a:r>
              <a:rPr lang="sv-SE" sz="1000" dirty="0" smtClean="0">
                <a:latin typeface="Courier"/>
                <a:cs typeface="Courier"/>
              </a:rPr>
              <a:t> PIELGADIVLHSATKYLGGHSDLVAGLVVVNDEKLAERLYFIQNSTGGVLGPFDSWLLIR</a:t>
            </a:r>
            <a:endParaRPr lang="sv-SE" sz="1000" dirty="0">
              <a:latin typeface="Courier"/>
              <a:cs typeface="Courier"/>
            </a:endParaRPr>
          </a:p>
          <a:p>
            <a:r>
              <a:rPr lang="sv-SE" sz="1000" dirty="0" err="1">
                <a:latin typeface="Courier"/>
                <a:cs typeface="Courier"/>
              </a:rPr>
              <a:t>Sbjct</a:t>
            </a:r>
            <a:r>
              <a:rPr lang="sv-SE" sz="1000" dirty="0">
                <a:latin typeface="Courier"/>
                <a:cs typeface="Courier"/>
              </a:rPr>
              <a:t>  181 </a:t>
            </a:r>
            <a:r>
              <a:rPr lang="sv-SE" sz="1000" dirty="0" smtClean="0">
                <a:latin typeface="Courier"/>
                <a:cs typeface="Courier"/>
              </a:rPr>
              <a:t> PIELGADIVLHSATKYLGGHSDLVAGLVVVNDEKLAERLYFIQNSTGGVLGPFDSWLLIR  </a:t>
            </a:r>
            <a:r>
              <a:rPr lang="sv-SE" sz="1000" dirty="0">
                <a:latin typeface="Courier"/>
                <a:cs typeface="Courier"/>
              </a:rPr>
              <a:t>240</a:t>
            </a:r>
          </a:p>
          <a:p>
            <a:endParaRPr lang="sv-SE" sz="1000" dirty="0">
              <a:latin typeface="Courier"/>
              <a:cs typeface="Courier"/>
            </a:endParaRPr>
          </a:p>
          <a:p>
            <a:r>
              <a:rPr lang="sv-SE" sz="1000" dirty="0">
                <a:latin typeface="Courier"/>
                <a:cs typeface="Courier"/>
              </a:rPr>
              <a:t>Query  241  GIKTLSVRMDRHLENAAYIAQFLNESPFVEKVYYPGLESHKGHEIQKKQARGYGAIISFV  300</a:t>
            </a:r>
          </a:p>
          <a:p>
            <a:r>
              <a:rPr lang="sv-SE" sz="1000" dirty="0">
                <a:latin typeface="Courier"/>
                <a:cs typeface="Courier"/>
              </a:rPr>
              <a:t>           </a:t>
            </a:r>
            <a:r>
              <a:rPr lang="sv-SE" sz="1000" dirty="0" smtClean="0">
                <a:latin typeface="Courier"/>
                <a:cs typeface="Courier"/>
              </a:rPr>
              <a:t> GIKTLSVRMDRHLENAAYIAQFLNESPFVEKVYYPGLESHKGHEIQKKQARGYGAIISFV</a:t>
            </a:r>
            <a:endParaRPr lang="sv-SE" sz="1000" dirty="0">
              <a:latin typeface="Courier"/>
              <a:cs typeface="Courier"/>
            </a:endParaRPr>
          </a:p>
          <a:p>
            <a:r>
              <a:rPr lang="sv-SE" sz="1000" dirty="0" err="1">
                <a:latin typeface="Courier"/>
                <a:cs typeface="Courier"/>
              </a:rPr>
              <a:t>Sbjct</a:t>
            </a:r>
            <a:r>
              <a:rPr lang="sv-SE" sz="1000" dirty="0">
                <a:latin typeface="Courier"/>
                <a:cs typeface="Courier"/>
              </a:rPr>
              <a:t>  241  </a:t>
            </a:r>
            <a:r>
              <a:rPr lang="sv-SE" sz="1000" dirty="0" smtClean="0">
                <a:latin typeface="Courier"/>
                <a:cs typeface="Courier"/>
              </a:rPr>
              <a:t>GIKTLSVRMDRHLENAAYIAQFLNESPFVEKVYYPGLESHKGHEIQKKQARGYGAIISFV  </a:t>
            </a:r>
            <a:r>
              <a:rPr lang="sv-SE" sz="1000" dirty="0">
                <a:latin typeface="Courier"/>
                <a:cs typeface="Courier"/>
              </a:rPr>
              <a:t>300</a:t>
            </a:r>
          </a:p>
          <a:p>
            <a:endParaRPr lang="sv-SE" sz="1000" dirty="0">
              <a:latin typeface="Courier"/>
              <a:cs typeface="Courier"/>
            </a:endParaRPr>
          </a:p>
          <a:p>
            <a:r>
              <a:rPr lang="sv-SE" sz="1000" dirty="0">
                <a:latin typeface="Courier"/>
                <a:cs typeface="Courier"/>
              </a:rPr>
              <a:t>Query  301  LKKDIDIKKFFKNLKLITFGESLGGVESLMCHPATMTHAAIPYEIRQKVGIVDNLARLSV  360</a:t>
            </a:r>
          </a:p>
          <a:p>
            <a:r>
              <a:rPr lang="sv-SE" sz="1000" dirty="0">
                <a:latin typeface="Courier"/>
                <a:cs typeface="Courier"/>
              </a:rPr>
              <a:t>           </a:t>
            </a:r>
            <a:r>
              <a:rPr lang="sv-SE" sz="1000" dirty="0" smtClean="0">
                <a:latin typeface="Courier"/>
                <a:cs typeface="Courier"/>
              </a:rPr>
              <a:t> LKKDIDIKKFFKNLKLITFGESLGGVESLMCHPATMTHAAIPYEIRQKVGIVDNLARLSV</a:t>
            </a:r>
            <a:endParaRPr lang="sv-SE" sz="1000" dirty="0">
              <a:latin typeface="Courier"/>
              <a:cs typeface="Courier"/>
            </a:endParaRPr>
          </a:p>
          <a:p>
            <a:r>
              <a:rPr lang="sv-SE" sz="1000" dirty="0" err="1">
                <a:latin typeface="Courier"/>
                <a:cs typeface="Courier"/>
              </a:rPr>
              <a:t>Sbjct</a:t>
            </a:r>
            <a:r>
              <a:rPr lang="sv-SE" sz="1000" dirty="0">
                <a:latin typeface="Courier"/>
                <a:cs typeface="Courier"/>
              </a:rPr>
              <a:t>  301 </a:t>
            </a:r>
            <a:r>
              <a:rPr lang="sv-SE" sz="1000" dirty="0" smtClean="0">
                <a:latin typeface="Courier"/>
                <a:cs typeface="Courier"/>
              </a:rPr>
              <a:t> LKKDIDIKKFFKNLKLITFGESLGGVESLMCHPATMTHAAIPYEIRQKVGIVDNLARLSV  </a:t>
            </a:r>
            <a:r>
              <a:rPr lang="sv-SE" sz="1000" dirty="0">
                <a:latin typeface="Courier"/>
                <a:cs typeface="Courier"/>
              </a:rPr>
              <a:t>360</a:t>
            </a:r>
          </a:p>
          <a:p>
            <a:endParaRPr lang="sv-SE" sz="1000" dirty="0">
              <a:latin typeface="Courier"/>
              <a:cs typeface="Courier"/>
            </a:endParaRPr>
          </a:p>
          <a:p>
            <a:r>
              <a:rPr lang="sv-SE" sz="1000" dirty="0">
                <a:latin typeface="Courier"/>
                <a:cs typeface="Courier"/>
              </a:rPr>
              <a:t>Query  361  GIENKEDLVKDLKKSMELSK  380</a:t>
            </a:r>
          </a:p>
          <a:p>
            <a:r>
              <a:rPr lang="sv-SE" sz="1000" dirty="0">
                <a:latin typeface="Courier"/>
                <a:cs typeface="Courier"/>
              </a:rPr>
              <a:t>           </a:t>
            </a:r>
            <a:r>
              <a:rPr lang="sv-SE" sz="1000" dirty="0" smtClean="0">
                <a:latin typeface="Courier"/>
                <a:cs typeface="Courier"/>
              </a:rPr>
              <a:t> GIENKEDLVKDLKKSMELSK</a:t>
            </a:r>
            <a:endParaRPr lang="sv-SE" sz="1000" dirty="0">
              <a:latin typeface="Courier"/>
              <a:cs typeface="Courier"/>
            </a:endParaRPr>
          </a:p>
          <a:p>
            <a:r>
              <a:rPr lang="sv-SE" sz="1000" dirty="0" err="1">
                <a:latin typeface="Courier"/>
                <a:cs typeface="Courier"/>
              </a:rPr>
              <a:t>Sbjct</a:t>
            </a:r>
            <a:r>
              <a:rPr lang="sv-SE" sz="1000" dirty="0">
                <a:latin typeface="Courier"/>
                <a:cs typeface="Courier"/>
              </a:rPr>
              <a:t>  361 </a:t>
            </a:r>
            <a:r>
              <a:rPr lang="sv-SE" sz="1000" dirty="0" smtClean="0">
                <a:latin typeface="Courier"/>
                <a:cs typeface="Courier"/>
              </a:rPr>
              <a:t> GIENKEDLVKDLKKSMELSK  </a:t>
            </a:r>
            <a:r>
              <a:rPr lang="sv-SE" sz="1000" dirty="0">
                <a:latin typeface="Courier"/>
                <a:cs typeface="Courier"/>
              </a:rPr>
              <a:t>380</a:t>
            </a:r>
            <a:endParaRPr lang="en-US" sz="1000" dirty="0">
              <a:latin typeface="Courier"/>
              <a:cs typeface="Courier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4393076" y="273402"/>
            <a:ext cx="687069" cy="38519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6297" y="273402"/>
            <a:ext cx="269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Cystathione</a:t>
            </a:r>
            <a:r>
              <a:rPr lang="en-US" dirty="0" smtClean="0"/>
              <a:t>-beta-synthase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93076" y="884904"/>
            <a:ext cx="4219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Calibri"/>
                <a:cs typeface="Calibri"/>
              </a:rPr>
              <a:t>CAETHG_0498: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</a:rPr>
              <a:t>Cys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/Met metabolism </a:t>
            </a:r>
            <a:endParaRPr lang="en-US" dirty="0" smtClean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US" dirty="0" err="1" smtClean="0">
                <a:solidFill>
                  <a:srgbClr val="000000"/>
                </a:solidFill>
                <a:ea typeface="Calibri"/>
                <a:cs typeface="Calibri"/>
              </a:rPr>
              <a:t>pyridoxal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-phosphate-</a:t>
            </a:r>
            <a:r>
              <a:rPr lang="en-US" dirty="0" smtClean="0">
                <a:solidFill>
                  <a:srgbClr val="000000"/>
                </a:solidFill>
                <a:ea typeface="Calibri"/>
                <a:cs typeface="Calibri"/>
              </a:rPr>
              <a:t>dependent protein</a:t>
            </a:r>
          </a:p>
          <a:p>
            <a:r>
              <a:rPr lang="en-US" dirty="0" smtClean="0">
                <a:solidFill>
                  <a:srgbClr val="000000"/>
                </a:solidFill>
                <a:ea typeface="Calibri"/>
                <a:cs typeface="Calibri"/>
              </a:rPr>
              <a:t>Finds Clostridia proteins annotated as </a:t>
            </a:r>
            <a:r>
              <a:rPr lang="en-US" u="sng" dirty="0" smtClean="0">
                <a:solidFill>
                  <a:srgbClr val="000000"/>
                </a:solidFill>
                <a:ea typeface="Calibri"/>
                <a:cs typeface="Calibri"/>
              </a:rPr>
              <a:t>both</a:t>
            </a:r>
          </a:p>
          <a:p>
            <a:r>
              <a:rPr lang="en-US" i="1" dirty="0">
                <a:solidFill>
                  <a:srgbClr val="000000"/>
                </a:solidFill>
                <a:ea typeface="Calibri"/>
                <a:cs typeface="Calibri"/>
              </a:rPr>
              <a:t>b</a:t>
            </a:r>
            <a:r>
              <a:rPr lang="en-US" i="1" dirty="0" smtClean="0">
                <a:solidFill>
                  <a:srgbClr val="000000"/>
                </a:solidFill>
                <a:ea typeface="Calibri"/>
                <a:cs typeface="Calibri"/>
              </a:rPr>
              <a:t>eta </a:t>
            </a:r>
            <a:r>
              <a:rPr lang="en-US" dirty="0" smtClean="0">
                <a:solidFill>
                  <a:srgbClr val="000000"/>
                </a:solidFill>
                <a:ea typeface="Calibri"/>
                <a:cs typeface="Calibri"/>
              </a:rPr>
              <a:t>and </a:t>
            </a:r>
            <a:r>
              <a:rPr lang="en-US" i="1" dirty="0" smtClean="0">
                <a:solidFill>
                  <a:srgbClr val="000000"/>
                </a:solidFill>
                <a:ea typeface="Calibri"/>
                <a:cs typeface="Calibri"/>
              </a:rPr>
              <a:t>gamma</a:t>
            </a:r>
            <a:endParaRPr lang="en-US" i="1" dirty="0"/>
          </a:p>
        </p:txBody>
      </p:sp>
      <p:sp>
        <p:nvSpPr>
          <p:cNvPr id="8" name="Rounded Rectangle 7"/>
          <p:cNvSpPr/>
          <p:nvPr/>
        </p:nvSpPr>
        <p:spPr>
          <a:xfrm>
            <a:off x="468453" y="41645"/>
            <a:ext cx="3404113" cy="426836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547348" y="639485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Slide 14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973" y="6394850"/>
            <a:ext cx="129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Slide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78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7028" y="807933"/>
            <a:ext cx="731442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cystathionine</a:t>
            </a:r>
            <a:r>
              <a:rPr lang="en-US" sz="1000" dirty="0"/>
              <a:t> gamma-synthase [Clostridium </a:t>
            </a:r>
            <a:r>
              <a:rPr lang="en-US" sz="1000" dirty="0" err="1"/>
              <a:t>botulinum</a:t>
            </a:r>
            <a:r>
              <a:rPr lang="en-US" sz="1000" dirty="0"/>
              <a:t>]</a:t>
            </a:r>
          </a:p>
          <a:p>
            <a:r>
              <a:rPr lang="en-US" sz="1000" b="1" dirty="0"/>
              <a:t>Sequence ID: </a:t>
            </a:r>
            <a:r>
              <a:rPr lang="en-US" sz="1000" u="sng" dirty="0">
                <a:hlinkClick r:id="rId2"/>
              </a:rPr>
              <a:t>ref|WP_025774425.1|</a:t>
            </a:r>
            <a:r>
              <a:rPr lang="en-US" sz="1000" b="1" u="sng" dirty="0">
                <a:hlinkClick r:id="rId2"/>
              </a:rPr>
              <a:t>Length: </a:t>
            </a:r>
            <a:r>
              <a:rPr lang="en-US" sz="1000" u="sng" dirty="0">
                <a:hlinkClick r:id="rId2"/>
              </a:rPr>
              <a:t>380</a:t>
            </a:r>
            <a:r>
              <a:rPr lang="en-US" sz="1000" b="1" u="sng" dirty="0">
                <a:hlinkClick r:id="rId2"/>
              </a:rPr>
              <a:t>Number of Matches: </a:t>
            </a:r>
            <a:r>
              <a:rPr lang="en-US" sz="1000" u="sng" dirty="0">
                <a:hlinkClick r:id="rId2"/>
              </a:rPr>
              <a:t>1</a:t>
            </a:r>
          </a:p>
          <a:p>
            <a:r>
              <a:rPr lang="en-US" sz="1000" b="1" dirty="0"/>
              <a:t>Related Information</a:t>
            </a:r>
          </a:p>
          <a:p>
            <a:r>
              <a:rPr lang="en-US" sz="1000" dirty="0"/>
              <a:t>&lt;pre&gt; &lt;@</a:t>
            </a:r>
            <a:r>
              <a:rPr lang="en-US" sz="1000" dirty="0" err="1"/>
              <a:t>aln_gene_info</a:t>
            </a:r>
            <a:r>
              <a:rPr lang="en-US" sz="1000" dirty="0"/>
              <a:t>@&gt; &lt;/pre&gt;</a:t>
            </a:r>
          </a:p>
          <a:p>
            <a:r>
              <a:rPr lang="en-US" sz="1000" b="1" dirty="0"/>
              <a:t>Range 1: 1 to 380</a:t>
            </a:r>
            <a:r>
              <a:rPr lang="en-US" sz="1000" u="sng" dirty="0">
                <a:hlinkClick r:id="rId3"/>
              </a:rPr>
              <a:t>GenPept</a:t>
            </a:r>
            <a:r>
              <a:rPr lang="en-US" sz="1000" u="sng" dirty="0">
                <a:hlinkClick r:id="rId4"/>
              </a:rPr>
              <a:t>Graphics</a:t>
            </a:r>
          </a:p>
          <a:p>
            <a:r>
              <a:rPr lang="en-US" sz="1000" dirty="0"/>
              <a:t>Next Match</a:t>
            </a:r>
          </a:p>
          <a:p>
            <a:r>
              <a:rPr lang="en-US" sz="1000" dirty="0"/>
              <a:t>Previous Match</a:t>
            </a:r>
          </a:p>
          <a:p>
            <a:r>
              <a:rPr lang="en-US" sz="1000" dirty="0"/>
              <a:t>Alignment statistics for match #1</a:t>
            </a:r>
          </a:p>
          <a:p>
            <a:r>
              <a:rPr lang="en-US" sz="1000" b="1" dirty="0"/>
              <a:t>Score	Expect	Method	Identities	Positives	Gaps	</a:t>
            </a:r>
          </a:p>
          <a:p>
            <a:r>
              <a:rPr lang="sv-SE" sz="1000" dirty="0"/>
              <a:t>595 bits(1533)	0.0	</a:t>
            </a:r>
            <a:r>
              <a:rPr lang="sv-SE" sz="1000" dirty="0" err="1"/>
              <a:t>Compositional</a:t>
            </a:r>
            <a:r>
              <a:rPr lang="sv-SE" sz="1000" dirty="0"/>
              <a:t> matrix </a:t>
            </a:r>
            <a:r>
              <a:rPr lang="sv-SE" sz="1000" dirty="0" err="1"/>
              <a:t>adjust</a:t>
            </a:r>
            <a:r>
              <a:rPr lang="sv-SE" sz="1000" dirty="0"/>
              <a:t>.	283/380(74%)	333/380(87%)	0/380(0%)	</a:t>
            </a:r>
          </a:p>
          <a:p>
            <a:r>
              <a:rPr lang="sv-SE" sz="1000" dirty="0">
                <a:latin typeface="Courier"/>
                <a:cs typeface="Courier"/>
              </a:rPr>
              <a:t>Query  1    MNIESLLIHGGVDGDKTTGAVSVPIYQTSTYKQSGLGENKGYEYSRTGNPTREALEKLIA  60</a:t>
            </a:r>
          </a:p>
          <a:p>
            <a:r>
              <a:rPr lang="sv-SE" sz="1000" dirty="0">
                <a:latin typeface="Courier"/>
                <a:cs typeface="Courier"/>
              </a:rPr>
              <a:t>            M IESLLIHGG+DGDK TGAV+VPIYQTSTYKQ   GEN GYEYSRTGNPTREALEKL+A</a:t>
            </a:r>
          </a:p>
          <a:p>
            <a:r>
              <a:rPr lang="sv-SE" sz="1000" dirty="0" err="1">
                <a:latin typeface="Courier"/>
                <a:cs typeface="Courier"/>
              </a:rPr>
              <a:t>Sbjct</a:t>
            </a:r>
            <a:r>
              <a:rPr lang="sv-SE" sz="1000" dirty="0">
                <a:latin typeface="Courier"/>
                <a:cs typeface="Courier"/>
              </a:rPr>
              <a:t>  1    MKIESLLIHGGIDGDKHTGAVNVPIYQTSTYKQFKFGENTGYEYSRTGNPTREALEKLVA  60</a:t>
            </a:r>
          </a:p>
          <a:p>
            <a:endParaRPr lang="sv-SE" sz="1000" dirty="0">
              <a:latin typeface="Courier"/>
              <a:cs typeface="Courier"/>
            </a:endParaRPr>
          </a:p>
          <a:p>
            <a:r>
              <a:rPr lang="sv-SE" sz="1000" dirty="0">
                <a:latin typeface="Courier"/>
                <a:cs typeface="Courier"/>
              </a:rPr>
              <a:t>Query  61   ELEEGKNGLAFASGMAAITAVLTLFKSGDKIIISDNVYGGTYRVLDKVFKNFDLNYELID  120</a:t>
            </a:r>
          </a:p>
          <a:p>
            <a:r>
              <a:rPr lang="sv-SE" sz="1000" dirty="0">
                <a:latin typeface="Courier"/>
                <a:cs typeface="Courier"/>
              </a:rPr>
              <a:t>            +LE+G  G AFASG+AAITAVL+LFKSGD+I+IS+NVYGGT+RVLDKVF +FD+ Y ++D</a:t>
            </a:r>
          </a:p>
          <a:p>
            <a:r>
              <a:rPr lang="sv-SE" sz="1000" dirty="0" err="1">
                <a:latin typeface="Courier"/>
                <a:cs typeface="Courier"/>
              </a:rPr>
              <a:t>Sbjct</a:t>
            </a:r>
            <a:r>
              <a:rPr lang="sv-SE" sz="1000" dirty="0">
                <a:latin typeface="Courier"/>
                <a:cs typeface="Courier"/>
              </a:rPr>
              <a:t>  61   DLEKGYKGFAFASGLAAITAVLSLFKSGDEIVISNNVYGGTFRVLDKVFNHFDIKYSIVD  120</a:t>
            </a:r>
          </a:p>
          <a:p>
            <a:endParaRPr lang="sv-SE" sz="1000" dirty="0">
              <a:latin typeface="Courier"/>
              <a:cs typeface="Courier"/>
            </a:endParaRPr>
          </a:p>
          <a:p>
            <a:r>
              <a:rPr lang="sv-SE" sz="1000" dirty="0">
                <a:latin typeface="Courier"/>
                <a:cs typeface="Courier"/>
              </a:rPr>
              <a:t>Query  121  TSDLEKVESSITKEVKAIYIESPTNPLMDITDIKKISEIAKKNNLLTIVDNTFMTPYLQK  180</a:t>
            </a:r>
          </a:p>
          <a:p>
            <a:r>
              <a:rPr lang="sv-SE" sz="1000" dirty="0">
                <a:latin typeface="Courier"/>
                <a:cs typeface="Courier"/>
              </a:rPr>
              <a:t>            TS+L++V++SI + VKAIYIE+PTNPLMDITDI++IS+IAK+N++ TIVDNTFMTPYLQK</a:t>
            </a:r>
          </a:p>
          <a:p>
            <a:r>
              <a:rPr lang="sv-SE" sz="1000" dirty="0" err="1">
                <a:latin typeface="Courier"/>
                <a:cs typeface="Courier"/>
              </a:rPr>
              <a:t>Sbjct</a:t>
            </a:r>
            <a:r>
              <a:rPr lang="sv-SE" sz="1000" dirty="0">
                <a:latin typeface="Courier"/>
                <a:cs typeface="Courier"/>
              </a:rPr>
              <a:t>  121  TSNLDEVKNSINENVKAIYIETPTNPLMDITDIEEISKIAKENDIYTIVDNTFMTPYLQK  180</a:t>
            </a:r>
          </a:p>
          <a:p>
            <a:endParaRPr lang="sv-SE" sz="1000" dirty="0">
              <a:latin typeface="Courier"/>
              <a:cs typeface="Courier"/>
            </a:endParaRPr>
          </a:p>
          <a:p>
            <a:r>
              <a:rPr lang="sv-SE" sz="1000" dirty="0">
                <a:latin typeface="Courier"/>
                <a:cs typeface="Courier"/>
              </a:rPr>
              <a:t>Query  181  PIELGADIVLHSATKYLGGHSDLVAGLVVVNDEKLAERLYFIQNSTGGVLGPFDSWLLIR  240</a:t>
            </a:r>
          </a:p>
          <a:p>
            <a:r>
              <a:rPr lang="sv-SE" sz="1000" dirty="0">
                <a:latin typeface="Courier"/>
                <a:cs typeface="Courier"/>
              </a:rPr>
              <a:t>            PI LGADIV+HSATKYLGGHSD+VAG+ VVN E LAERL+FIQNSTGGVL PFDS+LLIR</a:t>
            </a:r>
          </a:p>
          <a:p>
            <a:r>
              <a:rPr lang="sv-SE" sz="1000" dirty="0" err="1">
                <a:latin typeface="Courier"/>
                <a:cs typeface="Courier"/>
              </a:rPr>
              <a:t>Sbjct</a:t>
            </a:r>
            <a:r>
              <a:rPr lang="sv-SE" sz="1000" dirty="0">
                <a:latin typeface="Courier"/>
                <a:cs typeface="Courier"/>
              </a:rPr>
              <a:t>  181  PISLGADIVIHSATKYLGGHSDVVAGIAVVNSEDLAERLHFIQNSTGGVLAPFDSFLLIR  240</a:t>
            </a:r>
          </a:p>
          <a:p>
            <a:endParaRPr lang="sv-SE" sz="1000" dirty="0">
              <a:latin typeface="Courier"/>
              <a:cs typeface="Courier"/>
            </a:endParaRPr>
          </a:p>
          <a:p>
            <a:r>
              <a:rPr lang="sv-SE" sz="1000" dirty="0">
                <a:latin typeface="Courier"/>
                <a:cs typeface="Courier"/>
              </a:rPr>
              <a:t>Query  241  GIKTLSVRMDRHLENAAYIAQFLNESPFVEKVYYPGLESHKGHEIQKKQARGYGAIISFV  300</a:t>
            </a:r>
          </a:p>
          <a:p>
            <a:r>
              <a:rPr lang="sv-SE" sz="1000" dirty="0">
                <a:latin typeface="Courier"/>
                <a:cs typeface="Courier"/>
              </a:rPr>
              <a:t>            GIKTL++RMDRH  NA  IA+FL E   V KVYYPG  +H GH+IQ KQA GYG +ISFV</a:t>
            </a:r>
          </a:p>
          <a:p>
            <a:r>
              <a:rPr lang="sv-SE" sz="1000" dirty="0" err="1">
                <a:latin typeface="Courier"/>
                <a:cs typeface="Courier"/>
              </a:rPr>
              <a:t>Sbjct</a:t>
            </a:r>
            <a:r>
              <a:rPr lang="sv-SE" sz="1000" dirty="0">
                <a:latin typeface="Courier"/>
                <a:cs typeface="Courier"/>
              </a:rPr>
              <a:t>  241  GIKTLAIRMDRHNSNAKLIAEFLRERDEVVKVYYPGFHTHPGHKIQSKQANGYGGMISFV  300</a:t>
            </a:r>
          </a:p>
          <a:p>
            <a:endParaRPr lang="sv-SE" sz="1000" dirty="0">
              <a:latin typeface="Courier"/>
              <a:cs typeface="Courier"/>
            </a:endParaRPr>
          </a:p>
          <a:p>
            <a:r>
              <a:rPr lang="sv-SE" sz="1000" dirty="0">
                <a:latin typeface="Courier"/>
                <a:cs typeface="Courier"/>
              </a:rPr>
              <a:t>Query  301  LKKDIDIKKFFKNLKLITFGESLGGVESLMCHPATMTHAAIPYEIRQKVGIVDNLARLSV  360</a:t>
            </a:r>
          </a:p>
          <a:p>
            <a:r>
              <a:rPr lang="sv-SE" sz="1000" dirty="0">
                <a:latin typeface="Courier"/>
                <a:cs typeface="Courier"/>
              </a:rPr>
              <a:t>            LK   D KKFF+ LK++TFGESLGGVESL CHPA+MTH AIPYE+RQKVGIVDNL RLSV</a:t>
            </a:r>
          </a:p>
          <a:p>
            <a:r>
              <a:rPr lang="sv-SE" sz="1000" dirty="0" err="1">
                <a:latin typeface="Courier"/>
                <a:cs typeface="Courier"/>
              </a:rPr>
              <a:t>Sbjct</a:t>
            </a:r>
            <a:r>
              <a:rPr lang="sv-SE" sz="1000" dirty="0">
                <a:latin typeface="Courier"/>
                <a:cs typeface="Courier"/>
              </a:rPr>
              <a:t>  301  LKDGYDYKKFFEGLKMVTFGESLGGVESLACHPASMTHGAIPYELRQKVGIVDNLIRLSV  360</a:t>
            </a:r>
          </a:p>
          <a:p>
            <a:endParaRPr lang="sv-SE" sz="1000" dirty="0">
              <a:latin typeface="Courier"/>
              <a:cs typeface="Courier"/>
            </a:endParaRPr>
          </a:p>
          <a:p>
            <a:r>
              <a:rPr lang="sv-SE" sz="1000" dirty="0">
                <a:latin typeface="Courier"/>
                <a:cs typeface="Courier"/>
              </a:rPr>
              <a:t>Query  361  GIENKEDLVKDLKKSMELSK  380</a:t>
            </a:r>
          </a:p>
          <a:p>
            <a:r>
              <a:rPr lang="sv-SE" sz="1000" dirty="0">
                <a:latin typeface="Courier"/>
                <a:cs typeface="Courier"/>
              </a:rPr>
              <a:t>            GIEN +DL++DLK + + S+</a:t>
            </a:r>
          </a:p>
          <a:p>
            <a:r>
              <a:rPr lang="sv-SE" sz="1000" dirty="0" err="1">
                <a:latin typeface="Courier"/>
                <a:cs typeface="Courier"/>
              </a:rPr>
              <a:t>Sbjct</a:t>
            </a:r>
            <a:r>
              <a:rPr lang="sv-SE" sz="1000" dirty="0">
                <a:latin typeface="Courier"/>
                <a:cs typeface="Courier"/>
              </a:rPr>
              <a:t>  361  GIENADDLIEDLKNAFKESR  380</a:t>
            </a:r>
            <a:endParaRPr lang="en-US" sz="1000" dirty="0">
              <a:latin typeface="Courier"/>
              <a:cs typeface="Courier"/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4476357" y="458068"/>
            <a:ext cx="687069" cy="38519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19578" y="458068"/>
            <a:ext cx="292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Cystathione</a:t>
            </a:r>
            <a:r>
              <a:rPr lang="en-US" dirty="0" smtClean="0"/>
              <a:t> gamma-synthase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93076" y="884904"/>
            <a:ext cx="4219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Calibri"/>
                <a:cs typeface="Calibri"/>
              </a:rPr>
              <a:t>CAETHG_0498: 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</a:rPr>
              <a:t>Cys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/Met metabolism </a:t>
            </a:r>
            <a:endParaRPr lang="en-US" dirty="0" smtClean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US" dirty="0" err="1" smtClean="0">
                <a:solidFill>
                  <a:srgbClr val="000000"/>
                </a:solidFill>
                <a:ea typeface="Calibri"/>
                <a:cs typeface="Calibri"/>
              </a:rPr>
              <a:t>pyridoxal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-phosphate-</a:t>
            </a:r>
            <a:r>
              <a:rPr lang="en-US" dirty="0" smtClean="0">
                <a:solidFill>
                  <a:srgbClr val="000000"/>
                </a:solidFill>
                <a:ea typeface="Calibri"/>
                <a:cs typeface="Calibri"/>
              </a:rPr>
              <a:t>dependent protein</a:t>
            </a:r>
          </a:p>
          <a:p>
            <a:r>
              <a:rPr lang="en-US" dirty="0" smtClean="0">
                <a:solidFill>
                  <a:srgbClr val="000000"/>
                </a:solidFill>
                <a:ea typeface="Calibri"/>
                <a:cs typeface="Calibri"/>
              </a:rPr>
              <a:t>Finds Clostridia proteins annotated as </a:t>
            </a:r>
            <a:r>
              <a:rPr lang="en-US" u="sng" dirty="0" smtClean="0">
                <a:solidFill>
                  <a:srgbClr val="000000"/>
                </a:solidFill>
                <a:ea typeface="Calibri"/>
                <a:cs typeface="Calibri"/>
              </a:rPr>
              <a:t>both</a:t>
            </a:r>
          </a:p>
          <a:p>
            <a:r>
              <a:rPr lang="en-US" i="1" dirty="0">
                <a:solidFill>
                  <a:srgbClr val="000000"/>
                </a:solidFill>
                <a:ea typeface="Calibri"/>
                <a:cs typeface="Calibri"/>
              </a:rPr>
              <a:t>b</a:t>
            </a:r>
            <a:r>
              <a:rPr lang="en-US" i="1" dirty="0" smtClean="0">
                <a:solidFill>
                  <a:srgbClr val="000000"/>
                </a:solidFill>
                <a:ea typeface="Calibri"/>
                <a:cs typeface="Calibri"/>
              </a:rPr>
              <a:t>eta </a:t>
            </a:r>
            <a:r>
              <a:rPr lang="en-US" dirty="0" smtClean="0">
                <a:solidFill>
                  <a:srgbClr val="000000"/>
                </a:solidFill>
                <a:ea typeface="Calibri"/>
                <a:cs typeface="Calibri"/>
              </a:rPr>
              <a:t>and </a:t>
            </a:r>
            <a:r>
              <a:rPr lang="en-US" i="1" dirty="0" smtClean="0">
                <a:solidFill>
                  <a:srgbClr val="000000"/>
                </a:solidFill>
                <a:ea typeface="Calibri"/>
                <a:cs typeface="Calibri"/>
              </a:rPr>
              <a:t>gamma</a:t>
            </a:r>
            <a:endParaRPr lang="en-US" i="1" dirty="0"/>
          </a:p>
        </p:txBody>
      </p:sp>
      <p:sp>
        <p:nvSpPr>
          <p:cNvPr id="5" name="Rounded Rectangle 4"/>
          <p:cNvSpPr/>
          <p:nvPr/>
        </p:nvSpPr>
        <p:spPr>
          <a:xfrm>
            <a:off x="229023" y="666280"/>
            <a:ext cx="3404113" cy="426836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47348" y="6394850"/>
            <a:ext cx="141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Slide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73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507" y="374783"/>
            <a:ext cx="8278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Homology model 1</a:t>
            </a:r>
          </a:p>
          <a:p>
            <a:r>
              <a:rPr lang="en-US" dirty="0" err="1" smtClean="0">
                <a:latin typeface="Courier"/>
                <a:cs typeface="Courier"/>
              </a:rPr>
              <a:t>Cys</a:t>
            </a:r>
            <a:r>
              <a:rPr lang="en-US" dirty="0" smtClean="0">
                <a:latin typeface="Courier"/>
                <a:cs typeface="Courier"/>
              </a:rPr>
              <a:t>/Met metabolism </a:t>
            </a:r>
          </a:p>
          <a:p>
            <a:r>
              <a:rPr lang="en-US" dirty="0" err="1" smtClean="0">
                <a:latin typeface="Courier"/>
                <a:cs typeface="Courier"/>
              </a:rPr>
              <a:t>pyridoxal</a:t>
            </a:r>
            <a:r>
              <a:rPr lang="en-US" dirty="0" smtClean="0">
                <a:latin typeface="Courier"/>
                <a:cs typeface="Courier"/>
              </a:rPr>
              <a:t>-phosphate-dependent protein on </a:t>
            </a:r>
            <a:r>
              <a:rPr lang="en-US" dirty="0" err="1" smtClean="0"/>
              <a:t>E.coli</a:t>
            </a:r>
            <a:r>
              <a:rPr lang="en-US" dirty="0" smtClean="0"/>
              <a:t> </a:t>
            </a:r>
            <a:r>
              <a:rPr lang="en-US" dirty="0" err="1" smtClean="0"/>
              <a:t>Cystathione</a:t>
            </a:r>
            <a:r>
              <a:rPr lang="en-US" dirty="0" smtClean="0"/>
              <a:t> gamma</a:t>
            </a:r>
          </a:p>
          <a:p>
            <a:r>
              <a:rPr lang="en-US" dirty="0" smtClean="0"/>
              <a:t>Very Good 3-D homology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6973" y="6394850"/>
            <a:ext cx="141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Slide 16</a:t>
            </a:r>
            <a:endParaRPr lang="en-US" dirty="0"/>
          </a:p>
        </p:txBody>
      </p:sp>
      <p:pic>
        <p:nvPicPr>
          <p:cNvPr id="2" name="Picture 1" descr="Gamm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10" y="2207139"/>
            <a:ext cx="6666389" cy="420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2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973" y="128727"/>
            <a:ext cx="8255235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Data Slides </a:t>
            </a:r>
            <a:r>
              <a:rPr lang="en-US" dirty="0"/>
              <a:t>3 -9 show the </a:t>
            </a:r>
            <a:r>
              <a:rPr lang="en-US" dirty="0" err="1"/>
              <a:t>cannonical</a:t>
            </a:r>
            <a:r>
              <a:rPr lang="en-US" dirty="0"/>
              <a:t> route and notes the IDs of the </a:t>
            </a:r>
            <a:r>
              <a:rPr lang="en-US" dirty="0" err="1"/>
              <a:t>ortholog</a:t>
            </a:r>
            <a:r>
              <a:rPr lang="en-US" dirty="0"/>
              <a:t> enzymes in C. auto. </a:t>
            </a:r>
          </a:p>
          <a:p>
            <a:endParaRPr lang="en-US" dirty="0"/>
          </a:p>
          <a:p>
            <a:r>
              <a:rPr lang="en-US" dirty="0"/>
              <a:t>As noted on slides 7 and 8, protein CAETHG 0498 (</a:t>
            </a:r>
            <a:r>
              <a:rPr lang="en-US" dirty="0" err="1"/>
              <a:t>Cys</a:t>
            </a:r>
            <a:r>
              <a:rPr lang="en-US" dirty="0"/>
              <a:t>/Met metabolism </a:t>
            </a:r>
            <a:r>
              <a:rPr lang="en-US" dirty="0" err="1"/>
              <a:t>pyroxal</a:t>
            </a:r>
            <a:r>
              <a:rPr lang="en-US" dirty="0"/>
              <a:t>-phosphate </a:t>
            </a:r>
            <a:r>
              <a:rPr lang="en-US" dirty="0" err="1"/>
              <a:t>dependednt</a:t>
            </a:r>
            <a:r>
              <a:rPr lang="en-US" dirty="0"/>
              <a:t> protein) may cover both steps. </a:t>
            </a:r>
          </a:p>
          <a:p>
            <a:r>
              <a:rPr lang="en-US" dirty="0" smtClean="0"/>
              <a:t>Evidence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The two </a:t>
            </a:r>
            <a:r>
              <a:rPr lang="en-US" dirty="0" err="1"/>
              <a:t>E.coli</a:t>
            </a:r>
            <a:r>
              <a:rPr lang="en-US" dirty="0"/>
              <a:t> enzymes are </a:t>
            </a:r>
            <a:r>
              <a:rPr lang="en-US" dirty="0" err="1"/>
              <a:t>cystathione</a:t>
            </a:r>
            <a:r>
              <a:rPr lang="en-US" dirty="0"/>
              <a:t> gamma synthase and </a:t>
            </a:r>
            <a:r>
              <a:rPr lang="en-US" dirty="0" err="1"/>
              <a:t>cystathione</a:t>
            </a:r>
            <a:r>
              <a:rPr lang="en-US" dirty="0"/>
              <a:t> beta </a:t>
            </a:r>
            <a:r>
              <a:rPr lang="en-US" dirty="0" err="1"/>
              <a:t>syntase</a:t>
            </a:r>
            <a:r>
              <a:rPr lang="en-US" dirty="0"/>
              <a:t>. They both use </a:t>
            </a:r>
            <a:r>
              <a:rPr lang="en-US" dirty="0" err="1"/>
              <a:t>pyridoxal</a:t>
            </a:r>
            <a:r>
              <a:rPr lang="en-US" dirty="0"/>
              <a:t> 5'phospate as co-</a:t>
            </a:r>
            <a:r>
              <a:rPr lang="en-US" dirty="0" err="1"/>
              <a:t>factpr</a:t>
            </a:r>
            <a:r>
              <a:rPr lang="en-US" dirty="0"/>
              <a:t>, for one thing. And the two </a:t>
            </a:r>
            <a:r>
              <a:rPr lang="en-US" dirty="0" err="1"/>
              <a:t>E.coli</a:t>
            </a:r>
            <a:r>
              <a:rPr lang="en-US" dirty="0"/>
              <a:t> enzymes are clearly related (Slide 10 shows them aligned)</a:t>
            </a:r>
          </a:p>
          <a:p>
            <a:endParaRPr lang="en-US" dirty="0"/>
          </a:p>
          <a:p>
            <a:r>
              <a:rPr lang="en-US" dirty="0"/>
              <a:t>If we BLAST </a:t>
            </a:r>
            <a:r>
              <a:rPr lang="en-US" dirty="0" err="1"/>
              <a:t>C.auto</a:t>
            </a:r>
            <a:r>
              <a:rPr lang="en-US" dirty="0"/>
              <a:t> with the </a:t>
            </a:r>
            <a:r>
              <a:rPr lang="en-US" dirty="0" err="1"/>
              <a:t>E.coli</a:t>
            </a:r>
            <a:r>
              <a:rPr lang="en-US" dirty="0"/>
              <a:t> </a:t>
            </a:r>
            <a:r>
              <a:rPr lang="en-US" dirty="0" err="1"/>
              <a:t>cystathione</a:t>
            </a:r>
            <a:r>
              <a:rPr lang="en-US" dirty="0"/>
              <a:t> gamma synthase, the best hit in </a:t>
            </a:r>
            <a:r>
              <a:rPr lang="en-US" dirty="0" err="1"/>
              <a:t>C.auto</a:t>
            </a:r>
            <a:r>
              <a:rPr lang="en-US" dirty="0"/>
              <a:t> is CAETHG 0498 (</a:t>
            </a:r>
            <a:r>
              <a:rPr lang="en-US" dirty="0" err="1"/>
              <a:t>Cys</a:t>
            </a:r>
            <a:r>
              <a:rPr lang="en-US" dirty="0"/>
              <a:t>/Met metabolism </a:t>
            </a:r>
            <a:r>
              <a:rPr lang="en-US" dirty="0" err="1"/>
              <a:t>pyroxal</a:t>
            </a:r>
            <a:r>
              <a:rPr lang="en-US" dirty="0"/>
              <a:t>-phosphate </a:t>
            </a:r>
            <a:r>
              <a:rPr lang="en-US" dirty="0" err="1"/>
              <a:t>dependednt</a:t>
            </a:r>
            <a:r>
              <a:rPr lang="en-US" dirty="0"/>
              <a:t> protein. (Slide 11)</a:t>
            </a:r>
          </a:p>
          <a:p>
            <a:endParaRPr lang="en-US" dirty="0"/>
          </a:p>
          <a:p>
            <a:r>
              <a:rPr lang="en-US" dirty="0"/>
              <a:t>If we BLAST </a:t>
            </a:r>
            <a:r>
              <a:rPr lang="en-US" dirty="0" err="1"/>
              <a:t>C.auto</a:t>
            </a:r>
            <a:r>
              <a:rPr lang="en-US" dirty="0"/>
              <a:t> with the </a:t>
            </a:r>
            <a:r>
              <a:rPr lang="en-US" dirty="0" err="1"/>
              <a:t>E.coli</a:t>
            </a:r>
            <a:r>
              <a:rPr lang="en-US" dirty="0"/>
              <a:t> </a:t>
            </a:r>
            <a:r>
              <a:rPr lang="en-US" dirty="0" err="1"/>
              <a:t>cystathione</a:t>
            </a:r>
            <a:r>
              <a:rPr lang="en-US" dirty="0"/>
              <a:t> beta synthase, the best hit in </a:t>
            </a:r>
            <a:r>
              <a:rPr lang="en-US" dirty="0" err="1"/>
              <a:t>C.auto</a:t>
            </a:r>
            <a:r>
              <a:rPr lang="en-US" dirty="0"/>
              <a:t> is again CAETHG 0498 (</a:t>
            </a:r>
            <a:r>
              <a:rPr lang="en-US" dirty="0" err="1"/>
              <a:t>Cys</a:t>
            </a:r>
            <a:r>
              <a:rPr lang="en-US" dirty="0"/>
              <a:t>/Met metabolism </a:t>
            </a:r>
            <a:r>
              <a:rPr lang="en-US" dirty="0" err="1"/>
              <a:t>pyroxal</a:t>
            </a:r>
            <a:r>
              <a:rPr lang="en-US" dirty="0"/>
              <a:t>-phosphate </a:t>
            </a:r>
            <a:r>
              <a:rPr lang="en-US" dirty="0" err="1"/>
              <a:t>dependednt</a:t>
            </a:r>
            <a:r>
              <a:rPr lang="en-US" dirty="0"/>
              <a:t> protein. (Slide 12)</a:t>
            </a:r>
          </a:p>
          <a:p>
            <a:endParaRPr lang="en-US" dirty="0"/>
          </a:p>
          <a:p>
            <a:r>
              <a:rPr lang="en-US" dirty="0"/>
              <a:t>Looking at the conserved domains in the BLAST alignments (slide 13) we see that the </a:t>
            </a:r>
            <a:r>
              <a:rPr lang="en-US" dirty="0" err="1"/>
              <a:t>pyridoxal</a:t>
            </a:r>
            <a:r>
              <a:rPr lang="en-US" dirty="0"/>
              <a:t> 5'phosphate domain is conserved in CAETHG 0498, as is the substrate binding pocket.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6973" y="6423357"/>
            <a:ext cx="125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 Slide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11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507" y="374783"/>
            <a:ext cx="80560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Homology model 2</a:t>
            </a:r>
          </a:p>
          <a:p>
            <a:r>
              <a:rPr lang="en-US" dirty="0" err="1" smtClean="0">
                <a:latin typeface="Courier"/>
                <a:cs typeface="Courier"/>
              </a:rPr>
              <a:t>Cys</a:t>
            </a:r>
            <a:r>
              <a:rPr lang="en-US" dirty="0" smtClean="0">
                <a:latin typeface="Courier"/>
                <a:cs typeface="Courier"/>
              </a:rPr>
              <a:t>/Met metabolism </a:t>
            </a:r>
          </a:p>
          <a:p>
            <a:r>
              <a:rPr lang="en-US" dirty="0" err="1" smtClean="0">
                <a:latin typeface="Courier"/>
                <a:cs typeface="Courier"/>
              </a:rPr>
              <a:t>pyridoxal</a:t>
            </a:r>
            <a:r>
              <a:rPr lang="en-US" dirty="0" smtClean="0">
                <a:latin typeface="Courier"/>
                <a:cs typeface="Courier"/>
              </a:rPr>
              <a:t>-phosphate-dependent protein on </a:t>
            </a:r>
            <a:r>
              <a:rPr lang="en-US" dirty="0" smtClean="0"/>
              <a:t>E</a:t>
            </a:r>
            <a:r>
              <a:rPr lang="en-US" dirty="0" smtClean="0"/>
              <a:t>. coli </a:t>
            </a:r>
            <a:r>
              <a:rPr lang="en-US" dirty="0" err="1" smtClean="0"/>
              <a:t>Cystathione</a:t>
            </a:r>
            <a:r>
              <a:rPr lang="en-US" dirty="0" smtClean="0"/>
              <a:t> beta</a:t>
            </a:r>
            <a:endParaRPr lang="en-US" dirty="0" smtClean="0"/>
          </a:p>
          <a:p>
            <a:r>
              <a:rPr lang="en-US" dirty="0" smtClean="0"/>
              <a:t>Pretty good 3D homology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6973" y="6394850"/>
            <a:ext cx="141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Slide 17</a:t>
            </a:r>
            <a:endParaRPr lang="en-US" dirty="0"/>
          </a:p>
        </p:txBody>
      </p:sp>
      <p:pic>
        <p:nvPicPr>
          <p:cNvPr id="2" name="Picture 1" descr="Be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585" y="1551182"/>
            <a:ext cx="6906423" cy="434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29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507" y="374783"/>
            <a:ext cx="7032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Crystal structures of </a:t>
            </a:r>
            <a:r>
              <a:rPr lang="en-US" dirty="0" err="1" smtClean="0"/>
              <a:t>E.coli</a:t>
            </a:r>
            <a:r>
              <a:rPr lang="en-US" dirty="0"/>
              <a:t> </a:t>
            </a:r>
            <a:r>
              <a:rPr lang="en-US" dirty="0" err="1" smtClean="0"/>
              <a:t>Cystathione</a:t>
            </a:r>
            <a:r>
              <a:rPr lang="en-US" dirty="0" smtClean="0"/>
              <a:t> gamma and beta, superimposed – </a:t>
            </a:r>
          </a:p>
          <a:p>
            <a:r>
              <a:rPr lang="en-US" dirty="0" smtClean="0"/>
              <a:t>They </a:t>
            </a:r>
            <a:r>
              <a:rPr lang="en-US" dirty="0" err="1" smtClean="0"/>
              <a:t>dimmerize</a:t>
            </a:r>
            <a:r>
              <a:rPr lang="en-US" dirty="0" smtClean="0"/>
              <a:t> quite differently.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6973" y="639485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Slide 18</a:t>
            </a:r>
            <a:endParaRPr lang="en-US" dirty="0"/>
          </a:p>
        </p:txBody>
      </p:sp>
      <p:pic>
        <p:nvPicPr>
          <p:cNvPr id="2" name="Picture 1" descr="BEta_Gamm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97" y="1634468"/>
            <a:ext cx="6871345" cy="43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3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176" y="333992"/>
            <a:ext cx="8394796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 CAETHG 0498 looks like an intermediate </a:t>
            </a:r>
            <a:r>
              <a:rPr lang="en-US" dirty="0" err="1"/>
              <a:t>simiar</a:t>
            </a:r>
            <a:r>
              <a:rPr lang="en-US" dirty="0"/>
              <a:t> to both beta and gamma. </a:t>
            </a:r>
          </a:p>
          <a:p>
            <a:endParaRPr lang="en-US" dirty="0"/>
          </a:p>
          <a:p>
            <a:r>
              <a:rPr lang="en-US" dirty="0"/>
              <a:t>Also </a:t>
            </a:r>
            <a:r>
              <a:rPr lang="en-US" dirty="0" smtClean="0"/>
              <a:t>(data slides </a:t>
            </a:r>
            <a:r>
              <a:rPr lang="en-US" dirty="0"/>
              <a:t>14 and 15) if we BLAST </a:t>
            </a:r>
            <a:r>
              <a:rPr lang="en-US" dirty="0" err="1"/>
              <a:t>ref_seq</a:t>
            </a:r>
            <a:r>
              <a:rPr lang="en-US" dirty="0"/>
              <a:t> with CAETHG 0498, it discovers some proteins other Clostridia species annotated as  beta synthase and others annotated a gamma synthase, These other </a:t>
            </a:r>
            <a:r>
              <a:rPr lang="en-US" dirty="0" err="1"/>
              <a:t>Clostriday</a:t>
            </a:r>
            <a:r>
              <a:rPr lang="en-US" dirty="0"/>
              <a:t> </a:t>
            </a:r>
            <a:r>
              <a:rPr lang="en-US" dirty="0" err="1"/>
              <a:t>annotaions</a:t>
            </a:r>
            <a:r>
              <a:rPr lang="en-US" dirty="0"/>
              <a:t> may be wrong, but at least this shows that its hard to assign CAETHG 0498 like proteins to either beta or gamma. </a:t>
            </a:r>
          </a:p>
          <a:p>
            <a:endParaRPr lang="en-US" dirty="0"/>
          </a:p>
          <a:p>
            <a:r>
              <a:rPr lang="en-US" dirty="0" smtClean="0"/>
              <a:t>Data Slides </a:t>
            </a:r>
            <a:r>
              <a:rPr lang="en-US" dirty="0"/>
              <a:t>16 and 17 will show homology models of CAETHG 0498 on crystal structures of </a:t>
            </a:r>
            <a:r>
              <a:rPr lang="en-US" dirty="0" err="1"/>
              <a:t>E.coli</a:t>
            </a:r>
            <a:r>
              <a:rPr lang="en-US" dirty="0"/>
              <a:t> beta and </a:t>
            </a:r>
            <a:r>
              <a:rPr lang="en-US" dirty="0" err="1"/>
              <a:t>E.coli</a:t>
            </a:r>
            <a:r>
              <a:rPr lang="en-US" dirty="0"/>
              <a:t> gamma. Wont have those until tomorrow, but I'm betting they look good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6973" y="6394850"/>
            <a:ext cx="125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 Slide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2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593439" y="1040472"/>
            <a:ext cx="6370311" cy="5164631"/>
            <a:chOff x="1593439" y="1040472"/>
            <a:chExt cx="6370311" cy="5164631"/>
          </a:xfrm>
        </p:grpSpPr>
        <p:pic>
          <p:nvPicPr>
            <p:cNvPr id="2" name="Picture 1" descr="ethioine biosynthe.tif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3439" y="1040472"/>
              <a:ext cx="6370311" cy="5164631"/>
            </a:xfrm>
            <a:prstGeom prst="rect">
              <a:avLst/>
            </a:prstGeom>
            <a:ln>
              <a:solidFill>
                <a:srgbClr val="4F81BD"/>
              </a:solidFill>
            </a:ln>
          </p:spPr>
        </p:pic>
        <p:sp>
          <p:nvSpPr>
            <p:cNvPr id="3" name="TextBox 2"/>
            <p:cNvSpPr txBox="1"/>
            <p:nvPr/>
          </p:nvSpPr>
          <p:spPr>
            <a:xfrm>
              <a:off x="3258372" y="5153261"/>
              <a:ext cx="3406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1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36960" y="5120995"/>
              <a:ext cx="3406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24378" y="4448230"/>
              <a:ext cx="3406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96646" y="3291616"/>
              <a:ext cx="3406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96646" y="2340490"/>
              <a:ext cx="3406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36960" y="1830157"/>
              <a:ext cx="3406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26038" y="1848629"/>
              <a:ext cx="3406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62226" y="5611325"/>
              <a:ext cx="207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	</a:t>
              </a:r>
              <a:r>
                <a:rPr lang="en-US" sz="1200" dirty="0"/>
                <a:t>4-Phospho-L-</a:t>
              </a:r>
              <a:r>
                <a:rPr lang="en-US" sz="1200" dirty="0" smtClean="0"/>
                <a:t>aspartate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24378" y="5715434"/>
              <a:ext cx="19415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L-Aspartate 4-semialdehyde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70663" y="229034"/>
            <a:ext cx="887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Methionine synthesis as per KEGG. 7 enzymes in </a:t>
            </a:r>
            <a:r>
              <a:rPr lang="en-US" dirty="0" err="1" smtClean="0"/>
              <a:t>E.coli</a:t>
            </a:r>
            <a:r>
              <a:rPr lang="en-US" dirty="0" smtClean="0"/>
              <a:t>. We have good </a:t>
            </a:r>
            <a:r>
              <a:rPr lang="en-US" dirty="0" err="1" smtClean="0"/>
              <a:t>orthologs</a:t>
            </a:r>
            <a:r>
              <a:rPr lang="en-US" dirty="0" smtClean="0"/>
              <a:t> for enzymes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1 – 4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0000FF"/>
                </a:solidFill>
              </a:rPr>
              <a:t>7</a:t>
            </a:r>
            <a:r>
              <a:rPr lang="en-US" dirty="0" smtClean="0"/>
              <a:t>. The function of enzymes </a:t>
            </a:r>
            <a:r>
              <a:rPr lang="en-US" dirty="0" smtClean="0">
                <a:solidFill>
                  <a:srgbClr val="FF0000"/>
                </a:solidFill>
              </a:rPr>
              <a:t>5 &amp; 6 </a:t>
            </a:r>
            <a:r>
              <a:rPr lang="en-US" dirty="0" smtClean="0"/>
              <a:t>might be handled by a single enzyme in </a:t>
            </a:r>
            <a:r>
              <a:rPr lang="en-US" dirty="0" err="1" smtClean="0"/>
              <a:t>C.auto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6973" y="6394850"/>
            <a:ext cx="129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Slide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7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593439" y="1529789"/>
            <a:ext cx="6370311" cy="5164631"/>
            <a:chOff x="1593439" y="1040472"/>
            <a:chExt cx="6370311" cy="5164631"/>
          </a:xfrm>
        </p:grpSpPr>
        <p:pic>
          <p:nvPicPr>
            <p:cNvPr id="2" name="Picture 1" descr="ethioine biosynthe.tif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3439" y="1040472"/>
              <a:ext cx="6370311" cy="5164631"/>
            </a:xfrm>
            <a:prstGeom prst="rect">
              <a:avLst/>
            </a:prstGeom>
            <a:ln>
              <a:solidFill>
                <a:srgbClr val="4F81BD"/>
              </a:solidFill>
            </a:ln>
          </p:spPr>
        </p:pic>
        <p:sp>
          <p:nvSpPr>
            <p:cNvPr id="3" name="TextBox 2"/>
            <p:cNvSpPr txBox="1"/>
            <p:nvPr/>
          </p:nvSpPr>
          <p:spPr>
            <a:xfrm>
              <a:off x="3258372" y="5153261"/>
              <a:ext cx="3406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1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36960" y="5120995"/>
              <a:ext cx="3406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24378" y="4448230"/>
              <a:ext cx="3406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96646" y="3291616"/>
              <a:ext cx="3406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26038" y="1848629"/>
              <a:ext cx="3406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62226" y="5611325"/>
              <a:ext cx="207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	</a:t>
              </a:r>
              <a:r>
                <a:rPr lang="en-US" sz="1200" dirty="0"/>
                <a:t>4-Phospho-L-</a:t>
              </a:r>
              <a:r>
                <a:rPr lang="en-US" sz="1200" dirty="0" smtClean="0"/>
                <a:t>aspartate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24378" y="5715434"/>
              <a:ext cx="19415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L-Aspartate 4-semialdehyde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45741" y="117142"/>
            <a:ext cx="9007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a less common pathway (</a:t>
            </a:r>
            <a:r>
              <a:rPr lang="en-US" dirty="0" err="1" smtClean="0"/>
              <a:t>wikipedia</a:t>
            </a:r>
            <a:r>
              <a:rPr lang="en-US" dirty="0" smtClean="0"/>
              <a:t> wisdom) which is complete in </a:t>
            </a:r>
            <a:r>
              <a:rPr lang="en-US" dirty="0" err="1" smtClean="0"/>
              <a:t>C.auto</a:t>
            </a:r>
            <a:r>
              <a:rPr lang="en-US" dirty="0" smtClean="0"/>
              <a:t>, but requires</a:t>
            </a:r>
          </a:p>
          <a:p>
            <a:r>
              <a:rPr lang="en-US" dirty="0"/>
              <a:t>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S</a:t>
            </a:r>
            <a:endParaRPr lang="en-US" baseline="-25000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740" y="743924"/>
            <a:ext cx="88590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This route  produces </a:t>
            </a:r>
            <a:r>
              <a:rPr lang="en-US" sz="1400" dirty="0" err="1" smtClean="0"/>
              <a:t>homocysteine</a:t>
            </a:r>
            <a:r>
              <a:rPr lang="en-US" sz="1400" dirty="0" smtClean="0"/>
              <a:t> directly from O-</a:t>
            </a:r>
            <a:r>
              <a:rPr lang="en-US" sz="1400" dirty="0" err="1" smtClean="0"/>
              <a:t>succinylhomoserine</a:t>
            </a:r>
            <a:r>
              <a:rPr lang="en-US" sz="1400" dirty="0" smtClean="0"/>
              <a:t>.. This is </a:t>
            </a:r>
            <a:r>
              <a:rPr lang="en-US" sz="1400" dirty="0" err="1" smtClean="0"/>
              <a:t>catalysed</a:t>
            </a:r>
            <a:r>
              <a:rPr lang="en-US" sz="1400" dirty="0" smtClean="0"/>
              <a:t> by </a:t>
            </a:r>
            <a:r>
              <a:rPr lang="en-US" sz="1400" i="1" dirty="0" smtClean="0"/>
              <a:t>O</a:t>
            </a:r>
            <a:r>
              <a:rPr lang="en-US" sz="1400" dirty="0" smtClean="0"/>
              <a:t>-</a:t>
            </a:r>
            <a:r>
              <a:rPr lang="en-US" sz="1400" dirty="0" err="1" smtClean="0"/>
              <a:t>acetylhomoserine</a:t>
            </a:r>
            <a:r>
              <a:rPr lang="en-US" sz="1400" dirty="0" smtClean="0"/>
              <a:t> </a:t>
            </a:r>
            <a:r>
              <a:rPr lang="en-US" sz="1400" dirty="0" err="1" smtClean="0"/>
              <a:t>aminocarboxypropyltransferase</a:t>
            </a:r>
            <a:r>
              <a:rPr lang="en-US" sz="1400" dirty="0" smtClean="0"/>
              <a:t> (formerly known as </a:t>
            </a:r>
            <a:r>
              <a:rPr lang="en-US" sz="1400" i="1" dirty="0" smtClean="0"/>
              <a:t>O</a:t>
            </a:r>
            <a:r>
              <a:rPr lang="en-US" sz="1400" dirty="0" smtClean="0"/>
              <a:t>-</a:t>
            </a:r>
            <a:r>
              <a:rPr lang="en-US" sz="1400" dirty="0" err="1" smtClean="0"/>
              <a:t>acetylhomoserine</a:t>
            </a:r>
            <a:r>
              <a:rPr lang="en-US" sz="1400" dirty="0" smtClean="0"/>
              <a:t>  (thiol)-</a:t>
            </a:r>
            <a:r>
              <a:rPr lang="en-US" sz="1400" dirty="0" err="1" smtClean="0"/>
              <a:t>lyase</a:t>
            </a:r>
            <a:r>
              <a:rPr lang="en-US" sz="1400" dirty="0" smtClean="0"/>
              <a:t>, </a:t>
            </a:r>
            <a:r>
              <a:rPr lang="en-US" sz="1400" dirty="0" smtClean="0">
                <a:solidFill>
                  <a:srgbClr val="0000FF"/>
                </a:solidFill>
              </a:rPr>
              <a:t>CAETHG 2754</a:t>
            </a:r>
            <a:r>
              <a:rPr lang="en-US" sz="1400" dirty="0" smtClean="0"/>
              <a:t>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497177" y="2508978"/>
            <a:ext cx="905682" cy="785548"/>
          </a:xfrm>
          <a:prstGeom prst="straightConnector1">
            <a:avLst/>
          </a:prstGeom>
          <a:ln w="38100" cmpd="sng"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394529" y="2498567"/>
            <a:ext cx="0" cy="782494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97177" y="2410823"/>
            <a:ext cx="923829" cy="1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92952" y="2832861"/>
            <a:ext cx="81509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5_alt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24378" y="3180768"/>
            <a:ext cx="2100856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CAETHG_2754: 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O</a:t>
            </a:r>
            <a:r>
              <a:rPr lang="en-US" dirty="0" smtClean="0">
                <a:solidFill>
                  <a:srgbClr val="0000FF"/>
                </a:solidFill>
              </a:rPr>
              <a:t>-</a:t>
            </a:r>
            <a:r>
              <a:rPr lang="en-US" dirty="0" err="1" smtClean="0">
                <a:solidFill>
                  <a:srgbClr val="0000FF"/>
                </a:solidFill>
              </a:rPr>
              <a:t>acetylhomoserine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err="1" smtClean="0">
                <a:solidFill>
                  <a:srgbClr val="0000FF"/>
                </a:solidFill>
              </a:rPr>
              <a:t>sulfhydrylase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NOTE: requires SH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5740" y="6394850"/>
            <a:ext cx="129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Slide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2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1747" y="200528"/>
            <a:ext cx="291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Methionine Synthesis: Step 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90800"/>
            <a:ext cx="7620000" cy="1676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0" y="187421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smtClean="0"/>
              <a:t>EC</a:t>
            </a:r>
            <a:r>
              <a:rPr lang="pl-PL" dirty="0"/>
              <a:t> 2.7.2.4   </a:t>
            </a:r>
            <a:r>
              <a:rPr lang="pl-PL" dirty="0" err="1" smtClean="0"/>
              <a:t>Enzyme</a:t>
            </a:r>
            <a:r>
              <a:rPr lang="pl-PL" dirty="0" smtClean="0"/>
              <a:t>:</a:t>
            </a:r>
            <a:r>
              <a:rPr lang="pl-PL" dirty="0"/>
              <a:t>      </a:t>
            </a:r>
            <a:r>
              <a:rPr lang="pl-PL" dirty="0" err="1" smtClean="0"/>
              <a:t>aspartokinase</a:t>
            </a:r>
            <a:endParaRPr lang="pl-PL" dirty="0" smtClean="0"/>
          </a:p>
          <a:p>
            <a:r>
              <a:rPr lang="pl-PL" dirty="0" smtClean="0">
                <a:solidFill>
                  <a:srgbClr val="0000FF"/>
                </a:solidFill>
              </a:rPr>
              <a:t>In DSM10061: CAETHG_1690 </a:t>
            </a:r>
            <a:endParaRPr lang="pl-PL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66026" y="2209895"/>
            <a:ext cx="209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	</a:t>
            </a:r>
            <a:r>
              <a:rPr lang="en-US" sz="1200" b="1" dirty="0"/>
              <a:t>4-Phospho-L-</a:t>
            </a:r>
            <a:r>
              <a:rPr lang="en-US" sz="1200" b="1" dirty="0" smtClean="0"/>
              <a:t>aspartate</a:t>
            </a:r>
            <a:endParaRPr lang="en-US" sz="12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5937370" y="245064"/>
            <a:ext cx="2831328" cy="1799629"/>
            <a:chOff x="1273630" y="4573158"/>
            <a:chExt cx="2831328" cy="1799629"/>
          </a:xfrm>
        </p:grpSpPr>
        <p:pic>
          <p:nvPicPr>
            <p:cNvPr id="13" name="Picture 12" descr="ethioine biosynthe.tif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879" y="4573158"/>
              <a:ext cx="2508841" cy="1756873"/>
            </a:xfrm>
            <a:prstGeom prst="rect">
              <a:avLst/>
            </a:prstGeom>
            <a:ln>
              <a:solidFill>
                <a:srgbClr val="4F81BD"/>
              </a:solidFill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2175585" y="6003455"/>
              <a:ext cx="301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1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97286" y="6023712"/>
              <a:ext cx="118804" cy="1256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07397" y="5732389"/>
              <a:ext cx="118804" cy="1256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93472" y="5245240"/>
              <a:ext cx="118804" cy="1256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93472" y="4890458"/>
              <a:ext cx="118804" cy="1256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61956" y="4810555"/>
              <a:ext cx="118804" cy="1256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26201" y="4848072"/>
              <a:ext cx="118804" cy="1256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73630" y="5995327"/>
              <a:ext cx="1595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	</a:t>
              </a:r>
              <a:r>
                <a:rPr lang="en-US" sz="800" dirty="0"/>
                <a:t>4-Phosph</a:t>
              </a:r>
              <a:r>
                <a:rPr lang="en-US" sz="800" dirty="0">
                  <a:solidFill>
                    <a:srgbClr val="0000FF"/>
                  </a:solidFill>
                </a:rPr>
                <a:t>o</a:t>
              </a:r>
              <a:r>
                <a:rPr lang="en-US" sz="800" dirty="0"/>
                <a:t>-L-</a:t>
              </a:r>
              <a:r>
                <a:rPr lang="en-US" sz="800" dirty="0" smtClean="0"/>
                <a:t>aspartate</a:t>
              </a:r>
              <a:endParaRPr 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04602" y="6114587"/>
              <a:ext cx="13003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L-Aspartate 4-</a:t>
              </a:r>
              <a:r>
                <a:rPr lang="en-US" sz="800" dirty="0" smtClean="0"/>
                <a:t>semialehyde</a:t>
              </a:r>
              <a:endParaRPr lang="en-US" sz="8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76973" y="6394850"/>
            <a:ext cx="129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Slide 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1483" y="2151218"/>
            <a:ext cx="1353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	</a:t>
            </a:r>
            <a:r>
              <a:rPr lang="en-US" sz="1200" dirty="0" smtClean="0"/>
              <a:t>L</a:t>
            </a:r>
            <a:r>
              <a:rPr lang="en-US" sz="1200" dirty="0"/>
              <a:t>-</a:t>
            </a:r>
            <a:r>
              <a:rPr lang="en-US" sz="1200" dirty="0" smtClean="0"/>
              <a:t>aspartate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0496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1747" y="200528"/>
            <a:ext cx="291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Methionine Synthesis: Step 2</a:t>
            </a:r>
          </a:p>
        </p:txBody>
      </p:sp>
      <p:sp>
        <p:nvSpPr>
          <p:cNvPr id="9" name="Rectangle 8"/>
          <p:cNvSpPr/>
          <p:nvPr/>
        </p:nvSpPr>
        <p:spPr>
          <a:xfrm>
            <a:off x="1238807" y="1874219"/>
            <a:ext cx="7682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E</a:t>
            </a:r>
            <a:r>
              <a:rPr lang="en-US" dirty="0"/>
              <a:t>1.2.1.11</a:t>
            </a:r>
            <a:r>
              <a:rPr lang="pl-PL" dirty="0"/>
              <a:t>                  </a:t>
            </a:r>
            <a:r>
              <a:rPr lang="pl-PL" dirty="0" err="1"/>
              <a:t>Enzyme</a:t>
            </a:r>
            <a:r>
              <a:rPr lang="pl-PL" dirty="0"/>
              <a:t>     </a:t>
            </a:r>
            <a:r>
              <a:rPr lang="en-US" dirty="0" smtClean="0"/>
              <a:t>L</a:t>
            </a:r>
            <a:r>
              <a:rPr lang="en-US" dirty="0"/>
              <a:t>-Aspartate-4-</a:t>
            </a:r>
            <a:r>
              <a:rPr lang="en-US" dirty="0" smtClean="0"/>
              <a:t>semialdehyde:NADP</a:t>
            </a:r>
            <a:r>
              <a:rPr lang="en-US" dirty="0"/>
              <a:t> </a:t>
            </a:r>
            <a:r>
              <a:rPr lang="en-US" dirty="0" err="1" smtClean="0"/>
              <a:t>oxidoreductase</a:t>
            </a:r>
            <a:endParaRPr lang="pl-PL" dirty="0" smtClean="0"/>
          </a:p>
          <a:p>
            <a:r>
              <a:rPr lang="pl-PL" dirty="0" smtClean="0">
                <a:solidFill>
                  <a:srgbClr val="0000FF"/>
                </a:solidFill>
              </a:rPr>
              <a:t>In DSM10061: CAETHG_1353 </a:t>
            </a:r>
            <a:endParaRPr lang="pl-PL" dirty="0">
              <a:solidFill>
                <a:srgbClr val="0000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29" y="2724282"/>
            <a:ext cx="7620000" cy="2146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058" y="2541371"/>
            <a:ext cx="1975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L-Aspartate 4-semialdehyde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937370" y="255475"/>
            <a:ext cx="2831328" cy="1799629"/>
            <a:chOff x="1273630" y="4573158"/>
            <a:chExt cx="2831328" cy="1799629"/>
          </a:xfrm>
        </p:grpSpPr>
        <p:pic>
          <p:nvPicPr>
            <p:cNvPr id="22" name="Picture 21" descr="ethioine biosynthe.tif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879" y="4573158"/>
              <a:ext cx="2508841" cy="1756873"/>
            </a:xfrm>
            <a:prstGeom prst="rect">
              <a:avLst/>
            </a:prstGeom>
            <a:ln>
              <a:solidFill>
                <a:srgbClr val="4F81BD"/>
              </a:solidFill>
            </a:ln>
          </p:spPr>
        </p:pic>
        <p:sp>
          <p:nvSpPr>
            <p:cNvPr id="23" name="TextBox 22"/>
            <p:cNvSpPr txBox="1"/>
            <p:nvPr/>
          </p:nvSpPr>
          <p:spPr>
            <a:xfrm>
              <a:off x="2175585" y="6003455"/>
              <a:ext cx="301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1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97286" y="6023712"/>
              <a:ext cx="118804" cy="1256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07397" y="5732389"/>
              <a:ext cx="118804" cy="1256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93472" y="5245240"/>
              <a:ext cx="118804" cy="1256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93472" y="4890458"/>
              <a:ext cx="118804" cy="1256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61956" y="4810555"/>
              <a:ext cx="118804" cy="1256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26201" y="4848072"/>
              <a:ext cx="118804" cy="1256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73630" y="5995327"/>
              <a:ext cx="1595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	</a:t>
              </a:r>
              <a:r>
                <a:rPr lang="en-US" sz="800" dirty="0"/>
                <a:t>4-Phosph</a:t>
              </a:r>
              <a:r>
                <a:rPr lang="en-US" sz="800" dirty="0">
                  <a:solidFill>
                    <a:srgbClr val="0000FF"/>
                  </a:solidFill>
                </a:rPr>
                <a:t>o</a:t>
              </a:r>
              <a:r>
                <a:rPr lang="en-US" sz="800" dirty="0"/>
                <a:t>-L-</a:t>
              </a:r>
              <a:r>
                <a:rPr lang="en-US" sz="800" dirty="0" smtClean="0"/>
                <a:t>aspartate</a:t>
              </a:r>
              <a:endParaRPr lang="en-US" sz="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04602" y="6114587"/>
              <a:ext cx="13003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L-Aspartate 4-</a:t>
              </a:r>
              <a:r>
                <a:rPr lang="en-US" sz="800" dirty="0" smtClean="0"/>
                <a:t>semialehyde</a:t>
              </a:r>
              <a:endParaRPr lang="en-US" sz="8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6973" y="6394850"/>
            <a:ext cx="129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Slide 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66026" y="2335884"/>
            <a:ext cx="209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	</a:t>
            </a:r>
            <a:r>
              <a:rPr lang="en-US" sz="1200" dirty="0"/>
              <a:t>4-Phospho-L-</a:t>
            </a:r>
            <a:r>
              <a:rPr lang="en-US" sz="1200" dirty="0" smtClean="0"/>
              <a:t>aspartate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902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1747" y="200528"/>
            <a:ext cx="291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Methionine Synthesis: Step 3</a:t>
            </a:r>
          </a:p>
        </p:txBody>
      </p:sp>
      <p:sp>
        <p:nvSpPr>
          <p:cNvPr id="9" name="Rectangle 8"/>
          <p:cNvSpPr/>
          <p:nvPr/>
        </p:nvSpPr>
        <p:spPr>
          <a:xfrm>
            <a:off x="1238807" y="1874219"/>
            <a:ext cx="7682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EC:1.1.1.3</a:t>
            </a:r>
            <a:r>
              <a:rPr lang="pl-PL" dirty="0"/>
              <a:t>                </a:t>
            </a:r>
            <a:r>
              <a:rPr lang="pl-PL" dirty="0" err="1"/>
              <a:t>Enzyme</a:t>
            </a:r>
            <a:r>
              <a:rPr lang="pl-PL" dirty="0"/>
              <a:t>     </a:t>
            </a:r>
            <a:r>
              <a:rPr lang="en-US" dirty="0"/>
              <a:t>	</a:t>
            </a:r>
            <a:r>
              <a:rPr lang="en-US" dirty="0" err="1"/>
              <a:t>homoserine</a:t>
            </a:r>
            <a:r>
              <a:rPr lang="en-US" dirty="0"/>
              <a:t> dehydrogenase </a:t>
            </a:r>
            <a:endParaRPr lang="pl-PL" dirty="0" smtClean="0"/>
          </a:p>
          <a:p>
            <a:r>
              <a:rPr lang="pl-PL" dirty="0" smtClean="0">
                <a:solidFill>
                  <a:srgbClr val="0000FF"/>
                </a:solidFill>
              </a:rPr>
              <a:t>In DSM10061: CAETHG_3099</a:t>
            </a:r>
            <a:endParaRPr lang="pl-PL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95176"/>
            <a:ext cx="7620000" cy="238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7925" y="2676533"/>
            <a:ext cx="949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homoserine</a:t>
            </a:r>
            <a:endParaRPr 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6973" y="6394850"/>
            <a:ext cx="129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Slide 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45536" y="2652802"/>
            <a:ext cx="1975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L-Aspartate 4-semialdehyde</a:t>
            </a:r>
          </a:p>
        </p:txBody>
      </p:sp>
    </p:spTree>
    <p:extLst>
      <p:ext uri="{BB962C8B-B14F-4D97-AF65-F5344CB8AC3E}">
        <p14:creationId xmlns:p14="http://schemas.microsoft.com/office/powerpoint/2010/main" val="304956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1747" y="20052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Methionine Synthesis: Step 4</a:t>
            </a:r>
          </a:p>
        </p:txBody>
      </p:sp>
      <p:sp>
        <p:nvSpPr>
          <p:cNvPr id="9" name="Rectangle 8"/>
          <p:cNvSpPr/>
          <p:nvPr/>
        </p:nvSpPr>
        <p:spPr>
          <a:xfrm>
            <a:off x="1238807" y="1874219"/>
            <a:ext cx="7682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EC 2.3.1.46 </a:t>
            </a:r>
            <a:r>
              <a:rPr lang="pl-PL" dirty="0" err="1" smtClean="0"/>
              <a:t>Enzyme</a:t>
            </a:r>
            <a:r>
              <a:rPr lang="pl-PL" dirty="0"/>
              <a:t>     </a:t>
            </a:r>
            <a:r>
              <a:rPr lang="en-US" dirty="0"/>
              <a:t>	</a:t>
            </a:r>
            <a:r>
              <a:rPr lang="en-US" dirty="0" err="1"/>
              <a:t>Succinyl-CoA:L-homoserine</a:t>
            </a:r>
            <a:r>
              <a:rPr lang="en-US" dirty="0"/>
              <a:t> O-</a:t>
            </a:r>
            <a:r>
              <a:rPr lang="en-US" dirty="0" err="1"/>
              <a:t>succinyltransferase</a:t>
            </a:r>
            <a:endParaRPr lang="pl-PL" dirty="0" smtClean="0"/>
          </a:p>
          <a:p>
            <a:r>
              <a:rPr lang="pl-PL" dirty="0" smtClean="0">
                <a:solidFill>
                  <a:srgbClr val="0000FF"/>
                </a:solidFill>
              </a:rPr>
              <a:t>In DSM10061: CAETHG_0492</a:t>
            </a:r>
            <a:endParaRPr lang="pl-PL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169264"/>
            <a:ext cx="7620000" cy="299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7599" y="2892265"/>
            <a:ext cx="1774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O-</a:t>
            </a:r>
            <a:r>
              <a:rPr lang="en-US" sz="1200" b="1" dirty="0" err="1"/>
              <a:t>Succinyl</a:t>
            </a:r>
            <a:r>
              <a:rPr lang="en-US" sz="1200" b="1" dirty="0"/>
              <a:t>-L-</a:t>
            </a:r>
            <a:r>
              <a:rPr lang="en-US" sz="1200" b="1" dirty="0" err="1"/>
              <a:t>homoserine</a:t>
            </a:r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6973" y="6394850"/>
            <a:ext cx="129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Slide 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7925" y="2676533"/>
            <a:ext cx="949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homoserine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6556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1362</Words>
  <Application>Microsoft Macintosh PowerPoint</Application>
  <PresentationFormat>On-screen Show (4:3)</PresentationFormat>
  <Paragraphs>385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LanzaTech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Wayne Mitchell</dc:creator>
  <cp:lastModifiedBy>Wayne Mitchell</cp:lastModifiedBy>
  <cp:revision>23</cp:revision>
  <dcterms:created xsi:type="dcterms:W3CDTF">2014-10-02T02:13:57Z</dcterms:created>
  <dcterms:modified xsi:type="dcterms:W3CDTF">2014-10-05T21:01:13Z</dcterms:modified>
</cp:coreProperties>
</file>