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  <a:srgbClr val="E0E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 autoAdjust="0"/>
    <p:restoredTop sz="83354" autoAdjust="0"/>
  </p:normalViewPr>
  <p:slideViewPr>
    <p:cSldViewPr snapToGrid="0">
      <p:cViewPr varScale="1">
        <p:scale>
          <a:sx n="92" d="100"/>
          <a:sy n="92" d="100"/>
        </p:scale>
        <p:origin x="1158" y="78"/>
      </p:cViewPr>
      <p:guideLst/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969D7-C5D7-4528-9DFB-4D554BC285DA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02ED3-052E-4E1D-AE42-1984EE52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4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Greedy</a:t>
            </a:r>
            <a:r>
              <a:rPr lang="en-US" baseline="0" dirty="0" smtClean="0"/>
              <a:t> Extension – Starting </a:t>
            </a:r>
            <a:r>
              <a:rPr lang="en-US" baseline="0" dirty="0" err="1" smtClean="0"/>
              <a:t>contig</a:t>
            </a:r>
            <a:r>
              <a:rPr lang="en-US" baseline="0" dirty="0" smtClean="0"/>
              <a:t> grabs overlapping contigs till no more are left.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Overlap Layout Extension – GE with pre-computed overlaps and MSA at the end.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2ED3-052E-4E1D-AE42-1984EE5245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Explanation.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2ED3-052E-4E1D-AE42-1984EE5245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graph</a:t>
            </a:r>
            <a:r>
              <a:rPr lang="en-US" baseline="0" dirty="0" smtClean="0"/>
              <a:t> storage methods include the graph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2ED3-052E-4E1D-AE42-1984EE5245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clear how</a:t>
            </a:r>
            <a:r>
              <a:rPr lang="en-US" baseline="0" dirty="0" smtClean="0"/>
              <a:t> the k-</a:t>
            </a:r>
            <a:r>
              <a:rPr lang="en-US" baseline="0" dirty="0" err="1" smtClean="0"/>
              <a:t>mers</a:t>
            </a:r>
            <a:r>
              <a:rPr lang="en-US" baseline="0" dirty="0" smtClean="0"/>
              <a:t> are represented.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2ED3-052E-4E1D-AE42-1984EE5245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Velvet</a:t>
            </a:r>
            <a:r>
              <a:rPr lang="en-US" baseline="0" dirty="0" smtClean="0"/>
              <a:t> error correction means that lowest weighted edges are removed from the graph where errors occur.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2ED3-052E-4E1D-AE42-1984EE5245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2ED3-052E-4E1D-AE42-1984EE5245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Trinity uses a patchwork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2ED3-052E-4E1D-AE42-1984EE5245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8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r>
              <a:rPr lang="en-US" baseline="0" dirty="0" smtClean="0"/>
              <a:t> between N50 contigs and scaffolds is that Gossamer has a </a:t>
            </a:r>
            <a:r>
              <a:rPr lang="en-US" baseline="0" smtClean="0"/>
              <a:t>better Euclidian </a:t>
            </a:r>
            <a:r>
              <a:rPr lang="en-US" baseline="0" dirty="0" smtClean="0"/>
              <a:t>Super Graph construction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2ED3-052E-4E1D-AE42-1984EE5245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8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40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5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156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0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52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7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4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4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F8E9-0EB0-4B88-86FE-A01E70335AAD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Gossamer – As Robust as the Name Suggests?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100" dirty="0" smtClean="0"/>
              <a:t>Stuart Bradley</a:t>
            </a:r>
          </a:p>
          <a:p>
            <a:endParaRPr lang="en-US" dirty="0" smtClean="0"/>
          </a:p>
          <a:p>
            <a:r>
              <a:rPr lang="en-US" dirty="0" smtClean="0"/>
              <a:t>Conway, T., </a:t>
            </a:r>
            <a:r>
              <a:rPr lang="en-US" dirty="0" err="1" smtClean="0"/>
              <a:t>Wazny</a:t>
            </a:r>
            <a:r>
              <a:rPr lang="en-US" dirty="0" smtClean="0"/>
              <a:t>, J., </a:t>
            </a:r>
            <a:r>
              <a:rPr lang="en-US" dirty="0" err="1" smtClean="0"/>
              <a:t>Bromage</a:t>
            </a:r>
            <a:r>
              <a:rPr lang="en-US" dirty="0" smtClean="0"/>
              <a:t>, A., </a:t>
            </a:r>
            <a:r>
              <a:rPr lang="en-US" dirty="0" err="1" smtClean="0"/>
              <a:t>Zobel</a:t>
            </a:r>
            <a:r>
              <a:rPr lang="en-US" dirty="0" smtClean="0"/>
              <a:t>, J., &amp; Beresford-Smith, B. (2012). Gossamer — a resource-efficient de novo assembler. Bioinformatics, </a:t>
            </a:r>
            <a:r>
              <a:rPr lang="en-US" dirty="0"/>
              <a:t>28 (14</a:t>
            </a:r>
            <a:r>
              <a:rPr lang="en-US" dirty="0" smtClean="0"/>
              <a:t>), 1937-1938.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43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Gossamer's Approach – </a:t>
            </a:r>
            <a:r>
              <a:rPr lang="en-US" dirty="0" smtClean="0"/>
              <a:t>Real </a:t>
            </a:r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Using the GAGE[1] dataset, Gossamer can be compared with </a:t>
            </a:r>
            <a:r>
              <a:rPr lang="en-US" dirty="0" err="1" smtClean="0"/>
              <a:t>SOAPdenovo</a:t>
            </a:r>
            <a:r>
              <a:rPr lang="en-US" dirty="0" smtClean="0"/>
              <a:t> and SGA (String Graph Assembly with </a:t>
            </a:r>
            <a:r>
              <a:rPr lang="en-US" dirty="0" err="1" smtClean="0"/>
              <a:t>ABySS</a:t>
            </a:r>
            <a:r>
              <a:rPr lang="en-US" dirty="0" smtClean="0"/>
              <a:t> scaffolding):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Time: In some cases Gossamer is 4 times slower than </a:t>
            </a:r>
            <a:r>
              <a:rPr lang="en-US" dirty="0" err="1" smtClean="0"/>
              <a:t>SOAPdenovo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[1]: S. L.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, et al. (2011). GAGE: A critical evaluation of genome assemblies and assembly algorithms. Genome Research, 22(3), 557-567.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79218"/>
              </p:ext>
            </p:extLst>
          </p:nvPr>
        </p:nvGraphicFramePr>
        <p:xfrm>
          <a:off x="740398" y="2848011"/>
          <a:ext cx="5124374" cy="14833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482540"/>
                <a:gridCol w="740979"/>
                <a:gridCol w="819807"/>
                <a:gridCol w="646386"/>
                <a:gridCol w="677917"/>
                <a:gridCol w="7567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N50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Errs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N50C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Gossamer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SOAPdenovo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1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Gossamer sets out to do exactly as specified; produces a low memory de novo assembler.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However, it does this by using extra computing power, and with a speed difference rivalling that of SSD read and write (21000MB/s is less than 4 times 650MB/s).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suggests that a hybrid SSD/RAM memory system could provide the same benefits with a lower time parameter.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1: Gossamer Testing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8558591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Approaches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Extension:</a:t>
            </a:r>
          </a:p>
          <a:p>
            <a:pPr lvl="1"/>
            <a:r>
              <a:rPr lang="en-US" dirty="0" smtClean="0"/>
              <a:t>Often finds local and not global maxima in terms of assembly length.</a:t>
            </a:r>
          </a:p>
          <a:p>
            <a:pPr lvl="1"/>
            <a:r>
              <a:rPr lang="en-US" dirty="0" smtClean="0"/>
              <a:t>Repeat regions cause many false positives.</a:t>
            </a:r>
          </a:p>
          <a:p>
            <a:r>
              <a:rPr lang="en-US" dirty="0" smtClean="0"/>
              <a:t>Overlap Layout Extension:</a:t>
            </a:r>
          </a:p>
          <a:p>
            <a:pPr lvl="1"/>
            <a:r>
              <a:rPr lang="en-US" dirty="0" smtClean="0"/>
              <a:t>Sensitive to input parameters such as k-</a:t>
            </a:r>
            <a:r>
              <a:rPr lang="en-US" dirty="0" err="1" smtClean="0"/>
              <a:t>mer</a:t>
            </a:r>
            <a:r>
              <a:rPr lang="en-US" dirty="0" smtClean="0"/>
              <a:t> length, and overlap threshold. </a:t>
            </a:r>
          </a:p>
          <a:p>
            <a:pPr lvl="1"/>
            <a:r>
              <a:rPr lang="en-US" dirty="0" smtClean="0"/>
              <a:t>Requires pre-computation of k-</a:t>
            </a:r>
            <a:r>
              <a:rPr lang="en-US" dirty="0" err="1" smtClean="0"/>
              <a:t>mers</a:t>
            </a:r>
            <a:r>
              <a:rPr lang="en-US" dirty="0" smtClean="0"/>
              <a:t> and MSA – both are computationally intensive. </a:t>
            </a:r>
          </a:p>
          <a:p>
            <a:r>
              <a:rPr lang="en-US" b="1" dirty="0" smtClean="0"/>
              <a:t>De Brujin Graphs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Repeats cause cycles that are problematic – without including metadata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Splitting sequences into k-</a:t>
            </a:r>
            <a:r>
              <a:rPr lang="en-US" dirty="0" err="1" smtClean="0"/>
              <a:t>mers</a:t>
            </a:r>
            <a:r>
              <a:rPr lang="en-US" dirty="0" smtClean="0"/>
              <a:t> reduces total information.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Brujin Graphs in Detail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two reads: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ATG</a:t>
            </a:r>
            <a:r>
              <a:rPr lang="en-US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</a:p>
          <a:p>
            <a:pPr marL="0" indent="0">
              <a:buNone/>
            </a:pPr>
            <a:r>
              <a:rPr lang="en-US" dirty="0" smtClean="0"/>
              <a:t>Pick a k-</a:t>
            </a:r>
            <a:r>
              <a:rPr lang="en-US" dirty="0" err="1" smtClean="0"/>
              <a:t>mer</a:t>
            </a:r>
            <a:r>
              <a:rPr lang="en-US" dirty="0" smtClean="0"/>
              <a:t> length (3) and produce all 3-mers from the reads: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ATGGT	GTCA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ATG    GTC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TGG    TCA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GGT      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Brujin Graphs in Detail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the k-</a:t>
            </a:r>
            <a:r>
              <a:rPr lang="en-US" dirty="0" err="1" smtClean="0"/>
              <a:t>mers</a:t>
            </a:r>
            <a:r>
              <a:rPr lang="en-US" dirty="0" smtClean="0"/>
              <a:t>, split them into k-1-mers, that </a:t>
            </a:r>
            <a:r>
              <a:rPr lang="en-US" b="1" dirty="0" smtClean="0"/>
              <a:t>overlap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So 3-mers become 2 2-mers: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ATGGT	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GTCA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ATG -&gt; AT, TG   		GTC -&gt; GT, TC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TGG -&gt; TG, GG    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TCA -&gt; TC, CA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GGT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 GG, GT     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Brujin Graphs in Detail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graph structure of the 2-mers, with each pair joined by an edge.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Follow arrows and read of sequence (ignore duplicate letters): 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Clr>
                <a:srgbClr val="90C226"/>
              </a:buClr>
              <a:buNone/>
            </a:pPr>
            <a:r>
              <a:rPr lang="en-US" sz="2800" b="1" dirty="0">
                <a:solidFill>
                  <a:prstClr val="white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ATGGT </a:t>
            </a:r>
            <a:r>
              <a:rPr lang="en-US" sz="28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GTCA -&gt; ATG</a:t>
            </a:r>
            <a:r>
              <a:rPr lang="en-US" sz="2800" b="1" u="sng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sz="28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endParaRPr lang="en-US" sz="2800" b="1" dirty="0">
              <a:solidFill>
                <a:prstClr val="white">
                  <a:lumMod val="75000"/>
                  <a:lumOff val="2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629" y="2887580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AT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7903" y="2887580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TG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42998" y="2887580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GG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68093" y="2887580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E0E3E4"/>
                </a:solidFill>
              </a:rPr>
              <a:t>GT</a:t>
            </a:r>
            <a:endParaRPr lang="en-US" sz="4000" b="1" dirty="0">
              <a:solidFill>
                <a:srgbClr val="E0E3E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93188" y="2887580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TC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18283" y="2887580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CA</a:t>
            </a:r>
            <a:endParaRPr lang="en-US" sz="2800" dirty="0">
              <a:solidFill>
                <a:srgbClr val="E0E3E4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1704029" y="3344780"/>
            <a:ext cx="71387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2303" y="3344780"/>
            <a:ext cx="71387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7398" y="3344780"/>
            <a:ext cx="71387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79314" y="3344780"/>
            <a:ext cx="71387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207588" y="3344780"/>
            <a:ext cx="71387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Gossamer’s Approach – Base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Gossamer’s change to previous assembly programs is how </a:t>
            </a:r>
            <a:r>
              <a:rPr lang="en-US" dirty="0"/>
              <a:t>the De </a:t>
            </a:r>
            <a:r>
              <a:rPr lang="en-US" dirty="0" smtClean="0"/>
              <a:t>Brujin graph is stored. </a:t>
            </a:r>
          </a:p>
          <a:p>
            <a:pPr marL="0" indent="0">
              <a:buNone/>
            </a:pPr>
            <a:r>
              <a:rPr lang="en-US" dirty="0" smtClean="0"/>
              <a:t>Standard storage relies on encoding bases like so: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 smtClean="0"/>
              <a:t>							75% reduction in memory requirements.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reduces the number of bits to store a letter from 8 (ASCII) to 2.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77773"/>
              </p:ext>
            </p:extLst>
          </p:nvPr>
        </p:nvGraphicFramePr>
        <p:xfrm>
          <a:off x="741501" y="3430781"/>
          <a:ext cx="3044436" cy="1854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17390"/>
                <a:gridCol w="1195660"/>
                <a:gridCol w="9313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Letter</a:t>
                      </a:r>
                      <a:endParaRPr lang="en-US" dirty="0"/>
                    </a:p>
                  </a:txBody>
                  <a:tcPr>
                    <a:solidFill>
                      <a:srgbClr val="2C3C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ASCII</a:t>
                      </a:r>
                      <a:endParaRPr lang="en-US" dirty="0"/>
                    </a:p>
                  </a:txBody>
                  <a:tcPr>
                    <a:solidFill>
                      <a:srgbClr val="2C3C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2</a:t>
                      </a:r>
                      <a:endParaRPr lang="en-US" dirty="0"/>
                    </a:p>
                  </a:txBody>
                  <a:tcPr>
                    <a:solidFill>
                      <a:srgbClr val="2C3C4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Gossamer’s Approach – Graph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Our graph: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Would normally be stored like this:</a:t>
            </a:r>
          </a:p>
          <a:p>
            <a:pPr marL="0" indent="0">
              <a:buNone/>
            </a:pPr>
            <a:r>
              <a:rPr lang="en-US" dirty="0" smtClean="0"/>
              <a:t>1100|0001</a:t>
            </a:r>
          </a:p>
          <a:p>
            <a:pPr marL="0" indent="0">
              <a:buNone/>
            </a:pPr>
            <a:r>
              <a:rPr lang="en-US" dirty="0" smtClean="0"/>
              <a:t>0001|0101</a:t>
            </a:r>
          </a:p>
          <a:p>
            <a:pPr marL="0" indent="0">
              <a:buNone/>
            </a:pPr>
            <a:r>
              <a:rPr lang="en-US" dirty="0" smtClean="0"/>
              <a:t>0101|0100</a:t>
            </a:r>
          </a:p>
          <a:p>
            <a:pPr marL="0" indent="0">
              <a:buNone/>
            </a:pPr>
            <a:r>
              <a:rPr lang="en-US" dirty="0" smtClean="0"/>
              <a:t>0100|0001</a:t>
            </a:r>
          </a:p>
          <a:p>
            <a:pPr marL="0" indent="0">
              <a:buNone/>
            </a:pPr>
            <a:r>
              <a:rPr lang="en-US" dirty="0" smtClean="0"/>
              <a:t>0001|1011</a:t>
            </a:r>
          </a:p>
          <a:p>
            <a:pPr marL="0" indent="0">
              <a:buNone/>
            </a:pPr>
            <a:r>
              <a:rPr lang="en-US" dirty="0" smtClean="0"/>
              <a:t>1011|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629" y="2743202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AT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7903" y="2743202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TG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2998" y="2743202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GG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68093" y="2743202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E0E3E4"/>
                </a:solidFill>
              </a:rPr>
              <a:t>GT</a:t>
            </a:r>
            <a:endParaRPr lang="en-US" sz="4000" b="1" dirty="0">
              <a:solidFill>
                <a:srgbClr val="E0E3E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93188" y="2743202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TC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18283" y="2743202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CA</a:t>
            </a:r>
            <a:endParaRPr lang="en-US" sz="2800" dirty="0">
              <a:solidFill>
                <a:srgbClr val="E0E3E4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704029" y="3200402"/>
            <a:ext cx="71387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32303" y="3200402"/>
            <a:ext cx="71387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7398" y="3200402"/>
            <a:ext cx="71387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79314" y="3200402"/>
            <a:ext cx="71387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207588" y="3200402"/>
            <a:ext cx="71387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Gossamer’s Approach – Graph Storage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Gossamer stores the graph slightly differently.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It makes a bitmap of all possible k-</a:t>
                </a:r>
                <a:r>
                  <a:rPr lang="en-US" dirty="0" err="1" smtClean="0"/>
                  <a:t>mers</a:t>
                </a:r>
                <a:r>
                  <a:rPr lang="en-US" dirty="0" smtClean="0"/>
                  <a:t> and then has a flag as to whether they are included in the dataset: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data structure is sparse, and is represented in: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𝑠𝑡𝑟𝑢𝑐𝑡𝑢𝑟𝑒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54864"/>
              </p:ext>
            </p:extLst>
          </p:nvPr>
        </p:nvGraphicFramePr>
        <p:xfrm>
          <a:off x="677334" y="3398698"/>
          <a:ext cx="8127990" cy="741680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8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Gossamer's Approach – Synthetic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1,119,868,997 distinct 45-mers. Standard implementations require </a:t>
                </a:r>
                <a:r>
                  <a:rPr lang="en-US" b="1" dirty="0" smtClean="0"/>
                  <a:t>15.7GB</a:t>
                </a:r>
                <a:r>
                  <a:rPr lang="en-US" dirty="0" smtClean="0"/>
                  <a:t> of memory.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Gossamer requires </a:t>
                </a:r>
                <a:r>
                  <a:rPr lang="en-US" b="1" dirty="0" smtClean="0"/>
                  <a:t>9.2GB</a:t>
                </a:r>
                <a:r>
                  <a:rPr lang="en-US" dirty="0" smtClean="0"/>
                  <a:t> of space, which is reasonably close to the theoretical minimum: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45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1119868997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45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−1119868997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GB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calculation doesn’t include meta-data for duplicate edges and repeats. Which is used for error correction (based on Velvet’s system) on the graph.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67" t="-942" b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2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1062</TotalTime>
  <Words>638</Words>
  <Application>Microsoft Office PowerPoint</Application>
  <PresentationFormat>Widescreen</PresentationFormat>
  <Paragraphs>176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Consolas</vt:lpstr>
      <vt:lpstr>Trebuchet MS</vt:lpstr>
      <vt:lpstr>Wingdings 3</vt:lpstr>
      <vt:lpstr>Facet</vt:lpstr>
      <vt:lpstr>Gossamer – As Robust as the Name Suggests? </vt:lpstr>
      <vt:lpstr>Current Approaches and Problems</vt:lpstr>
      <vt:lpstr>De Brujin Graphs in Detail </vt:lpstr>
      <vt:lpstr>De Brujin Graphs in Detail </vt:lpstr>
      <vt:lpstr>De Brujin Graphs in Detail </vt:lpstr>
      <vt:lpstr>Gossamer’s Approach – Base Storage</vt:lpstr>
      <vt:lpstr>Gossamer’s Approach – Graph Storage</vt:lpstr>
      <vt:lpstr>Gossamer’s Approach – Graph Storage</vt:lpstr>
      <vt:lpstr>Gossamer's Approach – Synthetic Data</vt:lpstr>
      <vt:lpstr>Gossamer's Approach – Real Data</vt:lpstr>
      <vt:lpstr>Conclusion</vt:lpstr>
      <vt:lpstr>Appendix 1: Gossamer Testing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Gossamer—a resource-efficient de novo assembler</dc:title>
  <dc:creator>Stuart Bradley</dc:creator>
  <cp:lastModifiedBy>Stuart Bradley</cp:lastModifiedBy>
  <cp:revision>22</cp:revision>
  <dcterms:created xsi:type="dcterms:W3CDTF">2015-07-23T01:59:18Z</dcterms:created>
  <dcterms:modified xsi:type="dcterms:W3CDTF">2015-07-27T21:04:29Z</dcterms:modified>
</cp:coreProperties>
</file>