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6" r:id="rId9"/>
    <p:sldId id="277" r:id="rId10"/>
    <p:sldId id="279" r:id="rId11"/>
    <p:sldId id="278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6A42"/>
    <a:srgbClr val="2C3C43"/>
    <a:srgbClr val="E0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 autoAdjust="0"/>
    <p:restoredTop sz="83354" autoAdjust="0"/>
  </p:normalViewPr>
  <p:slideViewPr>
    <p:cSldViewPr snapToGrid="0">
      <p:cViewPr varScale="1">
        <p:scale>
          <a:sx n="60" d="100"/>
          <a:sy n="60" d="100"/>
        </p:scale>
        <p:origin x="102" y="876"/>
      </p:cViewPr>
      <p:guideLst/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969D7-C5D7-4528-9DFB-4D554BC285DA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02ED3-052E-4E1D-AE42-1984EE52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8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SOAPdenovo</a:t>
            </a:r>
            <a:r>
              <a:rPr lang="en-US" dirty="0" smtClean="0"/>
              <a:t> used its metagenomics option.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 taxa decrease, the similarity between species increases, and decomposition becomes harder.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Gene prediction is better due to 3x scaffold length when compared with Velvet.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7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2ED3-052E-4E1D-AE42-1984EE5245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40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5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156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2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4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F8E9-0EB0-4B88-86FE-A01E70335AAD}" type="datetimeFigureOut">
              <a:rPr lang="en-US" smtClean="0"/>
              <a:t>04-Aug-15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B5A110-BB3D-4AC8-994A-BEE26DFC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MetaVelvet</a:t>
            </a:r>
            <a:r>
              <a:rPr lang="en-US" dirty="0" smtClean="0"/>
              <a:t> – A soft touch for many little genomes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24306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 smtClean="0"/>
              <a:t>Stuart Bradley</a:t>
            </a:r>
          </a:p>
          <a:p>
            <a:endParaRPr lang="en-US" dirty="0" smtClean="0"/>
          </a:p>
          <a:p>
            <a:r>
              <a:rPr lang="en-US" dirty="0"/>
              <a:t>Toshiaki, N., </a:t>
            </a:r>
            <a:r>
              <a:rPr lang="en-US" dirty="0" err="1"/>
              <a:t>Hachiya</a:t>
            </a:r>
            <a:r>
              <a:rPr lang="en-US" dirty="0"/>
              <a:t>, T., Tanaka, H., </a:t>
            </a:r>
            <a:r>
              <a:rPr lang="en-US" dirty="0" err="1"/>
              <a:t>Sakakibara</a:t>
            </a:r>
            <a:r>
              <a:rPr lang="en-US" dirty="0"/>
              <a:t>, Y. (2012). </a:t>
            </a:r>
            <a:r>
              <a:rPr lang="en-US" dirty="0" err="1"/>
              <a:t>MetaVelvet</a:t>
            </a:r>
            <a:r>
              <a:rPr lang="en-US" dirty="0"/>
              <a:t>: an extension of Velvet assembler to de novo metagenome assembly from short sequence reads. </a:t>
            </a:r>
            <a:r>
              <a:rPr lang="en-US" dirty="0" smtClean="0"/>
              <a:t>Nucleic </a:t>
            </a:r>
            <a:r>
              <a:rPr lang="en-US" dirty="0"/>
              <a:t>Acids Research, 40 (20), 155 </a:t>
            </a:r>
            <a:r>
              <a:rPr lang="en-US" dirty="0" smtClean="0"/>
              <a:t>– 167.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3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 – Species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3778611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 the species taxa level, </a:t>
            </a:r>
            <a:r>
              <a:rPr lang="en-US" dirty="0" err="1" smtClean="0"/>
              <a:t>MetaVelvet</a:t>
            </a:r>
            <a:r>
              <a:rPr lang="en-US" dirty="0" smtClean="0"/>
              <a:t> underperforms when compared to Meta-IDBA.</a:t>
            </a:r>
          </a:p>
          <a:p>
            <a:pPr marL="0" indent="0">
              <a:buNone/>
            </a:pPr>
            <a:r>
              <a:rPr lang="en-US" dirty="0" smtClean="0"/>
              <a:t>This is because Meta-IDBA was designed to deal with species polymorphisms, something that </a:t>
            </a:r>
            <a:r>
              <a:rPr lang="en-US" dirty="0" err="1" smtClean="0"/>
              <a:t>MetaVelvet</a:t>
            </a:r>
            <a:r>
              <a:rPr lang="en-US" dirty="0" smtClean="0"/>
              <a:t> was not.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45" y="2329325"/>
            <a:ext cx="44672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6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MetaVelvet</a:t>
            </a:r>
            <a:r>
              <a:rPr lang="en-US" dirty="0" smtClean="0"/>
              <a:t> – in general – is a fairly good </a:t>
            </a:r>
            <a:r>
              <a:rPr lang="en-US" i="1" dirty="0" smtClean="0"/>
              <a:t>de novo</a:t>
            </a:r>
            <a:r>
              <a:rPr lang="en-US" dirty="0" smtClean="0"/>
              <a:t> metagenome assembler.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However, 2.5% chimeric </a:t>
            </a:r>
            <a:r>
              <a:rPr lang="en-US" dirty="0" err="1" smtClean="0"/>
              <a:t>mis</a:t>
            </a:r>
            <a:r>
              <a:rPr lang="en-US" dirty="0" smtClean="0"/>
              <a:t>-identification could possibly be reduced by a more complex method of identification. Which would result in a more robust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Topological structure partioning could also be integrated into the program, so it could better compete with Meta-IDBA at the species level.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1 – Performance Comparison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28" y="1363578"/>
            <a:ext cx="6119680" cy="52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2 – Gene Prediction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30400"/>
            <a:ext cx="8596668" cy="26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Problems with Metagenomic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 smtClean="0"/>
              <a:t>Short length of sequence reads produced by NGS.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Polymorphism between closely related members of the community.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Number of strains is unknown.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Relative abundance of strains is unknown. 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Highly abundant species are either seen as:</a:t>
            </a:r>
          </a:p>
          <a:p>
            <a:pPr lvl="2">
              <a:buFont typeface="+mj-lt"/>
              <a:buAutoNum type="arabicPeriod"/>
            </a:pPr>
            <a:r>
              <a:rPr lang="en-US" sz="1600" dirty="0" smtClean="0"/>
              <a:t>Errors – and removed.</a:t>
            </a:r>
          </a:p>
          <a:p>
            <a:pPr lvl="2">
              <a:buFont typeface="+mj-lt"/>
              <a:buAutoNum type="arabicPeriod"/>
            </a:pPr>
            <a:r>
              <a:rPr lang="en-US" sz="1600" dirty="0" smtClean="0"/>
              <a:t>Repeats.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Refresher </a:t>
            </a:r>
            <a:r>
              <a:rPr lang="en-US" dirty="0"/>
              <a:t>C</a:t>
            </a:r>
            <a:r>
              <a:rPr lang="en-US" dirty="0" smtClean="0"/>
              <a:t>ourse in de Brujin </a:t>
            </a:r>
            <a:r>
              <a:rPr lang="en-US" dirty="0"/>
              <a:t>G</a:t>
            </a:r>
            <a:r>
              <a:rPr lang="en-US" dirty="0" smtClean="0"/>
              <a:t>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984" y="170338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two reads: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TG</a:t>
            </a:r>
            <a:r>
              <a:rPr lang="en-US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Pick a k-</a:t>
            </a:r>
            <a:r>
              <a:rPr lang="en-US" dirty="0" err="1"/>
              <a:t>mer</a:t>
            </a:r>
            <a:r>
              <a:rPr lang="en-US" dirty="0"/>
              <a:t> length (3) and produce all 3-mers from the </a:t>
            </a:r>
            <a:r>
              <a:rPr lang="en-US" dirty="0" smtClean="0"/>
              <a:t>reads, then split them into k-1-mers that </a:t>
            </a:r>
            <a:r>
              <a:rPr lang="en-US" b="1" dirty="0" smtClean="0"/>
              <a:t>overlap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T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GGT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GTCA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TGG -&gt; TG, GG		GTC -&gt; GT, TC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GGT -&gt; GG, GT 	 	 TCA -&gt; TC, CA</a:t>
            </a:r>
          </a:p>
          <a:p>
            <a:pPr marL="0" indent="0">
              <a:buNone/>
            </a:pPr>
            <a:r>
              <a:rPr lang="en-NZ" sz="1900" dirty="0" smtClean="0">
                <a:cs typeface="Consolas" panose="020B0609020204030204" pitchFamily="49" charset="0"/>
              </a:rPr>
              <a:t>Create </a:t>
            </a:r>
            <a:r>
              <a:rPr lang="en-NZ" sz="1900" dirty="0">
                <a:cs typeface="Consolas" panose="020B0609020204030204" pitchFamily="49" charset="0"/>
              </a:rPr>
              <a:t>a graph structure of the 2-mers, with each pair joined by an edge.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7755" y="5110920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TG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62850" y="5110920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GG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87945" y="5110920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E0E3E4"/>
                </a:solidFill>
              </a:rPr>
              <a:t>GT</a:t>
            </a:r>
            <a:endParaRPr lang="en-US" sz="4000" b="1" dirty="0">
              <a:solidFill>
                <a:srgbClr val="E0E3E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3040" y="5110920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TC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38135" y="5110920"/>
            <a:ext cx="914400" cy="914400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CA</a:t>
            </a:r>
            <a:endParaRPr lang="en-US" sz="2800" dirty="0">
              <a:solidFill>
                <a:srgbClr val="E0E3E4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52155" y="5568120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77250" y="5568120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99166" y="5568120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27440" y="5568120"/>
            <a:ext cx="71387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Velvet Does it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Simplification</a:t>
            </a:r>
            <a:r>
              <a:rPr lang="en-US" dirty="0" smtClean="0"/>
              <a:t> – Two nodes with only two edges become one: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Tip removal </a:t>
            </a:r>
            <a:r>
              <a:rPr lang="en-US" dirty="0" smtClean="0"/>
              <a:t>– Chains of nodes with hang off the end of the graph are removed. </a:t>
            </a:r>
          </a:p>
          <a:p>
            <a:r>
              <a:rPr lang="en-US" b="1" dirty="0" smtClean="0"/>
              <a:t>Bubble removal </a:t>
            </a:r>
            <a:r>
              <a:rPr lang="en-US" dirty="0" smtClean="0"/>
              <a:t>– Two almost identical sets of nodes are merged (or one is removed).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8948" y="2709444"/>
            <a:ext cx="717053" cy="717053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TG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8947" y="3611642"/>
            <a:ext cx="717053" cy="717053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0E3E4"/>
                </a:solidFill>
              </a:rPr>
              <a:t>G</a:t>
            </a:r>
            <a:r>
              <a:rPr lang="en-US" sz="2800" dirty="0" smtClean="0">
                <a:solidFill>
                  <a:srgbClr val="E0E3E4"/>
                </a:solidFill>
              </a:rPr>
              <a:t>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19993" y="3160791"/>
            <a:ext cx="717053" cy="717053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GT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11038" y="3160790"/>
            <a:ext cx="717053" cy="717053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TG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2083" y="2725982"/>
            <a:ext cx="717053" cy="717053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GC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02083" y="3611642"/>
            <a:ext cx="717053" cy="717053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GA</a:t>
            </a:r>
            <a:endParaRPr lang="en-US" sz="2800" dirty="0">
              <a:solidFill>
                <a:srgbClr val="E0E3E4"/>
              </a:solidFill>
            </a:endParaRPr>
          </a:p>
        </p:txBody>
      </p:sp>
      <p:cxnSp>
        <p:nvCxnSpPr>
          <p:cNvPr id="21" name="Straight Arrow Connector 20"/>
          <p:cNvCxnSpPr>
            <a:stCxn id="5" idx="3"/>
            <a:endCxn id="16" idx="1"/>
          </p:cNvCxnSpPr>
          <p:nvPr/>
        </p:nvCxnSpPr>
        <p:spPr>
          <a:xfrm>
            <a:off x="1846001" y="3067971"/>
            <a:ext cx="273992" cy="4513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6" idx="1"/>
          </p:cNvCxnSpPr>
          <p:nvPr/>
        </p:nvCxnSpPr>
        <p:spPr>
          <a:xfrm flipV="1">
            <a:off x="1846000" y="3519318"/>
            <a:ext cx="273993" cy="4508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2837046" y="3519317"/>
            <a:ext cx="273992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8" idx="1"/>
          </p:cNvCxnSpPr>
          <p:nvPr/>
        </p:nvCxnSpPr>
        <p:spPr>
          <a:xfrm flipV="1">
            <a:off x="3828091" y="3084509"/>
            <a:ext cx="273992" cy="43480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19" idx="1"/>
          </p:cNvCxnSpPr>
          <p:nvPr/>
        </p:nvCxnSpPr>
        <p:spPr>
          <a:xfrm>
            <a:off x="3828091" y="3519317"/>
            <a:ext cx="273992" cy="45085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66874" y="2709444"/>
            <a:ext cx="717053" cy="717053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TG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66873" y="3611642"/>
            <a:ext cx="717053" cy="717053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0E3E4"/>
                </a:solidFill>
              </a:rPr>
              <a:t>G</a:t>
            </a:r>
            <a:r>
              <a:rPr lang="en-US" sz="2800" dirty="0" smtClean="0">
                <a:solidFill>
                  <a:srgbClr val="E0E3E4"/>
                </a:solidFill>
              </a:rPr>
              <a:t>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57919" y="3160791"/>
            <a:ext cx="973744" cy="717053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GTG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22956" y="2709444"/>
            <a:ext cx="717053" cy="717053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GC</a:t>
            </a:r>
            <a:endParaRPr lang="en-US" sz="2800" dirty="0">
              <a:solidFill>
                <a:srgbClr val="E0E3E4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22956" y="3595104"/>
            <a:ext cx="717053" cy="717053"/>
          </a:xfrm>
          <a:prstGeom prst="rect">
            <a:avLst/>
          </a:prstGeom>
          <a:solidFill>
            <a:srgbClr val="2C3C43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E0E3E4"/>
                </a:solidFill>
              </a:rPr>
              <a:t>GA</a:t>
            </a:r>
            <a:endParaRPr lang="en-US" sz="2800" dirty="0">
              <a:solidFill>
                <a:srgbClr val="E0E3E4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6" idx="1"/>
          </p:cNvCxnSpPr>
          <p:nvPr/>
        </p:nvCxnSpPr>
        <p:spPr>
          <a:xfrm>
            <a:off x="6783927" y="3067971"/>
            <a:ext cx="273992" cy="4513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6" idx="1"/>
          </p:cNvCxnSpPr>
          <p:nvPr/>
        </p:nvCxnSpPr>
        <p:spPr>
          <a:xfrm flipV="1">
            <a:off x="6783926" y="3519318"/>
            <a:ext cx="273993" cy="4508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8" idx="1"/>
          </p:cNvCxnSpPr>
          <p:nvPr/>
        </p:nvCxnSpPr>
        <p:spPr>
          <a:xfrm flipV="1">
            <a:off x="8048964" y="3067971"/>
            <a:ext cx="273992" cy="43480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8048964" y="3502779"/>
            <a:ext cx="273992" cy="45085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4947482" y="3214021"/>
            <a:ext cx="991045" cy="577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MetaVelvet</a:t>
            </a:r>
            <a:r>
              <a:rPr lang="en-US" dirty="0" smtClean="0"/>
              <a:t> Method – Coverage Peaks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Once the primary de Brujin graph has been constructed by the standard Velvet algorithm, it must be decomposed into species graphs.</a:t>
            </a:r>
          </a:p>
          <a:p>
            <a:pPr marL="0" indent="0">
              <a:buNone/>
            </a:pPr>
            <a:r>
              <a:rPr lang="en-US" dirty="0" smtClean="0"/>
              <a:t>This is done by looking for peaks in the </a:t>
            </a:r>
            <a:r>
              <a:rPr lang="en-US" b="1" dirty="0" smtClean="0"/>
              <a:t>k-</a:t>
            </a:r>
            <a:r>
              <a:rPr lang="en-US" b="1" dirty="0" err="1" smtClean="0"/>
              <a:t>mer</a:t>
            </a:r>
            <a:r>
              <a:rPr lang="en-US" b="1" dirty="0" smtClean="0"/>
              <a:t> coverage </a:t>
            </a:r>
            <a:r>
              <a:rPr lang="en-US" dirty="0" smtClean="0"/>
              <a:t>of the sequences. Different k-</a:t>
            </a:r>
            <a:r>
              <a:rPr lang="en-US" dirty="0" err="1" smtClean="0"/>
              <a:t>mer</a:t>
            </a:r>
            <a:r>
              <a:rPr lang="en-US" dirty="0" smtClean="0"/>
              <a:t> concentrations suggest distinct species.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29" y="3613814"/>
            <a:ext cx="4280878" cy="2875217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MetaVelvet</a:t>
            </a:r>
            <a:r>
              <a:rPr lang="en-US" dirty="0"/>
              <a:t> Method – </a:t>
            </a:r>
            <a:r>
              <a:rPr lang="en-US" dirty="0" smtClean="0"/>
              <a:t>Chimera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637992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Nodes that have one incoming edge and one outgoing edge for two different coverages are termed Chimeric nodes.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differ from repeats by having two pairs of incoming-outgoing coverage.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96" y="2160589"/>
            <a:ext cx="4552950" cy="328612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73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MetaVelvet</a:t>
            </a:r>
            <a:r>
              <a:rPr lang="en-US" dirty="0"/>
              <a:t> </a:t>
            </a:r>
            <a:r>
              <a:rPr lang="en-US" dirty="0" smtClean="0"/>
              <a:t>Method – Final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815" y="2160588"/>
            <a:ext cx="395720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Velvet functions are applied to the primary nodes, and this (first species) assembly is then removed from the graph.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whole process is repeated until there are no more nodes left in the parent graph.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12" y="1794296"/>
            <a:ext cx="3596725" cy="4613358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70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 - General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36402"/>
              </p:ext>
            </p:extLst>
          </p:nvPr>
        </p:nvGraphicFramePr>
        <p:xfrm>
          <a:off x="677333" y="1930400"/>
          <a:ext cx="8596668" cy="195927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63030"/>
                <a:gridCol w="1754121"/>
                <a:gridCol w="1363579"/>
                <a:gridCol w="625642"/>
                <a:gridCol w="1925053"/>
                <a:gridCol w="684017"/>
                <a:gridCol w="681226"/>
              </a:tblGrid>
              <a:tr h="475916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Num.</a:t>
                      </a:r>
                      <a:r>
                        <a:rPr lang="en-US" baseline="0" dirty="0" smtClean="0"/>
                        <a:t> scaffolds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Cover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N50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r>
                        <a:rPr lang="en-US" baseline="0" dirty="0" smtClean="0"/>
                        <a:t> Prediction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MetaVelvet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36A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36A4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Velvet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SOAPdenovo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36A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Meta-IDBA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Num. Contigs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4165852"/>
            <a:ext cx="8596668" cy="20424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Reads were generated using the DNAA package[1], with 80bp read length and a log-normal distribution of species abundance.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1400" dirty="0" smtClean="0"/>
              <a:t>[1](http://sourceforge.net/projects/dnaa)</a:t>
            </a:r>
          </a:p>
        </p:txBody>
      </p:sp>
    </p:spTree>
    <p:extLst>
      <p:ext uri="{BB962C8B-B14F-4D97-AF65-F5344CB8AC3E}">
        <p14:creationId xmlns:p14="http://schemas.microsoft.com/office/powerpoint/2010/main" val="31873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 – Chimeric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test the optimality of the </a:t>
            </a:r>
            <a:r>
              <a:rPr lang="en-US" dirty="0" err="1" smtClean="0"/>
              <a:t>MetaVelvet</a:t>
            </a:r>
            <a:r>
              <a:rPr lang="en-US" dirty="0" smtClean="0"/>
              <a:t> algorithm, the genus-level dataset was analyzed. This showed that 750/770 chimeric sites identified were correct. </a:t>
            </a:r>
          </a:p>
          <a:p>
            <a:pPr marL="0" indent="0">
              <a:buNone/>
            </a:pPr>
            <a:r>
              <a:rPr lang="en-US" dirty="0" smtClean="0"/>
              <a:t>The main stated reason for misidentification was statistical variance in k-</a:t>
            </a:r>
            <a:r>
              <a:rPr lang="en-US" dirty="0" err="1" smtClean="0"/>
              <a:t>mer</a:t>
            </a:r>
            <a:r>
              <a:rPr lang="en-US" dirty="0" smtClean="0"/>
              <a:t> coverage.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05" y="4004720"/>
            <a:ext cx="7400925" cy="150495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8512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1314</TotalTime>
  <Words>563</Words>
  <Application>Microsoft Office PowerPoint</Application>
  <PresentationFormat>Widescreen</PresentationFormat>
  <Paragraphs>95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Facet</vt:lpstr>
      <vt:lpstr>MetaVelvet – A soft touch for many little genomes </vt:lpstr>
      <vt:lpstr>Three Problems with Metagenomic Assembly</vt:lpstr>
      <vt:lpstr>A Refresher Course in de Brujin Graphs</vt:lpstr>
      <vt:lpstr>How Velvet Does it Differently</vt:lpstr>
      <vt:lpstr>The MetaVelvet Method – Coverage Peaks</vt:lpstr>
      <vt:lpstr>The MetaVelvet Method – Chimera Nodes</vt:lpstr>
      <vt:lpstr>The MetaVelvet Method – Final Steps</vt:lpstr>
      <vt:lpstr>Performance Comparison - General</vt:lpstr>
      <vt:lpstr>Performance Comparison – Chimeric Algorithm</vt:lpstr>
      <vt:lpstr>Performance Comparison – Species Level </vt:lpstr>
      <vt:lpstr>Conclusion</vt:lpstr>
      <vt:lpstr>Appendix 1 – Performance Comparison</vt:lpstr>
      <vt:lpstr>Appendix 2 – Gene Prediction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Gossamer—a resource-efficient de novo assembler</dc:title>
  <dc:creator>Stuart Bradley</dc:creator>
  <cp:lastModifiedBy>Stuart Bradley</cp:lastModifiedBy>
  <cp:revision>37</cp:revision>
  <dcterms:created xsi:type="dcterms:W3CDTF">2015-07-23T01:59:18Z</dcterms:created>
  <dcterms:modified xsi:type="dcterms:W3CDTF">2015-08-04T11:35:03Z</dcterms:modified>
</cp:coreProperties>
</file>