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9144000" cy="6858000"/>
  <p:embeddedFontLst>
    <p:embeddedFont>
      <p:font typeface="Playfair Display"/>
      <p:regular r:id="rId26"/>
      <p:bold r:id="rId27"/>
      <p:italic r:id="rId28"/>
      <p:boldItalic r:id="rId29"/>
    </p:embeddedFont>
    <p:embeddedFont>
      <p:font typeface="Lora"/>
      <p:regular r:id="rId30"/>
      <p:bold r:id="rId31"/>
      <p:italic r:id="rId32"/>
      <p:boldItalic r:id="rId33"/>
    </p:embeddedFont>
    <p:embeddedFont>
      <p:font typeface="Tahoma"/>
      <p:regular r:id="rId34"/>
      <p:bold r:id="rId35"/>
    </p:embeddedFont>
    <p:embeddedFont>
      <p:font typeface="Oswald"/>
      <p:regular r:id="rId36"/>
      <p:bold r:id="rId37"/>
    </p:embeddedFont>
    <p:embeddedFont>
      <p:font typeface="Alegreya"/>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42" roundtripDataSignature="AMtx7mgtGYmDACgNrqpGP1JhQtXtOz15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legreya-italic.fntdata"/><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Alegreya-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regular.fntdata"/><Relationship Id="rId25" Type="http://schemas.openxmlformats.org/officeDocument/2006/relationships/slide" Target="slides/slide20.xml"/><Relationship Id="rId28" Type="http://schemas.openxmlformats.org/officeDocument/2006/relationships/font" Target="fonts/PlayfairDisplay-italic.fntdata"/><Relationship Id="rId27" Type="http://schemas.openxmlformats.org/officeDocument/2006/relationships/font" Target="fonts/PlayfairDispl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ora-bold.fntdata"/><Relationship Id="rId30" Type="http://schemas.openxmlformats.org/officeDocument/2006/relationships/font" Target="fonts/Lora-regular.fntdata"/><Relationship Id="rId11" Type="http://schemas.openxmlformats.org/officeDocument/2006/relationships/slide" Target="slides/slide6.xml"/><Relationship Id="rId33" Type="http://schemas.openxmlformats.org/officeDocument/2006/relationships/font" Target="fonts/Lora-boldItalic.fntdata"/><Relationship Id="rId10" Type="http://schemas.openxmlformats.org/officeDocument/2006/relationships/slide" Target="slides/slide5.xml"/><Relationship Id="rId32" Type="http://schemas.openxmlformats.org/officeDocument/2006/relationships/font" Target="fonts/Lora-italic.fntdata"/><Relationship Id="rId13" Type="http://schemas.openxmlformats.org/officeDocument/2006/relationships/slide" Target="slides/slide8.xml"/><Relationship Id="rId35" Type="http://schemas.openxmlformats.org/officeDocument/2006/relationships/font" Target="fonts/Tahoma-bold.fntdata"/><Relationship Id="rId12" Type="http://schemas.openxmlformats.org/officeDocument/2006/relationships/slide" Target="slides/slide7.xml"/><Relationship Id="rId34" Type="http://schemas.openxmlformats.org/officeDocument/2006/relationships/font" Target="fonts/Tahoma-regular.fntdata"/><Relationship Id="rId15" Type="http://schemas.openxmlformats.org/officeDocument/2006/relationships/slide" Target="slides/slide10.xml"/><Relationship Id="rId37" Type="http://schemas.openxmlformats.org/officeDocument/2006/relationships/font" Target="fonts/Oswald-bold.fntdata"/><Relationship Id="rId14" Type="http://schemas.openxmlformats.org/officeDocument/2006/relationships/slide" Target="slides/slide9.xml"/><Relationship Id="rId36" Type="http://schemas.openxmlformats.org/officeDocument/2006/relationships/font" Target="fonts/Oswald-regular.fntdata"/><Relationship Id="rId17" Type="http://schemas.openxmlformats.org/officeDocument/2006/relationships/slide" Target="slides/slide12.xml"/><Relationship Id="rId39" Type="http://schemas.openxmlformats.org/officeDocument/2006/relationships/font" Target="fonts/Alegreya-bold.fntdata"/><Relationship Id="rId16" Type="http://schemas.openxmlformats.org/officeDocument/2006/relationships/slide" Target="slides/slide11.xml"/><Relationship Id="rId38" Type="http://schemas.openxmlformats.org/officeDocument/2006/relationships/font" Target="fonts/Alegreya-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7ac5eb1825_0_1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27ac5eb1825_0_1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53a6892eb9_0_1246: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253a6892eb9_0_1246: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152908f327_2_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2152908f327_2_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53a6892eb9_0_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253a6892eb9_0_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5af0862394_0_21: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25af0862394_0_2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7ac5eb1825_0_15: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27ac5eb1825_0_15: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5c7499acfb_0_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35c7499acfb_0_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5af0862394_0_16: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25af0862394_0_16: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5af0862394_0_31: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25af0862394_0_3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11d7dd44d6_0_3: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211d7dd44d6_0_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af0862394_0_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g25af0862394_0_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3a6892eb9_0_122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253a6892eb9_0_122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53a6892eb9_0_1213: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53a6892eb9_0_121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53a6892eb9_0_123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253a6892eb9_0_123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53315c81b3_1_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g253315c81b3_1_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5311cbec71_0_0: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g25311cbec71_0_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53a6892eb9_0_1252: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g253a6892eb9_0_125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53a6892eb9_0_1257: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253a6892eb9_0_125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53a6892eb9_0_1267:notes"/>
          <p:cNvSpPr/>
          <p:nvPr>
            <p:ph idx="2" type="sldImg"/>
          </p:nvPr>
        </p:nvSpPr>
        <p:spPr>
          <a:xfrm>
            <a:off x="1524300" y="514350"/>
            <a:ext cx="6096300" cy="25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253a6892eb9_0_126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35c581f78c6_0_49"/>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g35c581f78c6_0_49"/>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35c581f78c6_0_4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35c581f78c6_0_84"/>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35c581f78c6_0_84"/>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g35c581f78c6_0_8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35c581f78c6_0_8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35c581f78c6_0_53"/>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g35c581f78c6_0_5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35c581f78c6_0_5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g35c581f78c6_0_56"/>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g35c581f78c6_0_5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35c581f78c6_0_60"/>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35c581f78c6_0_60"/>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g35c581f78c6_0_60"/>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35c581f78c6_0_6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35c581f78c6_0_6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g35c581f78c6_0_6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35c581f78c6_0_68"/>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g35c581f78c6_0_68"/>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35c581f78c6_0_6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35c581f78c6_0_72"/>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g35c581f78c6_0_7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35c581f78c6_0_75"/>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35c581f78c6_0_75"/>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g35c581f78c6_0_75"/>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35c581f78c6_0_75"/>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g35c581f78c6_0_7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35c581f78c6_0_81"/>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g35c581f78c6_0_8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35c581f78c6_0_4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35c581f78c6_0_45"/>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g35c581f78c6_0_4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es.wikipedia.org/wiki/Disciplina_cient%C3%ADfica" TargetMode="External"/><Relationship Id="rId4" Type="http://schemas.openxmlformats.org/officeDocument/2006/relationships/hyperlink" Target="https://es.wikipedia.org/wiki/Sistema_nervioso" TargetMode="External"/><Relationship Id="rId11" Type="http://schemas.openxmlformats.org/officeDocument/2006/relationships/hyperlink" Target="https://es.wikipedia.org/wiki/Cognici%C3%B3n" TargetMode="External"/><Relationship Id="rId10" Type="http://schemas.openxmlformats.org/officeDocument/2006/relationships/hyperlink" Target="https://es.wikipedia.org/wiki/Patolog%C3%ADa" TargetMode="External"/><Relationship Id="rId12" Type="http://schemas.openxmlformats.org/officeDocument/2006/relationships/hyperlink" Target="https://es.wikipedia.org/wiki/Comportamiento" TargetMode="External"/><Relationship Id="rId9" Type="http://schemas.openxmlformats.org/officeDocument/2006/relationships/hyperlink" Target="https://es.wikipedia.org/wiki/Farmacolog%C3%ADa" TargetMode="External"/><Relationship Id="rId5" Type="http://schemas.openxmlformats.org/officeDocument/2006/relationships/hyperlink" Target="https://es.wikipedia.org/wiki/Morfolog%C3%ADa_(biolog%C3%ADa)" TargetMode="External"/><Relationship Id="rId6" Type="http://schemas.openxmlformats.org/officeDocument/2006/relationships/hyperlink" Target="https://es.wikipedia.org/wiki/Fisiolog%C3%ADa" TargetMode="External"/><Relationship Id="rId7" Type="http://schemas.openxmlformats.org/officeDocument/2006/relationships/hyperlink" Target="https://es.wikipedia.org/wiki/Biolog%C3%ADa_del_desarrollo" TargetMode="External"/><Relationship Id="rId8" Type="http://schemas.openxmlformats.org/officeDocument/2006/relationships/hyperlink" Target="https://es.wikipedia.org/wiki/Bioqu%C3%ADmic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jpg"/><Relationship Id="rId4" Type="http://schemas.openxmlformats.org/officeDocument/2006/relationships/image" Target="../media/image8.jpg"/><Relationship Id="rId5" Type="http://schemas.openxmlformats.org/officeDocument/2006/relationships/hyperlink" Target="https://elgatoylacaja.com/elnudo"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elgatoylacaja.com/ok-pandora/" TargetMode="Externa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hyperlink" Target="https://forms.gle/YbH99gG67vu4RHyh7"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hyperlink" Target="https://www.cocucolab.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s://forms.gle/uqxw57t73QXi3ZE5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3" name="Shape 53"/>
        <p:cNvGrpSpPr/>
        <p:nvPr/>
      </p:nvGrpSpPr>
      <p:grpSpPr>
        <a:xfrm>
          <a:off x="0" y="0"/>
          <a:ext cx="0" cy="0"/>
          <a:chOff x="0" y="0"/>
          <a:chExt cx="0" cy="0"/>
        </a:xfrm>
      </p:grpSpPr>
      <p:sp>
        <p:nvSpPr>
          <p:cNvPr id="54" name="Google Shape;54;g27ac5eb1825_0_10"/>
          <p:cNvSpPr txBox="1"/>
          <p:nvPr>
            <p:ph type="ctrTitle"/>
          </p:nvPr>
        </p:nvSpPr>
        <p:spPr>
          <a:xfrm>
            <a:off x="344250" y="1186000"/>
            <a:ext cx="8455500" cy="28623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6800"/>
              <a:buNone/>
            </a:pPr>
            <a:r>
              <a:rPr b="0" lang="en-US">
                <a:solidFill>
                  <a:srgbClr val="002FA7"/>
                </a:solidFill>
                <a:latin typeface="Lora"/>
                <a:ea typeface="Lora"/>
                <a:cs typeface="Lora"/>
                <a:sym typeface="Lora"/>
              </a:rPr>
              <a:t>¡Bienvenidxs a Exactas!</a:t>
            </a:r>
            <a:endParaRPr b="0">
              <a:solidFill>
                <a:srgbClr val="002FA7"/>
              </a:solidFill>
              <a:latin typeface="Lora"/>
              <a:ea typeface="Lora"/>
              <a:cs typeface="Lora"/>
              <a:sym typeface="Lora"/>
            </a:endParaRPr>
          </a:p>
        </p:txBody>
      </p:sp>
      <p:pic>
        <p:nvPicPr>
          <p:cNvPr id="55" name="Google Shape;55;g27ac5eb1825_0_10"/>
          <p:cNvPicPr preferRelativeResize="0"/>
          <p:nvPr/>
        </p:nvPicPr>
        <p:blipFill rotWithShape="1">
          <a:blip r:embed="rId3">
            <a:alphaModFix/>
          </a:blip>
          <a:srcRect b="0" l="0" r="0" t="0"/>
          <a:stretch/>
        </p:blipFill>
        <p:spPr>
          <a:xfrm>
            <a:off x="3011900" y="4082150"/>
            <a:ext cx="3120197" cy="18190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3" name="Shape 113"/>
        <p:cNvGrpSpPr/>
        <p:nvPr/>
      </p:nvGrpSpPr>
      <p:grpSpPr>
        <a:xfrm>
          <a:off x="0" y="0"/>
          <a:ext cx="0" cy="0"/>
          <a:chOff x="0" y="0"/>
          <a:chExt cx="0" cy="0"/>
        </a:xfrm>
      </p:grpSpPr>
      <p:sp>
        <p:nvSpPr>
          <p:cNvPr id="114" name="Google Shape;114;g253a6892eb9_0_124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US">
                <a:highlight>
                  <a:srgbClr val="E4B5CA"/>
                </a:highlight>
              </a:rPr>
              <a:t>¿Cómo se ve un gráfico esperado?</a:t>
            </a:r>
            <a:endParaRPr>
              <a:highlight>
                <a:srgbClr val="E4B5CA"/>
              </a:highlight>
            </a:endParaRPr>
          </a:p>
        </p:txBody>
      </p:sp>
      <p:pic>
        <p:nvPicPr>
          <p:cNvPr id="115" name="Google Shape;115;g253a6892eb9_0_1246"/>
          <p:cNvPicPr preferRelativeResize="0"/>
          <p:nvPr/>
        </p:nvPicPr>
        <p:blipFill rotWithShape="1">
          <a:blip r:embed="rId3">
            <a:alphaModFix/>
          </a:blip>
          <a:srcRect b="0" l="0" r="0" t="0"/>
          <a:stretch/>
        </p:blipFill>
        <p:spPr>
          <a:xfrm>
            <a:off x="4358475" y="1737867"/>
            <a:ext cx="4633125" cy="3330287"/>
          </a:xfrm>
          <a:prstGeom prst="rect">
            <a:avLst/>
          </a:prstGeom>
          <a:noFill/>
          <a:ln>
            <a:noFill/>
          </a:ln>
        </p:spPr>
      </p:pic>
      <p:pic>
        <p:nvPicPr>
          <p:cNvPr id="116" name="Google Shape;116;g253a6892eb9_0_1246"/>
          <p:cNvPicPr preferRelativeResize="0"/>
          <p:nvPr/>
        </p:nvPicPr>
        <p:blipFill rotWithShape="1">
          <a:blip r:embed="rId4">
            <a:alphaModFix/>
          </a:blip>
          <a:srcRect b="0" l="0" r="0" t="0"/>
          <a:stretch/>
        </p:blipFill>
        <p:spPr>
          <a:xfrm>
            <a:off x="152400" y="2347467"/>
            <a:ext cx="4053674" cy="210948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0" name="Shape 120"/>
        <p:cNvGrpSpPr/>
        <p:nvPr/>
      </p:nvGrpSpPr>
      <p:grpSpPr>
        <a:xfrm>
          <a:off x="0" y="0"/>
          <a:ext cx="0" cy="0"/>
          <a:chOff x="0" y="0"/>
          <a:chExt cx="0" cy="0"/>
        </a:xfrm>
      </p:grpSpPr>
      <p:sp>
        <p:nvSpPr>
          <p:cNvPr id="121" name="Google Shape;121;g2152908f327_2_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US">
                <a:highlight>
                  <a:srgbClr val="E4B5CA"/>
                </a:highlight>
              </a:rPr>
              <a:t>¿Cómo se ve un gráfico esperado?</a:t>
            </a:r>
            <a:endParaRPr>
              <a:highlight>
                <a:srgbClr val="E4B5CA"/>
              </a:highlight>
            </a:endParaRPr>
          </a:p>
        </p:txBody>
      </p:sp>
      <p:pic>
        <p:nvPicPr>
          <p:cNvPr id="122" name="Google Shape;122;g2152908f327_2_0"/>
          <p:cNvPicPr preferRelativeResize="0"/>
          <p:nvPr/>
        </p:nvPicPr>
        <p:blipFill rotWithShape="1">
          <a:blip r:embed="rId3">
            <a:alphaModFix/>
          </a:blip>
          <a:srcRect b="0" l="0" r="0" t="0"/>
          <a:stretch/>
        </p:blipFill>
        <p:spPr>
          <a:xfrm>
            <a:off x="1584525" y="1652077"/>
            <a:ext cx="5974950" cy="452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53a6892eb9_0_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7142"/>
              <a:buNone/>
            </a:pPr>
            <a:r>
              <a:rPr lang="en-US">
                <a:highlight>
                  <a:srgbClr val="E4B5CA"/>
                </a:highlight>
              </a:rPr>
              <a:t>¿Qué información podríamos extraer de experimentos como este?</a:t>
            </a:r>
            <a:endParaRPr>
              <a:highlight>
                <a:srgbClr val="E4B5CA"/>
              </a:highlight>
            </a:endParaRPr>
          </a:p>
        </p:txBody>
      </p:sp>
      <p:sp>
        <p:nvSpPr>
          <p:cNvPr id="128" name="Google Shape;128;g253a6892eb9_0_0"/>
          <p:cNvSpPr txBox="1"/>
          <p:nvPr>
            <p:ph idx="1" type="body"/>
          </p:nvPr>
        </p:nvSpPr>
        <p:spPr>
          <a:xfrm>
            <a:off x="311700" y="1569233"/>
            <a:ext cx="8520600" cy="4446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US" sz="2000"/>
              <a:t>Podríamos analizar cómo cambia la dinámica, por ejemplo:</a:t>
            </a:r>
            <a:endParaRPr sz="2000"/>
          </a:p>
          <a:p>
            <a:pPr indent="-355600" lvl="0" marL="457200" rtl="0" algn="l">
              <a:lnSpc>
                <a:spcPct val="115000"/>
              </a:lnSpc>
              <a:spcBef>
                <a:spcPts val="1200"/>
              </a:spcBef>
              <a:spcAft>
                <a:spcPts val="0"/>
              </a:spcAft>
              <a:buSzPts val="2000"/>
              <a:buAutoNum type="arabicPeriod"/>
            </a:pPr>
            <a:r>
              <a:rPr lang="en-US" sz="2000"/>
              <a:t>Diferencias entre grupos que tienen que adivinar sustantivos abstractos vs. concretos.</a:t>
            </a:r>
            <a:endParaRPr sz="2000"/>
          </a:p>
          <a:p>
            <a:pPr indent="-355600" lvl="0" marL="457200" rtl="0" algn="l">
              <a:lnSpc>
                <a:spcPct val="115000"/>
              </a:lnSpc>
              <a:spcBef>
                <a:spcPts val="1000"/>
              </a:spcBef>
              <a:spcAft>
                <a:spcPts val="0"/>
              </a:spcAft>
              <a:buSzPts val="2000"/>
              <a:buAutoNum type="arabicPeriod"/>
            </a:pPr>
            <a:r>
              <a:rPr lang="en-US" sz="2000"/>
              <a:t>Efecto de la edad o madurez.</a:t>
            </a:r>
            <a:endParaRPr sz="2000"/>
          </a:p>
          <a:p>
            <a:pPr indent="-355600" lvl="0" marL="457200" rtl="0" algn="l">
              <a:lnSpc>
                <a:spcPct val="115000"/>
              </a:lnSpc>
              <a:spcBef>
                <a:spcPts val="1000"/>
              </a:spcBef>
              <a:spcAft>
                <a:spcPts val="0"/>
              </a:spcAft>
              <a:buSzPts val="2000"/>
              <a:buAutoNum type="arabicPeriod"/>
            </a:pPr>
            <a:r>
              <a:rPr lang="en-US" sz="2000"/>
              <a:t>Efecto del nivel educativo o nivel de fluidez en el idioma.</a:t>
            </a:r>
            <a:endParaRPr sz="2000"/>
          </a:p>
          <a:p>
            <a:pPr indent="-355600" lvl="0" marL="457200" rtl="0" algn="l">
              <a:lnSpc>
                <a:spcPct val="115000"/>
              </a:lnSpc>
              <a:spcBef>
                <a:spcPts val="1000"/>
              </a:spcBef>
              <a:spcAft>
                <a:spcPts val="0"/>
              </a:spcAft>
              <a:buSzPts val="2000"/>
              <a:buAutoNum type="arabicPeriod"/>
            </a:pPr>
            <a:r>
              <a:rPr lang="en-US" sz="2000"/>
              <a:t>Efecto de enfermedades psiquiátricas o de drogas psicoactivas.</a:t>
            </a:r>
            <a:endParaRPr sz="2000"/>
          </a:p>
          <a:p>
            <a:pPr indent="0" lvl="0" marL="914400" rtl="0" algn="l">
              <a:lnSpc>
                <a:spcPct val="115000"/>
              </a:lnSpc>
              <a:spcBef>
                <a:spcPts val="1000"/>
              </a:spcBef>
              <a:spcAft>
                <a:spcPts val="0"/>
              </a:spcAft>
              <a:buSzPts val="1800"/>
              <a:buNone/>
            </a:pPr>
            <a:r>
              <a:t/>
            </a:r>
            <a:endParaRPr sz="2000"/>
          </a:p>
          <a:p>
            <a:pPr indent="0" lvl="0" marL="0" rtl="0" algn="l">
              <a:lnSpc>
                <a:spcPct val="115000"/>
              </a:lnSpc>
              <a:spcBef>
                <a:spcPts val="1000"/>
              </a:spcBef>
              <a:spcAft>
                <a:spcPts val="1000"/>
              </a:spcAft>
              <a:buSzPts val="1800"/>
              <a:buNone/>
            </a:pPr>
            <a:r>
              <a:rPr lang="en-US" sz="2000"/>
              <a:t>Además, podríamos hacer simulaciones computacionales y ver si hay una estrategia óptima para jugar.</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2" name="Shape 132"/>
        <p:cNvGrpSpPr/>
        <p:nvPr/>
      </p:nvGrpSpPr>
      <p:grpSpPr>
        <a:xfrm>
          <a:off x="0" y="0"/>
          <a:ext cx="0" cy="0"/>
          <a:chOff x="0" y="0"/>
          <a:chExt cx="0" cy="0"/>
        </a:xfrm>
      </p:grpSpPr>
      <p:sp>
        <p:nvSpPr>
          <p:cNvPr id="133" name="Google Shape;133;p9"/>
          <p:cNvSpPr txBox="1"/>
          <p:nvPr>
            <p:ph type="title"/>
          </p:nvPr>
        </p:nvSpPr>
        <p:spPr>
          <a:xfrm>
            <a:off x="387900" y="669567"/>
            <a:ext cx="8520600" cy="8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3000"/>
              <a:buNone/>
            </a:pPr>
            <a:r>
              <a:rPr lang="en-US">
                <a:highlight>
                  <a:srgbClr val="E4B5CA"/>
                </a:highlight>
              </a:rPr>
              <a:t>¿Qué aplicaciones tiene el análisis de texto automático?</a:t>
            </a:r>
            <a:endParaRPr>
              <a:highlight>
                <a:srgbClr val="E4B5CA"/>
              </a:highlight>
            </a:endParaRPr>
          </a:p>
        </p:txBody>
      </p:sp>
      <p:sp>
        <p:nvSpPr>
          <p:cNvPr id="134" name="Google Shape;134;p9"/>
          <p:cNvSpPr txBox="1"/>
          <p:nvPr>
            <p:ph idx="1" type="body"/>
          </p:nvPr>
        </p:nvSpPr>
        <p:spPr>
          <a:xfrm>
            <a:off x="311700" y="1721625"/>
            <a:ext cx="5616900" cy="47496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US" sz="1800"/>
              <a:t>Autocompletar frases, sugerir correcciones o sinónimos.</a:t>
            </a:r>
            <a:endParaRPr sz="1800"/>
          </a:p>
          <a:p>
            <a:pPr indent="0" lvl="0" marL="0" rtl="0" algn="l">
              <a:lnSpc>
                <a:spcPct val="95000"/>
              </a:lnSpc>
              <a:spcBef>
                <a:spcPts val="1200"/>
              </a:spcBef>
              <a:spcAft>
                <a:spcPts val="0"/>
              </a:spcAft>
              <a:buSzPts val="935"/>
              <a:buNone/>
            </a:pPr>
            <a:r>
              <a:t/>
            </a:r>
            <a:endParaRPr sz="1800"/>
          </a:p>
          <a:p>
            <a:pPr indent="0" lvl="0" marL="0" rtl="0" algn="l">
              <a:lnSpc>
                <a:spcPct val="95000"/>
              </a:lnSpc>
              <a:spcBef>
                <a:spcPts val="1200"/>
              </a:spcBef>
              <a:spcAft>
                <a:spcPts val="0"/>
              </a:spcAft>
              <a:buSzPts val="935"/>
              <a:buNone/>
            </a:pPr>
            <a:r>
              <a:rPr lang="en-US"/>
              <a:t>Encontrar patrones en muchas </a:t>
            </a:r>
            <a:r>
              <a:rPr lang="en-US" sz="1800"/>
              <a:t>obras literarias en poco tiempo. </a:t>
            </a:r>
            <a:endParaRPr sz="1800"/>
          </a:p>
          <a:p>
            <a:pPr indent="0" lvl="0" marL="0" rtl="0" algn="l">
              <a:lnSpc>
                <a:spcPct val="95000"/>
              </a:lnSpc>
              <a:spcBef>
                <a:spcPts val="1200"/>
              </a:spcBef>
              <a:spcAft>
                <a:spcPts val="0"/>
              </a:spcAft>
              <a:buSzPts val="935"/>
              <a:buNone/>
            </a:pPr>
            <a:r>
              <a:t/>
            </a:r>
            <a:endParaRPr sz="1800"/>
          </a:p>
          <a:p>
            <a:pPr indent="0" lvl="0" marL="0" rtl="0" algn="l">
              <a:lnSpc>
                <a:spcPct val="95000"/>
              </a:lnSpc>
              <a:spcBef>
                <a:spcPts val="1200"/>
              </a:spcBef>
              <a:spcAft>
                <a:spcPts val="0"/>
              </a:spcAft>
              <a:buSzPts val="935"/>
              <a:buNone/>
            </a:pPr>
            <a:r>
              <a:rPr lang="en-US"/>
              <a:t>Estudiar</a:t>
            </a:r>
            <a:r>
              <a:rPr lang="en-US" sz="1800"/>
              <a:t> conversaciones en tiempo real.</a:t>
            </a:r>
            <a:endParaRPr sz="1800"/>
          </a:p>
          <a:p>
            <a:pPr indent="0" lvl="0" marL="0" rtl="0" algn="l">
              <a:lnSpc>
                <a:spcPct val="95000"/>
              </a:lnSpc>
              <a:spcBef>
                <a:spcPts val="1200"/>
              </a:spcBef>
              <a:spcAft>
                <a:spcPts val="0"/>
              </a:spcAft>
              <a:buSzPts val="935"/>
              <a:buNone/>
            </a:pPr>
            <a:r>
              <a:t/>
            </a:r>
            <a:endParaRPr sz="1800"/>
          </a:p>
          <a:p>
            <a:pPr indent="0" lvl="0" marL="0" rtl="0" algn="l">
              <a:lnSpc>
                <a:spcPct val="95000"/>
              </a:lnSpc>
              <a:spcBef>
                <a:spcPts val="1200"/>
              </a:spcBef>
              <a:spcAft>
                <a:spcPts val="0"/>
              </a:spcAft>
              <a:buSzPts val="935"/>
              <a:buNone/>
            </a:pPr>
            <a:r>
              <a:rPr lang="en-US" sz="1800"/>
              <a:t>Generar un resumen de un texto.</a:t>
            </a:r>
            <a:endParaRPr sz="1800"/>
          </a:p>
          <a:p>
            <a:pPr indent="0" lvl="0" marL="0" rtl="0" algn="l">
              <a:lnSpc>
                <a:spcPct val="95000"/>
              </a:lnSpc>
              <a:spcBef>
                <a:spcPts val="1200"/>
              </a:spcBef>
              <a:spcAft>
                <a:spcPts val="0"/>
              </a:spcAft>
              <a:buSzPts val="935"/>
              <a:buNone/>
            </a:pPr>
            <a:r>
              <a:t/>
            </a:r>
            <a:endParaRPr sz="1800"/>
          </a:p>
          <a:p>
            <a:pPr indent="0" lvl="0" marL="0" rtl="0" algn="l">
              <a:lnSpc>
                <a:spcPct val="95000"/>
              </a:lnSpc>
              <a:spcBef>
                <a:spcPts val="1200"/>
              </a:spcBef>
              <a:spcAft>
                <a:spcPts val="1200"/>
              </a:spcAft>
              <a:buSzPts val="935"/>
              <a:buNone/>
            </a:pPr>
            <a:r>
              <a:rPr lang="en-US" sz="1800"/>
              <a:t>Generar texto realista según determinados parámetros (ej: ChatGPT).</a:t>
            </a:r>
            <a:r>
              <a:rPr lang="en-US" sz="1629"/>
              <a:t> </a:t>
            </a:r>
            <a:endParaRPr sz="1629"/>
          </a:p>
        </p:txBody>
      </p:sp>
      <p:pic>
        <p:nvPicPr>
          <p:cNvPr id="135" name="Google Shape;135;p9"/>
          <p:cNvPicPr preferRelativeResize="0"/>
          <p:nvPr/>
        </p:nvPicPr>
        <p:blipFill rotWithShape="1">
          <a:blip r:embed="rId3">
            <a:alphaModFix/>
          </a:blip>
          <a:srcRect b="0" l="0" r="0" t="0"/>
          <a:stretch/>
        </p:blipFill>
        <p:spPr>
          <a:xfrm>
            <a:off x="5802925" y="2351325"/>
            <a:ext cx="3193499" cy="3193499"/>
          </a:xfrm>
          <a:prstGeom prst="rect">
            <a:avLst/>
          </a:prstGeom>
          <a:noFill/>
          <a:ln>
            <a:noFill/>
          </a:ln>
        </p:spPr>
      </p:pic>
      <p:sp>
        <p:nvSpPr>
          <p:cNvPr id="136" name="Google Shape;136;p9"/>
          <p:cNvSpPr txBox="1"/>
          <p:nvPr/>
        </p:nvSpPr>
        <p:spPr>
          <a:xfrm>
            <a:off x="6235000" y="5642150"/>
            <a:ext cx="2574900" cy="376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Playfair Display"/>
                <a:ea typeface="Playfair Display"/>
                <a:cs typeface="Playfair Display"/>
                <a:sym typeface="Playfair Display"/>
              </a:rPr>
              <a:t>Charla TED Mariano Sigman</a:t>
            </a:r>
            <a:endParaRPr b="0" i="0" sz="1400" u="none" cap="none" strike="noStrike">
              <a:solidFill>
                <a:srgbClr val="000000"/>
              </a:solidFill>
              <a:latin typeface="Playfair Display"/>
              <a:ea typeface="Playfair Display"/>
              <a:cs typeface="Playfair Display"/>
              <a:sym typeface="Playfair Displ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5af0862394_0_2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US">
                <a:highlight>
                  <a:srgbClr val="E4B5CA"/>
                </a:highlight>
              </a:rPr>
              <a:t>Para terminar: neurociencia(s)</a:t>
            </a:r>
            <a:endParaRPr>
              <a:highlight>
                <a:srgbClr val="E4B5CA"/>
              </a:highlight>
            </a:endParaRPr>
          </a:p>
        </p:txBody>
      </p:sp>
      <p:sp>
        <p:nvSpPr>
          <p:cNvPr id="142" name="Google Shape;142;g25af0862394_0_21"/>
          <p:cNvSpPr txBox="1"/>
          <p:nvPr>
            <p:ph idx="1" type="body"/>
          </p:nvPr>
        </p:nvSpPr>
        <p:spPr>
          <a:xfrm>
            <a:off x="558600" y="1645425"/>
            <a:ext cx="7597200" cy="44463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lang="en-US" sz="1600">
                <a:solidFill>
                  <a:srgbClr val="000000"/>
                </a:solidFill>
              </a:rPr>
              <a:t>Es una</a:t>
            </a:r>
            <a:r>
              <a:rPr lang="en-US" sz="1600">
                <a:solidFill>
                  <a:srgbClr val="000000"/>
                </a:solidFill>
                <a:uFill>
                  <a:noFill/>
                </a:uFill>
                <a:hlinkClick r:id="rId3">
                  <a:extLst>
                    <a:ext uri="{A12FA001-AC4F-418D-AE19-62706E023703}">
                      <ahyp:hlinkClr val="tx"/>
                    </a:ext>
                  </a:extLst>
                </a:hlinkClick>
              </a:rPr>
              <a:t> disciplina científica</a:t>
            </a:r>
            <a:r>
              <a:rPr lang="en-US" sz="1600">
                <a:solidFill>
                  <a:srgbClr val="000000"/>
                </a:solidFill>
              </a:rPr>
              <a:t> que estudia el</a:t>
            </a:r>
            <a:r>
              <a:rPr lang="en-US" sz="1600">
                <a:solidFill>
                  <a:srgbClr val="000000"/>
                </a:solidFill>
                <a:uFill>
                  <a:noFill/>
                </a:uFill>
                <a:hlinkClick r:id="rId4">
                  <a:extLst>
                    <a:ext uri="{A12FA001-AC4F-418D-AE19-62706E023703}">
                      <ahyp:hlinkClr val="tx"/>
                    </a:ext>
                  </a:extLst>
                </a:hlinkClick>
              </a:rPr>
              <a:t> sistema nervioso</a:t>
            </a:r>
            <a:r>
              <a:rPr lang="en-US" sz="1600">
                <a:solidFill>
                  <a:srgbClr val="000000"/>
                </a:solidFill>
              </a:rPr>
              <a:t> y todos sus aspectos: por ejemplo,</a:t>
            </a:r>
            <a:r>
              <a:rPr lang="en-US" sz="1600">
                <a:solidFill>
                  <a:srgbClr val="000000"/>
                </a:solidFill>
                <a:uFill>
                  <a:noFill/>
                </a:uFill>
                <a:hlinkClick r:id="rId5">
                  <a:extLst>
                    <a:ext uri="{A12FA001-AC4F-418D-AE19-62706E023703}">
                      <ahyp:hlinkClr val="tx"/>
                    </a:ext>
                  </a:extLst>
                </a:hlinkClick>
              </a:rPr>
              <a:t> estructura</a:t>
            </a:r>
            <a:r>
              <a:rPr lang="en-US" sz="1600">
                <a:solidFill>
                  <a:srgbClr val="000000"/>
                </a:solidFill>
              </a:rPr>
              <a:t>,</a:t>
            </a:r>
            <a:r>
              <a:rPr lang="en-US" sz="1600">
                <a:solidFill>
                  <a:srgbClr val="000000"/>
                </a:solidFill>
                <a:uFill>
                  <a:noFill/>
                </a:uFill>
                <a:hlinkClick r:id="rId6">
                  <a:extLst>
                    <a:ext uri="{A12FA001-AC4F-418D-AE19-62706E023703}">
                      <ahyp:hlinkClr val="tx"/>
                    </a:ext>
                  </a:extLst>
                </a:hlinkClick>
              </a:rPr>
              <a:t> función</a:t>
            </a:r>
            <a:r>
              <a:rPr lang="en-US" sz="1600">
                <a:solidFill>
                  <a:srgbClr val="000000"/>
                </a:solidFill>
              </a:rPr>
              <a:t>,</a:t>
            </a:r>
            <a:r>
              <a:rPr lang="en-US" sz="1600">
                <a:solidFill>
                  <a:srgbClr val="000000"/>
                </a:solidFill>
                <a:uFill>
                  <a:noFill/>
                </a:uFill>
                <a:hlinkClick r:id="rId7">
                  <a:extLst>
                    <a:ext uri="{A12FA001-AC4F-418D-AE19-62706E023703}">
                      <ahyp:hlinkClr val="tx"/>
                    </a:ext>
                  </a:extLst>
                </a:hlinkClick>
              </a:rPr>
              <a:t> desarrollo</a:t>
            </a:r>
            <a:r>
              <a:rPr lang="en-US" sz="1600">
                <a:solidFill>
                  <a:srgbClr val="000000"/>
                </a:solidFill>
              </a:rPr>
              <a:t>,</a:t>
            </a:r>
            <a:r>
              <a:rPr lang="en-US" sz="1600">
                <a:solidFill>
                  <a:srgbClr val="000000"/>
                </a:solidFill>
                <a:uFill>
                  <a:noFill/>
                </a:uFill>
                <a:hlinkClick r:id="rId8">
                  <a:extLst>
                    <a:ext uri="{A12FA001-AC4F-418D-AE19-62706E023703}">
                      <ahyp:hlinkClr val="tx"/>
                    </a:ext>
                  </a:extLst>
                </a:hlinkClick>
              </a:rPr>
              <a:t> bioquímica</a:t>
            </a:r>
            <a:r>
              <a:rPr lang="en-US" sz="1600">
                <a:solidFill>
                  <a:srgbClr val="000000"/>
                </a:solidFill>
              </a:rPr>
              <a:t>,</a:t>
            </a:r>
            <a:r>
              <a:rPr lang="en-US" sz="1600">
                <a:solidFill>
                  <a:srgbClr val="000000"/>
                </a:solidFill>
                <a:uFill>
                  <a:noFill/>
                </a:uFill>
                <a:hlinkClick r:id="rId9">
                  <a:extLst>
                    <a:ext uri="{A12FA001-AC4F-418D-AE19-62706E023703}">
                      <ahyp:hlinkClr val="tx"/>
                    </a:ext>
                  </a:extLst>
                </a:hlinkClick>
              </a:rPr>
              <a:t> farmacología</a:t>
            </a:r>
            <a:r>
              <a:rPr lang="en-US" sz="1600">
                <a:solidFill>
                  <a:srgbClr val="000000"/>
                </a:solidFill>
              </a:rPr>
              <a:t> y</a:t>
            </a:r>
            <a:r>
              <a:rPr lang="en-US" sz="1600">
                <a:solidFill>
                  <a:srgbClr val="000000"/>
                </a:solidFill>
                <a:uFill>
                  <a:noFill/>
                </a:uFill>
                <a:hlinkClick r:id="rId10">
                  <a:extLst>
                    <a:ext uri="{A12FA001-AC4F-418D-AE19-62706E023703}">
                      <ahyp:hlinkClr val="tx"/>
                    </a:ext>
                  </a:extLst>
                </a:hlinkClick>
              </a:rPr>
              <a:t> patología</a:t>
            </a:r>
            <a:r>
              <a:rPr lang="en-US" sz="1600">
                <a:solidFill>
                  <a:srgbClr val="000000"/>
                </a:solidFill>
              </a:rPr>
              <a:t>, y cómo sus diferentes elementos interactúan, dando lugar a las bases biológicas de la</a:t>
            </a:r>
            <a:r>
              <a:rPr lang="en-US" sz="1600">
                <a:solidFill>
                  <a:srgbClr val="000000"/>
                </a:solidFill>
                <a:uFill>
                  <a:noFill/>
                </a:uFill>
                <a:hlinkClick r:id="rId11">
                  <a:extLst>
                    <a:ext uri="{A12FA001-AC4F-418D-AE19-62706E023703}">
                      <ahyp:hlinkClr val="tx"/>
                    </a:ext>
                  </a:extLst>
                </a:hlinkClick>
              </a:rPr>
              <a:t> cognición</a:t>
            </a:r>
            <a:r>
              <a:rPr lang="en-US" sz="1600">
                <a:solidFill>
                  <a:srgbClr val="000000"/>
                </a:solidFill>
              </a:rPr>
              <a:t> y la</a:t>
            </a:r>
            <a:r>
              <a:rPr lang="en-US" sz="1600">
                <a:solidFill>
                  <a:srgbClr val="000000"/>
                </a:solidFill>
                <a:uFill>
                  <a:noFill/>
                </a:uFill>
                <a:hlinkClick r:id="rId12">
                  <a:extLst>
                    <a:ext uri="{A12FA001-AC4F-418D-AE19-62706E023703}">
                      <ahyp:hlinkClr val="tx"/>
                    </a:ext>
                  </a:extLst>
                </a:hlinkClick>
              </a:rPr>
              <a:t> conducta</a:t>
            </a:r>
            <a:r>
              <a:rPr lang="en-US" sz="1600">
                <a:solidFill>
                  <a:srgbClr val="000000"/>
                </a:solidFill>
              </a:rPr>
              <a:t>.</a:t>
            </a:r>
            <a:endParaRPr sz="1600">
              <a:solidFill>
                <a:srgbClr val="000000"/>
              </a:solidFill>
            </a:endParaRPr>
          </a:p>
          <a:p>
            <a:pPr indent="0" lvl="0" marL="0" rtl="0" algn="just">
              <a:lnSpc>
                <a:spcPct val="115000"/>
              </a:lnSpc>
              <a:spcBef>
                <a:spcPts val="0"/>
              </a:spcBef>
              <a:spcAft>
                <a:spcPts val="0"/>
              </a:spcAft>
              <a:buSzPts val="1800"/>
              <a:buNone/>
            </a:pPr>
            <a:r>
              <a:t/>
            </a:r>
            <a:endParaRPr sz="1600">
              <a:solidFill>
                <a:srgbClr val="000000"/>
              </a:solidFill>
            </a:endParaRPr>
          </a:p>
          <a:p>
            <a:pPr indent="0" lvl="0" marL="0" rtl="0" algn="just">
              <a:lnSpc>
                <a:spcPct val="115000"/>
              </a:lnSpc>
              <a:spcBef>
                <a:spcPts val="0"/>
              </a:spcBef>
              <a:spcAft>
                <a:spcPts val="0"/>
              </a:spcAft>
              <a:buSzPts val="1800"/>
              <a:buNone/>
            </a:pPr>
            <a:r>
              <a:rPr lang="en-US" sz="1600">
                <a:solidFill>
                  <a:srgbClr val="000000"/>
                </a:solidFill>
              </a:rPr>
              <a:t>Entre sus campos de interés, encontramos:</a:t>
            </a:r>
            <a:endParaRPr sz="1600">
              <a:solidFill>
                <a:srgbClr val="000000"/>
              </a:solidFill>
            </a:endParaRPr>
          </a:p>
          <a:p>
            <a:pPr indent="0" lvl="0" marL="457200" rtl="0" algn="just">
              <a:lnSpc>
                <a:spcPct val="115000"/>
              </a:lnSpc>
              <a:spcBef>
                <a:spcPts val="0"/>
              </a:spcBef>
              <a:spcAft>
                <a:spcPts val="0"/>
              </a:spcAft>
              <a:buSzPts val="1800"/>
              <a:buNone/>
            </a:pPr>
            <a:r>
              <a:t/>
            </a:r>
            <a:endParaRPr sz="1600">
              <a:solidFill>
                <a:srgbClr val="000000"/>
              </a:solidFill>
            </a:endParaRPr>
          </a:p>
          <a:p>
            <a:pPr indent="-330200" lvl="0" marL="457200" rtl="0" algn="just">
              <a:lnSpc>
                <a:spcPct val="115000"/>
              </a:lnSpc>
              <a:spcBef>
                <a:spcPts val="0"/>
              </a:spcBef>
              <a:spcAft>
                <a:spcPts val="0"/>
              </a:spcAft>
              <a:buClr>
                <a:srgbClr val="000000"/>
              </a:buClr>
              <a:buSzPts val="1600"/>
              <a:buChar char="●"/>
            </a:pPr>
            <a:r>
              <a:rPr lang="en-US" sz="1600">
                <a:solidFill>
                  <a:srgbClr val="000000"/>
                </a:solidFill>
              </a:rPr>
              <a:t>Conciencia</a:t>
            </a:r>
            <a:endParaRPr sz="1600">
              <a:solidFill>
                <a:srgbClr val="000000"/>
              </a:solidFill>
            </a:endParaRPr>
          </a:p>
          <a:p>
            <a:pPr indent="-330200" lvl="0" marL="457200" rtl="0" algn="just">
              <a:lnSpc>
                <a:spcPct val="115000"/>
              </a:lnSpc>
              <a:spcBef>
                <a:spcPts val="0"/>
              </a:spcBef>
              <a:spcAft>
                <a:spcPts val="0"/>
              </a:spcAft>
              <a:buClr>
                <a:srgbClr val="000000"/>
              </a:buClr>
              <a:buSzPts val="1600"/>
              <a:buChar char="●"/>
            </a:pPr>
            <a:r>
              <a:rPr lang="en-US" sz="1600">
                <a:solidFill>
                  <a:srgbClr val="000000"/>
                </a:solidFill>
              </a:rPr>
              <a:t>Percepción</a:t>
            </a:r>
            <a:endParaRPr sz="1600">
              <a:solidFill>
                <a:srgbClr val="000000"/>
              </a:solidFill>
            </a:endParaRPr>
          </a:p>
          <a:p>
            <a:pPr indent="-330200" lvl="0" marL="457200" rtl="0" algn="just">
              <a:lnSpc>
                <a:spcPct val="115000"/>
              </a:lnSpc>
              <a:spcBef>
                <a:spcPts val="0"/>
              </a:spcBef>
              <a:spcAft>
                <a:spcPts val="0"/>
              </a:spcAft>
              <a:buClr>
                <a:srgbClr val="000000"/>
              </a:buClr>
              <a:buSzPts val="1600"/>
              <a:buChar char="●"/>
            </a:pPr>
            <a:r>
              <a:rPr lang="en-US" sz="1600">
                <a:solidFill>
                  <a:srgbClr val="000000"/>
                </a:solidFill>
              </a:rPr>
              <a:t>Aprendizaje y memoria</a:t>
            </a:r>
            <a:endParaRPr sz="1600">
              <a:solidFill>
                <a:srgbClr val="000000"/>
              </a:solidFill>
            </a:endParaRPr>
          </a:p>
          <a:p>
            <a:pPr indent="-330200" lvl="0" marL="457200" rtl="0" algn="just">
              <a:lnSpc>
                <a:spcPct val="115000"/>
              </a:lnSpc>
              <a:spcBef>
                <a:spcPts val="0"/>
              </a:spcBef>
              <a:spcAft>
                <a:spcPts val="0"/>
              </a:spcAft>
              <a:buClr>
                <a:srgbClr val="000000"/>
              </a:buClr>
              <a:buSzPts val="1600"/>
              <a:buChar char="●"/>
            </a:pPr>
            <a:r>
              <a:rPr lang="en-US" sz="1600">
                <a:solidFill>
                  <a:srgbClr val="000000"/>
                </a:solidFill>
              </a:rPr>
              <a:t>Sueño</a:t>
            </a:r>
            <a:endParaRPr sz="1600">
              <a:solidFill>
                <a:srgbClr val="000000"/>
              </a:solidFill>
            </a:endParaRPr>
          </a:p>
          <a:p>
            <a:pPr indent="-330200" lvl="0" marL="457200" rtl="0" algn="just">
              <a:lnSpc>
                <a:spcPct val="115000"/>
              </a:lnSpc>
              <a:spcBef>
                <a:spcPts val="0"/>
              </a:spcBef>
              <a:spcAft>
                <a:spcPts val="0"/>
              </a:spcAft>
              <a:buClr>
                <a:srgbClr val="000000"/>
              </a:buClr>
              <a:buSzPts val="1600"/>
              <a:buChar char="●"/>
            </a:pPr>
            <a:r>
              <a:rPr lang="en-US" sz="1600">
                <a:solidFill>
                  <a:srgbClr val="000000"/>
                </a:solidFill>
              </a:rPr>
              <a:t>Toma de decisiones</a:t>
            </a:r>
            <a:endParaRPr sz="1600">
              <a:solidFill>
                <a:srgbClr val="000000"/>
              </a:solidFill>
            </a:endParaRPr>
          </a:p>
          <a:p>
            <a:pPr indent="-330200" lvl="0" marL="457200" rtl="0" algn="just">
              <a:lnSpc>
                <a:spcPct val="115000"/>
              </a:lnSpc>
              <a:spcBef>
                <a:spcPts val="0"/>
              </a:spcBef>
              <a:spcAft>
                <a:spcPts val="0"/>
              </a:spcAft>
              <a:buClr>
                <a:srgbClr val="000000"/>
              </a:buClr>
              <a:buSzPts val="1600"/>
              <a:buChar char="●"/>
            </a:pPr>
            <a:r>
              <a:rPr lang="en-US" sz="1600">
                <a:solidFill>
                  <a:srgbClr val="000000"/>
                </a:solidFill>
              </a:rPr>
              <a:t>Lenguaje</a:t>
            </a:r>
            <a:endParaRPr sz="16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7ac5eb1825_0_1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US">
                <a:highlight>
                  <a:srgbClr val="E4B5CA"/>
                </a:highlight>
              </a:rPr>
              <a:t>Dos libros recomendables sobre neurociencia</a:t>
            </a:r>
            <a:endParaRPr>
              <a:highlight>
                <a:srgbClr val="E4B5CA"/>
              </a:highlight>
            </a:endParaRPr>
          </a:p>
        </p:txBody>
      </p:sp>
      <p:pic>
        <p:nvPicPr>
          <p:cNvPr descr="LA VIDA SECRETA DE LA MENTE - MARIANO SIGMAN - SBS Librerias" id="148" name="Google Shape;148;g27ac5eb1825_0_15"/>
          <p:cNvPicPr preferRelativeResize="0"/>
          <p:nvPr/>
        </p:nvPicPr>
        <p:blipFill rotWithShape="1">
          <a:blip r:embed="rId3">
            <a:alphaModFix/>
          </a:blip>
          <a:srcRect b="2244" l="18255" r="18902" t="2625"/>
          <a:stretch/>
        </p:blipFill>
        <p:spPr>
          <a:xfrm>
            <a:off x="1035800" y="1280675"/>
            <a:ext cx="3177799" cy="4810649"/>
          </a:xfrm>
          <a:prstGeom prst="rect">
            <a:avLst/>
          </a:prstGeom>
          <a:noFill/>
          <a:ln>
            <a:noFill/>
          </a:ln>
        </p:spPr>
      </p:pic>
      <p:pic>
        <p:nvPicPr>
          <p:cNvPr id="149" name="Google Shape;149;g27ac5eb1825_0_15"/>
          <p:cNvPicPr preferRelativeResize="0"/>
          <p:nvPr/>
        </p:nvPicPr>
        <p:blipFill rotWithShape="1">
          <a:blip r:embed="rId4">
            <a:alphaModFix/>
          </a:blip>
          <a:srcRect b="7692" l="5826" r="4816" t="4076"/>
          <a:stretch/>
        </p:blipFill>
        <p:spPr>
          <a:xfrm>
            <a:off x="4767100" y="1254075"/>
            <a:ext cx="3209239" cy="4772425"/>
          </a:xfrm>
          <a:prstGeom prst="rect">
            <a:avLst/>
          </a:prstGeom>
          <a:noFill/>
          <a:ln>
            <a:noFill/>
          </a:ln>
        </p:spPr>
      </p:pic>
      <p:sp>
        <p:nvSpPr>
          <p:cNvPr id="150" name="Google Shape;150;g27ac5eb1825_0_15"/>
          <p:cNvSpPr txBox="1"/>
          <p:nvPr/>
        </p:nvSpPr>
        <p:spPr>
          <a:xfrm>
            <a:off x="5030046" y="6255100"/>
            <a:ext cx="2787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sng" cap="none" strike="noStrike">
                <a:solidFill>
                  <a:schemeClr val="hlink"/>
                </a:solidFill>
                <a:latin typeface="Arial"/>
                <a:ea typeface="Arial"/>
                <a:cs typeface="Arial"/>
                <a:sym typeface="Arial"/>
                <a:hlinkClick r:id="rId5"/>
              </a:rPr>
              <a:t>https://elgatoylacaja.com/elnudo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¡Pueden leerlo online gratis!</a:t>
            </a:r>
            <a:endParaRPr b="0" i="0" sz="1400" u="none" cap="none" strike="noStrike">
              <a:solidFill>
                <a:srgbClr val="000000"/>
              </a:solidFill>
              <a:latin typeface="Arial"/>
              <a:ea typeface="Arial"/>
              <a:cs typeface="Arial"/>
              <a:sym typeface="Arial"/>
            </a:endParaRPr>
          </a:p>
        </p:txBody>
      </p:sp>
      <p:sp>
        <p:nvSpPr>
          <p:cNvPr id="151" name="Google Shape;151;g27ac5eb1825_0_15"/>
          <p:cNvSpPr txBox="1"/>
          <p:nvPr/>
        </p:nvSpPr>
        <p:spPr>
          <a:xfrm>
            <a:off x="4238075" y="5997100"/>
            <a:ext cx="4289400" cy="37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2"/>
                </a:solidFill>
                <a:latin typeface="Playfair Display"/>
                <a:ea typeface="Playfair Display"/>
                <a:cs typeface="Playfair Display"/>
                <a:sym typeface="Playfair Display"/>
              </a:rPr>
              <a:t>El nudo de la conciencia, de Enzo Tagliazucchi</a:t>
            </a:r>
            <a:endParaRPr b="0" i="0" sz="1500" u="none" cap="none" strike="noStrike">
              <a:solidFill>
                <a:schemeClr val="dk2"/>
              </a:solidFill>
              <a:latin typeface="Playfair Display"/>
              <a:ea typeface="Playfair Display"/>
              <a:cs typeface="Playfair Display"/>
              <a:sym typeface="Playfair Display"/>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35c7499acfb_0_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US">
                <a:highlight>
                  <a:srgbClr val="E4B5CA"/>
                </a:highlight>
              </a:rPr>
              <a:t>Un libro</a:t>
            </a:r>
            <a:r>
              <a:rPr lang="en-US">
                <a:highlight>
                  <a:srgbClr val="E4B5CA"/>
                </a:highlight>
              </a:rPr>
              <a:t> sobre inteligencia artificial</a:t>
            </a:r>
            <a:endParaRPr>
              <a:highlight>
                <a:srgbClr val="E4B5CA"/>
              </a:highlight>
            </a:endParaRPr>
          </a:p>
        </p:txBody>
      </p:sp>
      <p:sp>
        <p:nvSpPr>
          <p:cNvPr id="157" name="Google Shape;157;g35c7499acfb_0_0"/>
          <p:cNvSpPr txBox="1"/>
          <p:nvPr/>
        </p:nvSpPr>
        <p:spPr>
          <a:xfrm>
            <a:off x="2959500" y="5788550"/>
            <a:ext cx="322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hlinkClick r:id="rId3"/>
              </a:rPr>
              <a:t>https://elgatoylacaja.com/ok-pandora/</a:t>
            </a:r>
            <a:endParaRPr/>
          </a:p>
        </p:txBody>
      </p:sp>
      <p:pic>
        <p:nvPicPr>
          <p:cNvPr id="158" name="Google Shape;158;g35c7499acfb_0_0"/>
          <p:cNvPicPr preferRelativeResize="0"/>
          <p:nvPr/>
        </p:nvPicPr>
        <p:blipFill>
          <a:blip r:embed="rId4">
            <a:alphaModFix/>
          </a:blip>
          <a:stretch>
            <a:fillRect/>
          </a:stretch>
        </p:blipFill>
        <p:spPr>
          <a:xfrm>
            <a:off x="3118175" y="1746492"/>
            <a:ext cx="2907650" cy="389765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2" name="Shape 162"/>
        <p:cNvGrpSpPr/>
        <p:nvPr/>
      </p:nvGrpSpPr>
      <p:grpSpPr>
        <a:xfrm>
          <a:off x="0" y="0"/>
          <a:ext cx="0" cy="0"/>
          <a:chOff x="0" y="0"/>
          <a:chExt cx="0" cy="0"/>
        </a:xfrm>
      </p:grpSpPr>
      <p:sp>
        <p:nvSpPr>
          <p:cNvPr id="163" name="Google Shape;163;g25af0862394_0_1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US">
                <a:highlight>
                  <a:srgbClr val="E4B5CA"/>
                </a:highlight>
              </a:rPr>
              <a:t>El lenguaje desde la neurociencia</a:t>
            </a:r>
            <a:endParaRPr>
              <a:highlight>
                <a:srgbClr val="E4B5CA"/>
              </a:highlight>
            </a:endParaRPr>
          </a:p>
        </p:txBody>
      </p:sp>
      <p:sp>
        <p:nvSpPr>
          <p:cNvPr id="164" name="Google Shape;164;g25af0862394_0_16"/>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US"/>
              <a:t>Entender cómo una inteligencia artificial aprende y trabaja con el lenguaje nos puede ayudar a entender cómo los humanos aprendemos y hablamos.</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US"/>
              <a:t>Un ejemplo curioso son las frases ambiguas:</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i="1" lang="en-US">
                <a:latin typeface="Times New Roman"/>
                <a:ea typeface="Times New Roman"/>
                <a:cs typeface="Times New Roman"/>
                <a:sym typeface="Times New Roman"/>
              </a:rPr>
              <a:t>El propietario expulsó a los inquilinos del segundo de la reunión</a:t>
            </a:r>
            <a:endParaRPr i="1">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i="1">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rPr i="1" lang="en-US">
                <a:latin typeface="Times New Roman"/>
                <a:ea typeface="Times New Roman"/>
                <a:cs typeface="Times New Roman"/>
                <a:sym typeface="Times New Roman"/>
              </a:rPr>
              <a:t>Juan se encontró ayer a la novia del secretario que tiene un bar en la plaza</a:t>
            </a:r>
            <a:endParaRPr i="1">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i="1">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rPr i="1" lang="en-US">
                <a:latin typeface="Times New Roman"/>
                <a:ea typeface="Times New Roman"/>
                <a:cs typeface="Times New Roman"/>
                <a:sym typeface="Times New Roman"/>
              </a:rPr>
              <a:t>Vi a la mujer con los largavistas</a:t>
            </a:r>
            <a:endParaRPr i="1">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i="1">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rPr i="1" lang="en-US">
                <a:latin typeface="Times New Roman"/>
                <a:ea typeface="Times New Roman"/>
                <a:cs typeface="Times New Roman"/>
                <a:sym typeface="Times New Roman"/>
              </a:rPr>
              <a:t>Mientras la joven montaba el caballo fue robado de las caballerizas</a:t>
            </a:r>
            <a:endParaRPr i="1">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5af0862394_0_3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US">
                <a:highlight>
                  <a:srgbClr val="E4B5CA"/>
                </a:highlight>
              </a:rPr>
              <a:t>Preguntas para pensar</a:t>
            </a:r>
            <a:endParaRPr>
              <a:highlight>
                <a:srgbClr val="E4B5CA"/>
              </a:highlight>
            </a:endParaRPr>
          </a:p>
        </p:txBody>
      </p:sp>
      <p:sp>
        <p:nvSpPr>
          <p:cNvPr id="170" name="Google Shape;170;g25af0862394_0_31"/>
          <p:cNvSpPr txBox="1"/>
          <p:nvPr>
            <p:ph idx="1" type="body"/>
          </p:nvPr>
        </p:nvSpPr>
        <p:spPr>
          <a:xfrm>
            <a:off x="311700" y="2178827"/>
            <a:ext cx="8520600" cy="3130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800"/>
              <a:buNone/>
            </a:pPr>
            <a:r>
              <a:rPr lang="en-US" sz="3000">
                <a:latin typeface="Oswald"/>
                <a:ea typeface="Oswald"/>
                <a:cs typeface="Oswald"/>
                <a:sym typeface="Oswald"/>
              </a:rPr>
              <a:t>¿Todo fenómeno puede ser abordado desde la física?</a:t>
            </a:r>
            <a:endParaRPr sz="3000">
              <a:latin typeface="Oswald"/>
              <a:ea typeface="Oswald"/>
              <a:cs typeface="Oswald"/>
              <a:sym typeface="Oswald"/>
            </a:endParaRPr>
          </a:p>
          <a:p>
            <a:pPr indent="0" lvl="0" marL="0" rtl="0" algn="l">
              <a:lnSpc>
                <a:spcPct val="100000"/>
              </a:lnSpc>
              <a:spcBef>
                <a:spcPts val="0"/>
              </a:spcBef>
              <a:spcAft>
                <a:spcPts val="0"/>
              </a:spcAft>
              <a:buSzPts val="1800"/>
              <a:buNone/>
            </a:pPr>
            <a:r>
              <a:t/>
            </a:r>
            <a:endParaRPr sz="3000">
              <a:latin typeface="Oswald"/>
              <a:ea typeface="Oswald"/>
              <a:cs typeface="Oswald"/>
              <a:sym typeface="Oswald"/>
            </a:endParaRPr>
          </a:p>
          <a:p>
            <a:pPr indent="0" lvl="0" marL="0" rtl="0" algn="l">
              <a:lnSpc>
                <a:spcPct val="100000"/>
              </a:lnSpc>
              <a:spcBef>
                <a:spcPts val="0"/>
              </a:spcBef>
              <a:spcAft>
                <a:spcPts val="0"/>
              </a:spcAft>
              <a:buSzPts val="1800"/>
              <a:buNone/>
            </a:pPr>
            <a:r>
              <a:rPr lang="en-US" sz="3000">
                <a:latin typeface="Oswald"/>
                <a:ea typeface="Oswald"/>
                <a:cs typeface="Oswald"/>
                <a:sym typeface="Oswald"/>
              </a:rPr>
              <a:t>¿Puede una inteligencia artificial pensar o ser conciente?</a:t>
            </a:r>
            <a:endParaRPr sz="3000">
              <a:latin typeface="Oswald"/>
              <a:ea typeface="Oswald"/>
              <a:cs typeface="Oswald"/>
              <a:sym typeface="Oswald"/>
            </a:endParaRPr>
          </a:p>
          <a:p>
            <a:pPr indent="0" lvl="0" marL="0" rtl="0" algn="l">
              <a:lnSpc>
                <a:spcPct val="100000"/>
              </a:lnSpc>
              <a:spcBef>
                <a:spcPts val="0"/>
              </a:spcBef>
              <a:spcAft>
                <a:spcPts val="0"/>
              </a:spcAft>
              <a:buSzPts val="1800"/>
              <a:buNone/>
            </a:pPr>
            <a:r>
              <a:t/>
            </a:r>
            <a:endParaRPr sz="3000">
              <a:latin typeface="Oswald"/>
              <a:ea typeface="Oswald"/>
              <a:cs typeface="Oswald"/>
              <a:sym typeface="Oswald"/>
            </a:endParaRPr>
          </a:p>
          <a:p>
            <a:pPr indent="0" lvl="0" marL="0" rtl="0" algn="l">
              <a:lnSpc>
                <a:spcPct val="100000"/>
              </a:lnSpc>
              <a:spcBef>
                <a:spcPts val="0"/>
              </a:spcBef>
              <a:spcAft>
                <a:spcPts val="0"/>
              </a:spcAft>
              <a:buSzPts val="1800"/>
              <a:buNone/>
            </a:pPr>
            <a:r>
              <a:rPr lang="en-US" sz="3000">
                <a:latin typeface="Oswald"/>
                <a:ea typeface="Oswald"/>
                <a:cs typeface="Oswald"/>
                <a:sym typeface="Oswald"/>
              </a:rPr>
              <a:t>¿La computadora (e.g. ChatGPT) entiende lo que lee o dice?</a:t>
            </a:r>
            <a:endParaRPr sz="3000">
              <a:latin typeface="Oswald"/>
              <a:ea typeface="Oswald"/>
              <a:cs typeface="Oswald"/>
              <a:sym typeface="Oswald"/>
            </a:endParaRPr>
          </a:p>
          <a:p>
            <a:pPr indent="0" lvl="0" marL="0" rtl="0" algn="l">
              <a:lnSpc>
                <a:spcPct val="115000"/>
              </a:lnSpc>
              <a:spcBef>
                <a:spcPts val="0"/>
              </a:spcBef>
              <a:spcAft>
                <a:spcPts val="0"/>
              </a:spcAft>
              <a:buSzPts val="1800"/>
              <a:buNone/>
            </a:pPr>
            <a:r>
              <a:t/>
            </a:r>
            <a:endParaRPr sz="3000">
              <a:highlight>
                <a:schemeClr val="dk1"/>
              </a:highlight>
              <a:latin typeface="Oswald"/>
              <a:ea typeface="Oswald"/>
              <a:cs typeface="Oswald"/>
              <a:sym typeface="Oswa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211d7dd44d6_0_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7142"/>
              <a:buNone/>
            </a:pPr>
            <a:r>
              <a:rPr lang="en-US">
                <a:highlight>
                  <a:srgbClr val="E4B5CA"/>
                </a:highlight>
              </a:rPr>
              <a:t>¿Por qué estudiar en la universidad de Buenos Aires?</a:t>
            </a:r>
            <a:endParaRPr>
              <a:highlight>
                <a:srgbClr val="E4B5CA"/>
              </a:highlight>
            </a:endParaRPr>
          </a:p>
        </p:txBody>
      </p:sp>
      <p:sp>
        <p:nvSpPr>
          <p:cNvPr id="176" name="Google Shape;176;g211d7dd44d6_0_3"/>
          <p:cNvSpPr txBox="1"/>
          <p:nvPr>
            <p:ph idx="1" type="body"/>
          </p:nvPr>
        </p:nvSpPr>
        <p:spPr>
          <a:xfrm>
            <a:off x="311700" y="2331225"/>
            <a:ext cx="8520600" cy="36276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Clr>
                <a:schemeClr val="dk2"/>
              </a:buClr>
              <a:buSzPct val="36666"/>
              <a:buFont typeface="Arial"/>
              <a:buNone/>
            </a:pPr>
            <a:r>
              <a:rPr lang="en-US" sz="3000">
                <a:latin typeface="Oswald"/>
                <a:ea typeface="Oswald"/>
                <a:cs typeface="Oswald"/>
                <a:sym typeface="Oswald"/>
              </a:rPr>
              <a:t>Laica</a:t>
            </a:r>
            <a:endParaRPr sz="3000">
              <a:latin typeface="Oswald"/>
              <a:ea typeface="Oswald"/>
              <a:cs typeface="Oswald"/>
              <a:sym typeface="Oswald"/>
            </a:endParaRPr>
          </a:p>
          <a:p>
            <a:pPr indent="0" lvl="0" marL="0" rtl="0" algn="l">
              <a:lnSpc>
                <a:spcPct val="100000"/>
              </a:lnSpc>
              <a:spcBef>
                <a:spcPts val="0"/>
              </a:spcBef>
              <a:spcAft>
                <a:spcPts val="0"/>
              </a:spcAft>
              <a:buClr>
                <a:schemeClr val="dk2"/>
              </a:buClr>
              <a:buSzPct val="36666"/>
              <a:buFont typeface="Arial"/>
              <a:buNone/>
            </a:pPr>
            <a:r>
              <a:rPr lang="en-US" sz="3000">
                <a:latin typeface="Oswald"/>
                <a:ea typeface="Oswald"/>
                <a:cs typeface="Oswald"/>
                <a:sym typeface="Oswald"/>
              </a:rPr>
              <a:t>Masiva</a:t>
            </a:r>
            <a:endParaRPr sz="3000">
              <a:latin typeface="Oswald"/>
              <a:ea typeface="Oswald"/>
              <a:cs typeface="Oswald"/>
              <a:sym typeface="Oswald"/>
            </a:endParaRPr>
          </a:p>
          <a:p>
            <a:pPr indent="0" lvl="0" marL="0" rtl="0" algn="l">
              <a:lnSpc>
                <a:spcPct val="100000"/>
              </a:lnSpc>
              <a:spcBef>
                <a:spcPts val="0"/>
              </a:spcBef>
              <a:spcAft>
                <a:spcPts val="0"/>
              </a:spcAft>
              <a:buClr>
                <a:schemeClr val="dk2"/>
              </a:buClr>
              <a:buSzPct val="36666"/>
              <a:buFont typeface="Arial"/>
              <a:buNone/>
            </a:pPr>
            <a:r>
              <a:rPr lang="en-US" sz="3000">
                <a:latin typeface="Oswald"/>
                <a:ea typeface="Oswald"/>
                <a:cs typeface="Oswald"/>
                <a:sym typeface="Oswald"/>
              </a:rPr>
              <a:t>Abierta</a:t>
            </a:r>
            <a:endParaRPr sz="3000">
              <a:latin typeface="Oswald"/>
              <a:ea typeface="Oswald"/>
              <a:cs typeface="Oswald"/>
              <a:sym typeface="Oswald"/>
            </a:endParaRPr>
          </a:p>
          <a:p>
            <a:pPr indent="0" lvl="0" marL="0" rtl="0" algn="l">
              <a:lnSpc>
                <a:spcPct val="100000"/>
              </a:lnSpc>
              <a:spcBef>
                <a:spcPts val="0"/>
              </a:spcBef>
              <a:spcAft>
                <a:spcPts val="0"/>
              </a:spcAft>
              <a:buSzPct val="70588"/>
              <a:buNone/>
            </a:pPr>
            <a:r>
              <a:rPr lang="en-US" sz="3000">
                <a:latin typeface="Oswald"/>
                <a:ea typeface="Oswald"/>
                <a:cs typeface="Oswald"/>
                <a:sym typeface="Oswald"/>
              </a:rPr>
              <a:t>Pública</a:t>
            </a:r>
            <a:endParaRPr sz="3000">
              <a:latin typeface="Oswald"/>
              <a:ea typeface="Oswald"/>
              <a:cs typeface="Oswald"/>
              <a:sym typeface="Oswald"/>
            </a:endParaRPr>
          </a:p>
          <a:p>
            <a:pPr indent="0" lvl="0" marL="0" rtl="0" algn="l">
              <a:lnSpc>
                <a:spcPct val="100000"/>
              </a:lnSpc>
              <a:spcBef>
                <a:spcPts val="0"/>
              </a:spcBef>
              <a:spcAft>
                <a:spcPts val="0"/>
              </a:spcAft>
              <a:buSzPct val="70588"/>
              <a:buNone/>
            </a:pPr>
            <a:r>
              <a:rPr lang="en-US" sz="3000">
                <a:latin typeface="Oswald"/>
                <a:ea typeface="Oswald"/>
                <a:cs typeface="Oswald"/>
                <a:sym typeface="Oswald"/>
              </a:rPr>
              <a:t>Gratuita</a:t>
            </a:r>
            <a:endParaRPr sz="3000">
              <a:latin typeface="Oswald"/>
              <a:ea typeface="Oswald"/>
              <a:cs typeface="Oswald"/>
              <a:sym typeface="Oswald"/>
            </a:endParaRPr>
          </a:p>
          <a:p>
            <a:pPr indent="0" lvl="0" marL="0" rtl="0" algn="l">
              <a:lnSpc>
                <a:spcPct val="100000"/>
              </a:lnSpc>
              <a:spcBef>
                <a:spcPts val="0"/>
              </a:spcBef>
              <a:spcAft>
                <a:spcPts val="0"/>
              </a:spcAft>
              <a:buClr>
                <a:schemeClr val="dk2"/>
              </a:buClr>
              <a:buSzPct val="36666"/>
              <a:buFont typeface="Arial"/>
              <a:buNone/>
            </a:pPr>
            <a:r>
              <a:rPr lang="en-US" sz="3000">
                <a:latin typeface="Oswald"/>
                <a:ea typeface="Oswald"/>
                <a:cs typeface="Oswald"/>
                <a:sym typeface="Oswald"/>
              </a:rPr>
              <a:t>Autónoma</a:t>
            </a:r>
            <a:endParaRPr sz="3000">
              <a:latin typeface="Oswald"/>
              <a:ea typeface="Oswald"/>
              <a:cs typeface="Oswald"/>
              <a:sym typeface="Oswald"/>
            </a:endParaRPr>
          </a:p>
          <a:p>
            <a:pPr indent="0" lvl="0" marL="0" rtl="0" algn="l">
              <a:lnSpc>
                <a:spcPct val="100000"/>
              </a:lnSpc>
              <a:spcBef>
                <a:spcPts val="0"/>
              </a:spcBef>
              <a:spcAft>
                <a:spcPts val="0"/>
              </a:spcAft>
              <a:buSzPct val="70588"/>
              <a:buNone/>
            </a:pPr>
            <a:r>
              <a:rPr lang="en-US" sz="3000">
                <a:latin typeface="Oswald"/>
                <a:ea typeface="Oswald"/>
                <a:cs typeface="Oswald"/>
                <a:sym typeface="Oswald"/>
              </a:rPr>
              <a:t>Co-gobernada</a:t>
            </a:r>
            <a:endParaRPr sz="3000">
              <a:latin typeface="Oswald"/>
              <a:ea typeface="Oswald"/>
              <a:cs typeface="Oswald"/>
              <a:sym typeface="Oswald"/>
            </a:endParaRPr>
          </a:p>
          <a:p>
            <a:pPr indent="0" lvl="0" marL="0" rtl="0" algn="l">
              <a:lnSpc>
                <a:spcPct val="100000"/>
              </a:lnSpc>
              <a:spcBef>
                <a:spcPts val="0"/>
              </a:spcBef>
              <a:spcAft>
                <a:spcPts val="0"/>
              </a:spcAft>
              <a:buSzPct val="70588"/>
              <a:buNone/>
            </a:pPr>
            <a:r>
              <a:rPr lang="en-US" sz="3000">
                <a:latin typeface="Oswald"/>
                <a:ea typeface="Oswald"/>
                <a:cs typeface="Oswald"/>
                <a:sym typeface="Oswald"/>
              </a:rPr>
              <a:t>De excelencia académica</a:t>
            </a:r>
            <a:endParaRPr sz="3000">
              <a:latin typeface="Oswald"/>
              <a:ea typeface="Oswald"/>
              <a:cs typeface="Oswald"/>
              <a:sym typeface="Oswald"/>
            </a:endParaRPr>
          </a:p>
          <a:p>
            <a:pPr indent="0" lvl="0" marL="0" rtl="0" algn="l">
              <a:lnSpc>
                <a:spcPct val="100000"/>
              </a:lnSpc>
              <a:spcBef>
                <a:spcPts val="0"/>
              </a:spcBef>
              <a:spcAft>
                <a:spcPts val="0"/>
              </a:spcAft>
              <a:buSzPct val="70588"/>
              <a:buNone/>
            </a:pPr>
            <a:r>
              <a:t/>
            </a:r>
            <a:endParaRPr sz="3000">
              <a:latin typeface="Oswald"/>
              <a:ea typeface="Oswald"/>
              <a:cs typeface="Oswald"/>
              <a:sym typeface="Oswald"/>
            </a:endParaRPr>
          </a:p>
          <a:p>
            <a:pPr indent="0" lvl="0" marL="0" rtl="0" algn="l">
              <a:lnSpc>
                <a:spcPct val="100000"/>
              </a:lnSpc>
              <a:spcBef>
                <a:spcPts val="0"/>
              </a:spcBef>
              <a:spcAft>
                <a:spcPts val="0"/>
              </a:spcAft>
              <a:buSzPct val="70588"/>
              <a:buNone/>
            </a:pPr>
            <a:r>
              <a:rPr lang="en-US" sz="3000">
                <a:latin typeface="Oswald"/>
                <a:ea typeface="Oswald"/>
                <a:cs typeface="Oswald"/>
                <a:sym typeface="Oswald"/>
              </a:rPr>
              <a:t>Aquí se forman personas con espíritu crítico. Se discute, se divulga y se genera conocimiento.</a:t>
            </a:r>
            <a:endParaRPr sz="3000">
              <a:latin typeface="Oswald"/>
              <a:ea typeface="Oswald"/>
              <a:cs typeface="Oswald"/>
              <a:sym typeface="Oswald"/>
            </a:endParaRPr>
          </a:p>
        </p:txBody>
      </p:sp>
      <p:pic>
        <p:nvPicPr>
          <p:cNvPr id="177" name="Google Shape;177;g211d7dd44d6_0_3"/>
          <p:cNvPicPr preferRelativeResize="0"/>
          <p:nvPr/>
        </p:nvPicPr>
        <p:blipFill rotWithShape="1">
          <a:blip r:embed="rId3">
            <a:alphaModFix/>
          </a:blip>
          <a:srcRect b="0" l="0" r="0" t="0"/>
          <a:stretch/>
        </p:blipFill>
        <p:spPr>
          <a:xfrm>
            <a:off x="5115819" y="1631776"/>
            <a:ext cx="3227100" cy="316882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9" name="Shape 59"/>
        <p:cNvGrpSpPr/>
        <p:nvPr/>
      </p:nvGrpSpPr>
      <p:grpSpPr>
        <a:xfrm>
          <a:off x="0" y="0"/>
          <a:ext cx="0" cy="0"/>
          <a:chOff x="0" y="0"/>
          <a:chExt cx="0" cy="0"/>
        </a:xfrm>
      </p:grpSpPr>
      <p:sp>
        <p:nvSpPr>
          <p:cNvPr id="60" name="Google Shape;60;g25af0862394_0_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US">
                <a:highlight>
                  <a:srgbClr val="E4B5CA"/>
                </a:highlight>
              </a:rPr>
              <a:t>Rompamos el hielo con una pregunta</a:t>
            </a:r>
            <a:endParaRPr>
              <a:highlight>
                <a:srgbClr val="E4B5CA"/>
              </a:highlight>
            </a:endParaRPr>
          </a:p>
        </p:txBody>
      </p:sp>
      <p:sp>
        <p:nvSpPr>
          <p:cNvPr id="61" name="Google Shape;61;g25af0862394_0_0"/>
          <p:cNvSpPr txBox="1"/>
          <p:nvPr>
            <p:ph idx="1" type="body"/>
          </p:nvPr>
        </p:nvSpPr>
        <p:spPr>
          <a:xfrm>
            <a:off x="311700" y="1340627"/>
            <a:ext cx="8520600" cy="906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US" sz="1900"/>
              <a:t>Entren al siguiente link y respondan: ¿qué cosas hace y estudia una persona que estudia física?</a:t>
            </a:r>
            <a:endParaRPr/>
          </a:p>
        </p:txBody>
      </p:sp>
      <p:pic>
        <p:nvPicPr>
          <p:cNvPr id="62" name="Google Shape;62;g25af0862394_0_0"/>
          <p:cNvPicPr preferRelativeResize="0"/>
          <p:nvPr/>
        </p:nvPicPr>
        <p:blipFill rotWithShape="1">
          <a:blip r:embed="rId3">
            <a:alphaModFix/>
          </a:blip>
          <a:srcRect b="0" l="0" r="0" t="0"/>
          <a:stretch/>
        </p:blipFill>
        <p:spPr>
          <a:xfrm>
            <a:off x="2595925" y="1901025"/>
            <a:ext cx="4561749" cy="4561749"/>
          </a:xfrm>
          <a:prstGeom prst="rect">
            <a:avLst/>
          </a:prstGeom>
          <a:noFill/>
          <a:ln>
            <a:noFill/>
          </a:ln>
        </p:spPr>
      </p:pic>
      <p:sp>
        <p:nvSpPr>
          <p:cNvPr id="63" name="Google Shape;63;g25af0862394_0_0"/>
          <p:cNvSpPr txBox="1"/>
          <p:nvPr/>
        </p:nvSpPr>
        <p:spPr>
          <a:xfrm>
            <a:off x="2163300" y="6381000"/>
            <a:ext cx="5240100" cy="538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300"/>
              <a:buFont typeface="Arial"/>
              <a:buNone/>
            </a:pPr>
            <a:r>
              <a:rPr b="0" i="0" lang="en-US" sz="2300" u="sng" cap="none" strike="noStrike">
                <a:solidFill>
                  <a:schemeClr val="hlink"/>
                </a:solidFill>
                <a:latin typeface="Playfair Display"/>
                <a:ea typeface="Playfair Display"/>
                <a:cs typeface="Playfair Display"/>
                <a:sym typeface="Playfair Display"/>
                <a:hlinkClick r:id="rId4"/>
              </a:rPr>
              <a:t>https://forms.gle/YbH99gG67vu4RHyh7</a:t>
            </a:r>
            <a:endParaRPr b="0" i="0" sz="2300" u="none" cap="none" strike="noStrike">
              <a:solidFill>
                <a:schemeClr val="accent3"/>
              </a:solidFill>
              <a:latin typeface="Playfair Display"/>
              <a:ea typeface="Playfair Display"/>
              <a:cs typeface="Playfair Display"/>
              <a:sym typeface="Playfair Displ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5A6BD"/>
        </a:solidFill>
      </p:bgPr>
    </p:bg>
    <p:spTree>
      <p:nvGrpSpPr>
        <p:cNvPr id="181" name="Shape 181"/>
        <p:cNvGrpSpPr/>
        <p:nvPr/>
      </p:nvGrpSpPr>
      <p:grpSpPr>
        <a:xfrm>
          <a:off x="0" y="0"/>
          <a:ext cx="0" cy="0"/>
          <a:chOff x="0" y="0"/>
          <a:chExt cx="0" cy="0"/>
        </a:xfrm>
      </p:grpSpPr>
      <p:sp>
        <p:nvSpPr>
          <p:cNvPr id="182" name="Google Shape;182;g253a6892eb9_0_1220"/>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33333"/>
              <a:buNone/>
            </a:pPr>
            <a:r>
              <a:rPr lang="en-US">
                <a:solidFill>
                  <a:srgbClr val="002FA7"/>
                </a:solidFill>
              </a:rPr>
              <a:t>¡Muchas gracias!</a:t>
            </a:r>
            <a:endParaRPr>
              <a:solidFill>
                <a:srgbClr val="002FA7"/>
              </a:solidFill>
            </a:endParaRPr>
          </a:p>
          <a:p>
            <a:pPr indent="0" lvl="0" marL="0" rtl="0" algn="ctr">
              <a:lnSpc>
                <a:spcPct val="100000"/>
              </a:lnSpc>
              <a:spcBef>
                <a:spcPts val="0"/>
              </a:spcBef>
              <a:spcAft>
                <a:spcPts val="0"/>
              </a:spcAft>
              <a:buSzPct val="133333"/>
              <a:buNone/>
            </a:pPr>
            <a:r>
              <a:rPr lang="en-US">
                <a:solidFill>
                  <a:srgbClr val="002FA7"/>
                </a:solidFill>
              </a:rPr>
              <a:t>¿Preguntas?</a:t>
            </a:r>
            <a:endParaRPr>
              <a:solidFill>
                <a:srgbClr val="002FA7"/>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53a6892eb9_0_1213"/>
          <p:cNvSpPr txBox="1"/>
          <p:nvPr>
            <p:ph type="ctrTitle"/>
          </p:nvPr>
        </p:nvSpPr>
        <p:spPr>
          <a:xfrm>
            <a:off x="344250" y="1871800"/>
            <a:ext cx="8239500" cy="2862300"/>
          </a:xfrm>
          <a:prstGeom prst="rect">
            <a:avLst/>
          </a:prstGeom>
          <a:noFill/>
          <a:ln>
            <a:noFill/>
          </a:ln>
        </p:spPr>
        <p:txBody>
          <a:bodyPr anchorCtr="0" anchor="ctr" bIns="91425" lIns="91425" spcFirstLastPara="1" rIns="91425" wrap="square" tIns="91425">
            <a:normAutofit/>
          </a:bodyPr>
          <a:lstStyle/>
          <a:p>
            <a:pPr indent="0" lvl="0" marL="12700" rtl="0" algn="just">
              <a:lnSpc>
                <a:spcPct val="100000"/>
              </a:lnSpc>
              <a:spcBef>
                <a:spcPts val="0"/>
              </a:spcBef>
              <a:spcAft>
                <a:spcPts val="0"/>
              </a:spcAft>
              <a:buClr>
                <a:schemeClr val="dk2"/>
              </a:buClr>
              <a:buSzPts val="6800"/>
              <a:buFont typeface="Arial"/>
              <a:buNone/>
            </a:pPr>
            <a:r>
              <a:rPr lang="en-US" sz="4400">
                <a:solidFill>
                  <a:srgbClr val="002FA7"/>
                </a:solidFill>
                <a:latin typeface="Tahoma"/>
                <a:ea typeface="Tahoma"/>
                <a:cs typeface="Tahoma"/>
                <a:sym typeface="Tahoma"/>
              </a:rPr>
              <a:t>Casa o árbol: estudiando el lenguaje mediante un juego  y una computadora</a:t>
            </a:r>
            <a:endParaRPr sz="4400">
              <a:solidFill>
                <a:srgbClr val="002FA7"/>
              </a:solidFill>
              <a:latin typeface="Tahoma"/>
              <a:ea typeface="Tahoma"/>
              <a:cs typeface="Tahoma"/>
              <a:sym typeface="Tahoma"/>
            </a:endParaRPr>
          </a:p>
        </p:txBody>
      </p:sp>
      <p:pic>
        <p:nvPicPr>
          <p:cNvPr id="69" name="Google Shape;69;g253a6892eb9_0_1213"/>
          <p:cNvPicPr preferRelativeResize="0"/>
          <p:nvPr/>
        </p:nvPicPr>
        <p:blipFill rotWithShape="1">
          <a:blip r:embed="rId3">
            <a:alphaModFix/>
          </a:blip>
          <a:srcRect b="0" l="0" r="0" t="0"/>
          <a:stretch/>
        </p:blipFill>
        <p:spPr>
          <a:xfrm>
            <a:off x="6947100" y="5504600"/>
            <a:ext cx="1636549" cy="954125"/>
          </a:xfrm>
          <a:prstGeom prst="rect">
            <a:avLst/>
          </a:prstGeom>
          <a:noFill/>
          <a:ln>
            <a:noFill/>
          </a:ln>
        </p:spPr>
      </p:pic>
      <p:sp>
        <p:nvSpPr>
          <p:cNvPr id="70" name="Google Shape;70;g253a6892eb9_0_1213"/>
          <p:cNvSpPr txBox="1"/>
          <p:nvPr/>
        </p:nvSpPr>
        <p:spPr>
          <a:xfrm>
            <a:off x="344250" y="5781563"/>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sng" cap="none" strike="noStrike">
                <a:solidFill>
                  <a:srgbClr val="000000"/>
                </a:solidFill>
                <a:latin typeface="Arial"/>
                <a:ea typeface="Arial"/>
                <a:cs typeface="Arial"/>
                <a:sym typeface="Arial"/>
                <a:hlinkClick r:id="rId4">
                  <a:extLst>
                    <a:ext uri="{A12FA001-AC4F-418D-AE19-62706E023703}">
                      <ahyp:hlinkClr val="tx"/>
                    </a:ext>
                  </a:extLst>
                </a:hlinkClick>
              </a:rPr>
              <a:t>https://www.cocucolab.org/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253a6892eb9_0_123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US">
                <a:highlight>
                  <a:srgbClr val="E4B5CA"/>
                </a:highlight>
              </a:rPr>
              <a:t>¿Qué vamos a hacer?</a:t>
            </a:r>
            <a:endParaRPr>
              <a:highlight>
                <a:srgbClr val="E4B5CA"/>
              </a:highlight>
            </a:endParaRPr>
          </a:p>
        </p:txBody>
      </p:sp>
      <p:sp>
        <p:nvSpPr>
          <p:cNvPr id="76" name="Google Shape;76;g253a6892eb9_0_123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p>
            <a:pPr indent="-374650" lvl="0" marL="457200" rtl="0" algn="just">
              <a:lnSpc>
                <a:spcPct val="150000"/>
              </a:lnSpc>
              <a:spcBef>
                <a:spcPts val="0"/>
              </a:spcBef>
              <a:spcAft>
                <a:spcPts val="0"/>
              </a:spcAft>
              <a:buSzPts val="2300"/>
              <a:buFont typeface="Alegreya"/>
              <a:buAutoNum type="arabicPeriod"/>
            </a:pPr>
            <a:r>
              <a:rPr lang="en-US" sz="2300">
                <a:latin typeface="Alegreya"/>
                <a:ea typeface="Alegreya"/>
                <a:cs typeface="Alegreya"/>
                <a:sym typeface="Alegreya"/>
              </a:rPr>
              <a:t>Leer un par de cuentos que luego discutiremos.</a:t>
            </a:r>
            <a:endParaRPr sz="2300">
              <a:latin typeface="Alegreya"/>
              <a:ea typeface="Alegreya"/>
              <a:cs typeface="Alegreya"/>
              <a:sym typeface="Alegreya"/>
            </a:endParaRPr>
          </a:p>
          <a:p>
            <a:pPr indent="-374650" lvl="0" marL="457200" rtl="0" algn="just">
              <a:lnSpc>
                <a:spcPct val="150000"/>
              </a:lnSpc>
              <a:spcBef>
                <a:spcPts val="0"/>
              </a:spcBef>
              <a:spcAft>
                <a:spcPts val="0"/>
              </a:spcAft>
              <a:buSzPts val="2300"/>
              <a:buFont typeface="Alegreya"/>
              <a:buAutoNum type="arabicPeriod"/>
            </a:pPr>
            <a:r>
              <a:rPr lang="en-US" sz="2300">
                <a:latin typeface="Alegreya"/>
                <a:ea typeface="Alegreya"/>
                <a:cs typeface="Alegreya"/>
                <a:sym typeface="Alegreya"/>
              </a:rPr>
              <a:t>Proponer un juego que consiste en adivinar una palabra.</a:t>
            </a:r>
            <a:endParaRPr sz="2300">
              <a:latin typeface="Alegreya"/>
              <a:ea typeface="Alegreya"/>
              <a:cs typeface="Alegreya"/>
              <a:sym typeface="Alegreya"/>
            </a:endParaRPr>
          </a:p>
          <a:p>
            <a:pPr indent="-374650" lvl="0" marL="457200" rtl="0" algn="just">
              <a:lnSpc>
                <a:spcPct val="150000"/>
              </a:lnSpc>
              <a:spcBef>
                <a:spcPts val="0"/>
              </a:spcBef>
              <a:spcAft>
                <a:spcPts val="0"/>
              </a:spcAft>
              <a:buSzPts val="2300"/>
              <a:buFont typeface="Alegreya"/>
              <a:buAutoNum type="arabicPeriod"/>
            </a:pPr>
            <a:r>
              <a:rPr lang="en-US" sz="2300">
                <a:latin typeface="Alegreya"/>
                <a:ea typeface="Alegreya"/>
                <a:cs typeface="Alegreya"/>
                <a:sym typeface="Alegreya"/>
              </a:rPr>
              <a:t>Durante el juego volcar en un formulario las palabras que usen para adivinar.</a:t>
            </a:r>
            <a:endParaRPr sz="2300">
              <a:latin typeface="Alegreya"/>
              <a:ea typeface="Alegreya"/>
              <a:cs typeface="Alegreya"/>
              <a:sym typeface="Alegreya"/>
            </a:endParaRPr>
          </a:p>
          <a:p>
            <a:pPr indent="-374650" lvl="0" marL="457200" rtl="0" algn="just">
              <a:lnSpc>
                <a:spcPct val="150000"/>
              </a:lnSpc>
              <a:spcBef>
                <a:spcPts val="0"/>
              </a:spcBef>
              <a:spcAft>
                <a:spcPts val="0"/>
              </a:spcAft>
              <a:buSzPts val="2300"/>
              <a:buFont typeface="Alegreya"/>
              <a:buAutoNum type="arabicPeriod"/>
            </a:pPr>
            <a:r>
              <a:rPr lang="en-US" sz="2300">
                <a:latin typeface="Alegreya"/>
                <a:ea typeface="Alegreya"/>
                <a:cs typeface="Alegreya"/>
                <a:sym typeface="Alegreya"/>
              </a:rPr>
              <a:t>Ver en vivo los resultados y discutirlos.</a:t>
            </a:r>
            <a:endParaRPr sz="2300">
              <a:latin typeface="Alegreya"/>
              <a:ea typeface="Alegreya"/>
              <a:cs typeface="Alegreya"/>
              <a:sym typeface="Alegreya"/>
            </a:endParaRPr>
          </a:p>
          <a:p>
            <a:pPr indent="-374650" lvl="0" marL="457200" rtl="0" algn="just">
              <a:lnSpc>
                <a:spcPct val="150000"/>
              </a:lnSpc>
              <a:spcBef>
                <a:spcPts val="0"/>
              </a:spcBef>
              <a:spcAft>
                <a:spcPts val="0"/>
              </a:spcAft>
              <a:buSzPts val="2300"/>
              <a:buFont typeface="Alegreya"/>
              <a:buAutoNum type="arabicPeriod"/>
            </a:pPr>
            <a:r>
              <a:rPr lang="en-US" sz="2300">
                <a:latin typeface="Alegreya"/>
                <a:ea typeface="Alegreya"/>
                <a:cs typeface="Alegreya"/>
                <a:sym typeface="Alegreya"/>
              </a:rPr>
              <a:t>Explicar la relevancia de experimentos como este, cómo se puede estudiar el lenguaje desde la física y qué utilidades puede tener.</a:t>
            </a:r>
            <a:endParaRPr sz="2300">
              <a:latin typeface="Alegreya"/>
              <a:ea typeface="Alegreya"/>
              <a:cs typeface="Alegreya"/>
              <a:sym typeface="Alegreya"/>
            </a:endParaRPr>
          </a:p>
          <a:p>
            <a:pPr indent="-374650" lvl="0" marL="457200" rtl="0" algn="just">
              <a:lnSpc>
                <a:spcPct val="150000"/>
              </a:lnSpc>
              <a:spcBef>
                <a:spcPts val="0"/>
              </a:spcBef>
              <a:spcAft>
                <a:spcPts val="0"/>
              </a:spcAft>
              <a:buSzPts val="2300"/>
              <a:buFont typeface="Alegreya"/>
              <a:buAutoNum type="arabicPeriod"/>
            </a:pPr>
            <a:r>
              <a:rPr lang="en-US" sz="2300">
                <a:latin typeface="Alegreya"/>
                <a:ea typeface="Alegreya"/>
                <a:cs typeface="Alegreya"/>
                <a:sym typeface="Alegreya"/>
              </a:rPr>
              <a:t>Responder cualquier inquietud que tengan.</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253315c81b3_1_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US">
                <a:highlight>
                  <a:srgbClr val="E4B5CA"/>
                </a:highlight>
              </a:rPr>
              <a:t>Casa o árbol</a:t>
            </a:r>
            <a:endParaRPr>
              <a:highlight>
                <a:srgbClr val="E4B5CA"/>
              </a:highlight>
            </a:endParaRPr>
          </a:p>
        </p:txBody>
      </p:sp>
      <p:sp>
        <p:nvSpPr>
          <p:cNvPr id="82" name="Google Shape;82;g253315c81b3_1_0"/>
          <p:cNvSpPr txBox="1"/>
          <p:nvPr>
            <p:ph idx="1" type="body"/>
          </p:nvPr>
        </p:nvSpPr>
        <p:spPr>
          <a:xfrm>
            <a:off x="311700" y="1340625"/>
            <a:ext cx="8520600" cy="5364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US">
                <a:latin typeface="Alegreya"/>
                <a:ea typeface="Alegreya"/>
                <a:cs typeface="Alegreya"/>
                <a:sym typeface="Alegreya"/>
              </a:rPr>
              <a:t>Las reglas del juego son las siguientes:</a:t>
            </a:r>
            <a:endParaRPr>
              <a:latin typeface="Alegreya"/>
              <a:ea typeface="Alegreya"/>
              <a:cs typeface="Alegreya"/>
              <a:sym typeface="Alegreya"/>
            </a:endParaRPr>
          </a:p>
          <a:p>
            <a:pPr indent="-342900" lvl="0" marL="457200" rtl="0" algn="just">
              <a:lnSpc>
                <a:spcPct val="115000"/>
              </a:lnSpc>
              <a:spcBef>
                <a:spcPts val="1200"/>
              </a:spcBef>
              <a:spcAft>
                <a:spcPts val="0"/>
              </a:spcAft>
              <a:buSzPts val="1800"/>
              <a:buFont typeface="Alegreya"/>
              <a:buChar char="●"/>
            </a:pPr>
            <a:r>
              <a:rPr lang="en-US">
                <a:latin typeface="Alegreya"/>
                <a:ea typeface="Alegreya"/>
                <a:cs typeface="Alegreya"/>
                <a:sym typeface="Alegreya"/>
              </a:rPr>
              <a:t>En grupos de 4 o 5, a una persona “líder” le vamos a revelar una palabra secreta y el resto de su grupo, por turnos,  la tiene que adivinar. </a:t>
            </a:r>
            <a:endParaRPr>
              <a:latin typeface="Alegreya"/>
              <a:ea typeface="Alegreya"/>
              <a:cs typeface="Alegreya"/>
              <a:sym typeface="Alegreya"/>
            </a:endParaRPr>
          </a:p>
          <a:p>
            <a:pPr indent="-342900" lvl="0" marL="457200" rtl="0" algn="just">
              <a:lnSpc>
                <a:spcPct val="115000"/>
              </a:lnSpc>
              <a:spcBef>
                <a:spcPts val="1000"/>
              </a:spcBef>
              <a:spcAft>
                <a:spcPts val="0"/>
              </a:spcAft>
              <a:buSzPts val="1800"/>
              <a:buFont typeface="Alegreya"/>
              <a:buChar char="●"/>
            </a:pPr>
            <a:r>
              <a:rPr lang="en-US">
                <a:latin typeface="Alegreya"/>
                <a:ea typeface="Alegreya"/>
                <a:cs typeface="Alegreya"/>
                <a:sym typeface="Alegreya"/>
              </a:rPr>
              <a:t>Para adivinar, cada integrante propone dos palabras y la persona líder dice cuál de las dos tiene un significado más parecido a la palabra secreta. Si son igual de parecidas, debe decirlo. No vale proponer nombres propios (ej: de personas, lugares, películas, etc.) ni dar pistas. La persona líder puede hacer preguntas en caso de necesidad.</a:t>
            </a:r>
            <a:endParaRPr>
              <a:latin typeface="Alegreya"/>
              <a:ea typeface="Alegreya"/>
              <a:cs typeface="Alegreya"/>
              <a:sym typeface="Alegreya"/>
            </a:endParaRPr>
          </a:p>
          <a:p>
            <a:pPr indent="-342900" lvl="0" marL="457200" rtl="0" algn="just">
              <a:lnSpc>
                <a:spcPct val="115000"/>
              </a:lnSpc>
              <a:spcBef>
                <a:spcPts val="1000"/>
              </a:spcBef>
              <a:spcAft>
                <a:spcPts val="0"/>
              </a:spcAft>
              <a:buSzPts val="1800"/>
              <a:buFont typeface="Alegreya"/>
              <a:buChar char="●"/>
            </a:pPr>
            <a:r>
              <a:rPr lang="en-US">
                <a:latin typeface="Alegreya"/>
                <a:ea typeface="Alegreya"/>
                <a:cs typeface="Alegreya"/>
                <a:sym typeface="Alegreya"/>
              </a:rPr>
              <a:t>Las primeras dos palabras propuestas deben ser “casa” y “árbol”.</a:t>
            </a:r>
            <a:endParaRPr>
              <a:latin typeface="Alegreya"/>
              <a:ea typeface="Alegreya"/>
              <a:cs typeface="Alegreya"/>
              <a:sym typeface="Alegreya"/>
            </a:endParaRPr>
          </a:p>
          <a:p>
            <a:pPr indent="-342900" lvl="0" marL="457200" rtl="0" algn="just">
              <a:lnSpc>
                <a:spcPct val="115000"/>
              </a:lnSpc>
              <a:spcBef>
                <a:spcPts val="1000"/>
              </a:spcBef>
              <a:spcAft>
                <a:spcPts val="0"/>
              </a:spcAft>
              <a:buSzPts val="1800"/>
              <a:buFont typeface="Alegreya"/>
              <a:buChar char="●"/>
            </a:pPr>
            <a:r>
              <a:rPr lang="en-US">
                <a:latin typeface="Alegreya"/>
                <a:ea typeface="Alegreya"/>
                <a:cs typeface="Alegreya"/>
                <a:sym typeface="Alegreya"/>
              </a:rPr>
              <a:t>Una de las dos palabras propuestas tiene que ser la elegida del turno anterior, o cualquiera de las dos, en caso de empate.</a:t>
            </a:r>
            <a:endParaRPr>
              <a:latin typeface="Alegreya"/>
              <a:ea typeface="Alegreya"/>
              <a:cs typeface="Alegreya"/>
              <a:sym typeface="Alegreya"/>
            </a:endParaRPr>
          </a:p>
          <a:p>
            <a:pPr indent="-342900" lvl="0" marL="457200" rtl="0" algn="just">
              <a:lnSpc>
                <a:spcPct val="115000"/>
              </a:lnSpc>
              <a:spcBef>
                <a:spcPts val="1000"/>
              </a:spcBef>
              <a:spcAft>
                <a:spcPts val="0"/>
              </a:spcAft>
              <a:buSzPts val="1800"/>
              <a:buFont typeface="Alegreya"/>
              <a:buChar char="●"/>
            </a:pPr>
            <a:r>
              <a:rPr lang="en-US">
                <a:latin typeface="Alegreya"/>
                <a:ea typeface="Alegreya"/>
                <a:cs typeface="Alegreya"/>
                <a:sym typeface="Alegreya"/>
              </a:rPr>
              <a:t>Si una persona propone la palabra secreta, gana. Ahí la partida se termina.</a:t>
            </a:r>
            <a:endParaRPr>
              <a:latin typeface="Alegreya"/>
              <a:ea typeface="Alegreya"/>
              <a:cs typeface="Alegreya"/>
              <a:sym typeface="Alegreya"/>
            </a:endParaRPr>
          </a:p>
          <a:p>
            <a:pPr indent="-342900" lvl="0" marL="457200" rtl="0" algn="just">
              <a:lnSpc>
                <a:spcPct val="115000"/>
              </a:lnSpc>
              <a:spcBef>
                <a:spcPts val="1000"/>
              </a:spcBef>
              <a:spcAft>
                <a:spcPts val="0"/>
              </a:spcAft>
              <a:buSzPts val="1800"/>
              <a:buFont typeface="Alegreya"/>
              <a:buChar char="●"/>
            </a:pPr>
            <a:r>
              <a:rPr lang="en-US">
                <a:latin typeface="Alegreya"/>
                <a:ea typeface="Alegreya"/>
                <a:cs typeface="Alegreya"/>
                <a:sym typeface="Alegreya"/>
              </a:rPr>
              <a:t>Tienen máximo 5 minutos o 20 turnos para adivinar cada palabra. Una vez terminada la partida, les daremos una palabra nueva para adivinar.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25311cbec71_0_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07142"/>
              <a:buNone/>
            </a:pPr>
            <a:r>
              <a:rPr lang="en-US">
                <a:highlight>
                  <a:srgbClr val="E4B5CA"/>
                </a:highlight>
              </a:rPr>
              <a:t>Completen el siguiente formulario a medida que jueguen</a:t>
            </a:r>
            <a:endParaRPr>
              <a:highlight>
                <a:srgbClr val="E4B5CA"/>
              </a:highlight>
            </a:endParaRPr>
          </a:p>
        </p:txBody>
      </p:sp>
      <p:pic>
        <p:nvPicPr>
          <p:cNvPr id="88" name="Google Shape;88;g25311cbec71_0_0"/>
          <p:cNvPicPr preferRelativeResize="0"/>
          <p:nvPr/>
        </p:nvPicPr>
        <p:blipFill rotWithShape="1">
          <a:blip r:embed="rId3">
            <a:alphaModFix/>
          </a:blip>
          <a:srcRect b="6029" l="0" r="0" t="7185"/>
          <a:stretch/>
        </p:blipFill>
        <p:spPr>
          <a:xfrm>
            <a:off x="2240875" y="1215850"/>
            <a:ext cx="4457550" cy="3868625"/>
          </a:xfrm>
          <a:prstGeom prst="rect">
            <a:avLst/>
          </a:prstGeom>
          <a:noFill/>
          <a:ln>
            <a:noFill/>
          </a:ln>
        </p:spPr>
      </p:pic>
      <p:sp>
        <p:nvSpPr>
          <p:cNvPr id="89" name="Google Shape;89;g25311cbec71_0_0"/>
          <p:cNvSpPr txBox="1"/>
          <p:nvPr/>
        </p:nvSpPr>
        <p:spPr>
          <a:xfrm>
            <a:off x="452175" y="4938775"/>
            <a:ext cx="8076600" cy="1908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r>
              <a:rPr b="0" i="0" lang="en-US" sz="2800" u="sng" cap="none" strike="noStrike">
                <a:solidFill>
                  <a:schemeClr val="hlink"/>
                </a:solidFill>
                <a:latin typeface="Arial"/>
                <a:ea typeface="Arial"/>
                <a:cs typeface="Arial"/>
                <a:sym typeface="Arial"/>
                <a:hlinkClick r:id="rId4"/>
              </a:rPr>
              <a:t>https://forms.gle/uqxw57t73QXi3ZE5A</a:t>
            </a:r>
            <a:endParaRPr b="0" i="0" sz="2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Si ya mandaron un formulario, abran uno nuevo desde una ventana de incógnito o desde otro celular o compu.</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253a6892eb9_0_125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US">
                <a:highlight>
                  <a:srgbClr val="E4B5CA"/>
                </a:highlight>
              </a:rPr>
              <a:t>Ya tenemos los datos, ¿y ahora?</a:t>
            </a:r>
            <a:endParaRPr>
              <a:highlight>
                <a:srgbClr val="E4B5CA"/>
              </a:highlight>
            </a:endParaRPr>
          </a:p>
        </p:txBody>
      </p:sp>
      <p:sp>
        <p:nvSpPr>
          <p:cNvPr id="95" name="Google Shape;95;g253a6892eb9_0_1252"/>
          <p:cNvSpPr txBox="1"/>
          <p:nvPr>
            <p:ph idx="1" type="body"/>
          </p:nvPr>
        </p:nvSpPr>
        <p:spPr>
          <a:xfrm>
            <a:off x="311700" y="1645425"/>
            <a:ext cx="8254500" cy="4084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US" sz="2200"/>
              <a:t>Podríamos ver si a medida que las partidas avanzan, la diferencia de significado entre la palabra secreta y las palabras propuestas disminuye. A esa diferencia se le llama </a:t>
            </a:r>
            <a:r>
              <a:rPr b="1" lang="en-US" sz="2200"/>
              <a:t>distancia semántica</a:t>
            </a:r>
            <a:r>
              <a:rPr lang="en-US" sz="2200"/>
              <a:t>.</a:t>
            </a:r>
            <a:endParaRPr sz="2200"/>
          </a:p>
          <a:p>
            <a:pPr indent="0" lvl="0" marL="0" rtl="0" algn="just">
              <a:lnSpc>
                <a:spcPct val="115000"/>
              </a:lnSpc>
              <a:spcBef>
                <a:spcPts val="1200"/>
              </a:spcBef>
              <a:spcAft>
                <a:spcPts val="0"/>
              </a:spcAft>
              <a:buSzPts val="1800"/>
              <a:buNone/>
            </a:pPr>
            <a:r>
              <a:rPr lang="en-US" sz="2200">
                <a:solidFill>
                  <a:srgbClr val="9900FF"/>
                </a:solidFill>
              </a:rPr>
              <a:t>¿Cómo hacemos esto?</a:t>
            </a:r>
            <a:endParaRPr sz="2200">
              <a:solidFill>
                <a:srgbClr val="9900FF"/>
              </a:solidFill>
            </a:endParaRPr>
          </a:p>
          <a:p>
            <a:pPr indent="0" lvl="0" marL="0" rtl="0" algn="just">
              <a:lnSpc>
                <a:spcPct val="115000"/>
              </a:lnSpc>
              <a:spcBef>
                <a:spcPts val="1200"/>
              </a:spcBef>
              <a:spcAft>
                <a:spcPts val="0"/>
              </a:spcAft>
              <a:buSzPts val="1800"/>
              <a:buNone/>
            </a:pPr>
            <a:r>
              <a:rPr lang="en-US" sz="2200"/>
              <a:t>Tenemos que expresar la distancia semántica como un número. </a:t>
            </a:r>
            <a:endParaRPr sz="2200"/>
          </a:p>
          <a:p>
            <a:pPr indent="0" lvl="0" marL="0" rtl="0" algn="just">
              <a:lnSpc>
                <a:spcPct val="115000"/>
              </a:lnSpc>
              <a:spcBef>
                <a:spcPts val="1200"/>
              </a:spcBef>
              <a:spcAft>
                <a:spcPts val="0"/>
              </a:spcAft>
              <a:buSzPts val="1800"/>
              <a:buNone/>
            </a:pPr>
            <a:r>
              <a:rPr lang="en-US" sz="2200">
                <a:solidFill>
                  <a:srgbClr val="9900FF"/>
                </a:solidFill>
              </a:rPr>
              <a:t>¿Cómo?</a:t>
            </a:r>
            <a:endParaRPr sz="2200">
              <a:solidFill>
                <a:srgbClr val="9900FF"/>
              </a:solidFill>
            </a:endParaRPr>
          </a:p>
          <a:p>
            <a:pPr indent="0" lvl="0" marL="0" rtl="0" algn="just">
              <a:lnSpc>
                <a:spcPct val="115000"/>
              </a:lnSpc>
              <a:spcBef>
                <a:spcPts val="1200"/>
              </a:spcBef>
              <a:spcAft>
                <a:spcPts val="1200"/>
              </a:spcAft>
              <a:buSzPts val="1800"/>
              <a:buNone/>
            </a:pPr>
            <a:r>
              <a:rPr lang="en-US" sz="2200"/>
              <a:t>Acá viene la física: armar un </a:t>
            </a:r>
            <a:r>
              <a:rPr b="1" lang="en-US" sz="2200"/>
              <a:t>modelo</a:t>
            </a:r>
            <a:r>
              <a:rPr lang="en-US" sz="2200"/>
              <a:t> y pensar a las palabras como </a:t>
            </a:r>
            <a:r>
              <a:rPr b="1" lang="en-US" sz="2200"/>
              <a:t>vectores</a:t>
            </a:r>
            <a:r>
              <a:rPr lang="en-US" sz="2200"/>
              <a:t>.</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253a6892eb9_0_125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US">
                <a:highlight>
                  <a:srgbClr val="E4B5CA"/>
                </a:highlight>
              </a:rPr>
              <a:t>Las palabras como vectores</a:t>
            </a:r>
            <a:endParaRPr>
              <a:highlight>
                <a:srgbClr val="E4B5CA"/>
              </a:highlight>
            </a:endParaRPr>
          </a:p>
        </p:txBody>
      </p:sp>
      <p:sp>
        <p:nvSpPr>
          <p:cNvPr id="101" name="Google Shape;101;g253a6892eb9_0_1257"/>
          <p:cNvSpPr txBox="1"/>
          <p:nvPr>
            <p:ph idx="1" type="body"/>
          </p:nvPr>
        </p:nvSpPr>
        <p:spPr>
          <a:xfrm>
            <a:off x="311700" y="1645425"/>
            <a:ext cx="8078700" cy="44463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lang="en-US" sz="1900">
                <a:solidFill>
                  <a:srgbClr val="9900FF"/>
                </a:solidFill>
              </a:rPr>
              <a:t>¿Qué es un vector?</a:t>
            </a:r>
            <a:endParaRPr sz="1900">
              <a:solidFill>
                <a:srgbClr val="9900FF"/>
              </a:solidFill>
            </a:endParaRPr>
          </a:p>
          <a:p>
            <a:pPr indent="0" lvl="0" marL="0" rtl="0" algn="just">
              <a:lnSpc>
                <a:spcPct val="115000"/>
              </a:lnSpc>
              <a:spcBef>
                <a:spcPts val="1200"/>
              </a:spcBef>
              <a:spcAft>
                <a:spcPts val="0"/>
              </a:spcAft>
              <a:buSzPts val="1800"/>
              <a:buNone/>
            </a:pPr>
            <a:r>
              <a:rPr lang="en-US" sz="1900"/>
              <a:t>Una lista de números que se puede orientar en el espacio. El ángulo que se forma entre ellos se puede pensar como su distancia. Las dimensiones de un vector es la cantidad de números que tiene.</a:t>
            </a:r>
            <a:endParaRPr sz="1900"/>
          </a:p>
          <a:p>
            <a:pPr indent="0" lvl="0" marL="0" rtl="0" algn="just">
              <a:lnSpc>
                <a:spcPct val="115000"/>
              </a:lnSpc>
              <a:spcBef>
                <a:spcPts val="1200"/>
              </a:spcBef>
              <a:spcAft>
                <a:spcPts val="0"/>
              </a:spcAft>
              <a:buSzPts val="1800"/>
              <a:buNone/>
            </a:pPr>
            <a:r>
              <a:rPr lang="en-US" sz="1900"/>
              <a:t>Ejemplo: si quisiera representar mi apariencia física con un vector, ¿qué características serían importantes? ¿cuántas dimensiones necesitaría?</a:t>
            </a:r>
            <a:endParaRPr sz="1900"/>
          </a:p>
          <a:p>
            <a:pPr indent="0" lvl="0" marL="0" rtl="0" algn="just">
              <a:lnSpc>
                <a:spcPct val="115000"/>
              </a:lnSpc>
              <a:spcBef>
                <a:spcPts val="1200"/>
              </a:spcBef>
              <a:spcAft>
                <a:spcPts val="0"/>
              </a:spcAft>
              <a:buSzPts val="1800"/>
              <a:buNone/>
            </a:pPr>
            <a:r>
              <a:rPr lang="en-US" sz="1900"/>
              <a:t>El vector tendría valores de altura, peso, largo del pelo, ancho a la altura de los hombros, ancho de cadera, de cintura, talle de zapatos, color de ojos, color de pelo, color de piel, etcétera. </a:t>
            </a:r>
            <a:endParaRPr sz="1900"/>
          </a:p>
          <a:p>
            <a:pPr indent="0" lvl="0" marL="0" rtl="0" algn="just">
              <a:lnSpc>
                <a:spcPct val="115000"/>
              </a:lnSpc>
              <a:spcBef>
                <a:spcPts val="1200"/>
              </a:spcBef>
              <a:spcAft>
                <a:spcPts val="1200"/>
              </a:spcAft>
              <a:buSzPts val="1800"/>
              <a:buNone/>
            </a:pPr>
            <a:r>
              <a:rPr lang="en-US" sz="1900"/>
              <a:t>El vector de mi “doble idéntico” tendría una distancia al mío de </a:t>
            </a:r>
            <a:r>
              <a:rPr lang="en-US" sz="1900">
                <a:latin typeface="Times New Roman"/>
                <a:ea typeface="Times New Roman"/>
                <a:cs typeface="Times New Roman"/>
                <a:sym typeface="Times New Roman"/>
              </a:rPr>
              <a:t>0</a:t>
            </a:r>
            <a:r>
              <a:rPr lang="en-US" sz="1900"/>
              <a:t> o cercana a </a:t>
            </a:r>
            <a:r>
              <a:rPr lang="en-US" sz="1900">
                <a:latin typeface="Times New Roman"/>
                <a:ea typeface="Times New Roman"/>
                <a:cs typeface="Times New Roman"/>
                <a:sym typeface="Times New Roman"/>
              </a:rPr>
              <a:t>0</a:t>
            </a:r>
            <a:r>
              <a:rPr lang="en-US" sz="1900"/>
              <a:t>.</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253a6892eb9_0_1267"/>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US">
                <a:highlight>
                  <a:srgbClr val="E4B5CA"/>
                </a:highlight>
              </a:rPr>
              <a:t>Las palabras como vectores</a:t>
            </a:r>
            <a:endParaRPr>
              <a:highlight>
                <a:srgbClr val="E4B5CA"/>
              </a:highlight>
            </a:endParaRPr>
          </a:p>
        </p:txBody>
      </p:sp>
      <p:sp>
        <p:nvSpPr>
          <p:cNvPr id="107" name="Google Shape;107;g253a6892eb9_0_1267"/>
          <p:cNvSpPr txBox="1"/>
          <p:nvPr>
            <p:ph idx="1" type="body"/>
          </p:nvPr>
        </p:nvSpPr>
        <p:spPr>
          <a:xfrm>
            <a:off x="311700" y="1645425"/>
            <a:ext cx="7953000" cy="14820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lang="en-US" sz="1900">
                <a:solidFill>
                  <a:srgbClr val="9900FF"/>
                </a:solidFill>
              </a:rPr>
              <a:t>¿Cómo medimos el significado de las palabras?</a:t>
            </a:r>
            <a:endParaRPr sz="1900">
              <a:solidFill>
                <a:srgbClr val="9900FF"/>
              </a:solidFill>
            </a:endParaRPr>
          </a:p>
          <a:p>
            <a:pPr indent="0" lvl="0" marL="0" rtl="0" algn="just">
              <a:lnSpc>
                <a:spcPct val="115000"/>
              </a:lnSpc>
              <a:spcBef>
                <a:spcPts val="1200"/>
              </a:spcBef>
              <a:spcAft>
                <a:spcPts val="1200"/>
              </a:spcAft>
              <a:buSzPts val="1800"/>
              <a:buNone/>
            </a:pPr>
            <a:r>
              <a:rPr lang="en-US" sz="1900"/>
              <a:t>Existen métodos computacionales que representan a las palabras como vectores según su </a:t>
            </a:r>
            <a:r>
              <a:rPr b="1" lang="en-US" sz="1900"/>
              <a:t>contexto</a:t>
            </a:r>
            <a:r>
              <a:rPr lang="en-US" sz="1900"/>
              <a:t>.</a:t>
            </a:r>
            <a:endParaRPr sz="1900"/>
          </a:p>
        </p:txBody>
      </p:sp>
      <p:sp>
        <p:nvSpPr>
          <p:cNvPr id="108" name="Google Shape;108;g253a6892eb9_0_1267"/>
          <p:cNvSpPr txBox="1"/>
          <p:nvPr>
            <p:ph idx="1" type="body"/>
          </p:nvPr>
        </p:nvSpPr>
        <p:spPr>
          <a:xfrm>
            <a:off x="311700" y="2864625"/>
            <a:ext cx="7953000" cy="28128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0"/>
              </a:spcAft>
              <a:buSzPts val="1800"/>
              <a:buNone/>
            </a:pPr>
            <a:r>
              <a:rPr lang="en-US" sz="1900"/>
              <a:t>Por ejemplo:</a:t>
            </a:r>
            <a:endParaRPr sz="1900"/>
          </a:p>
          <a:p>
            <a:pPr indent="0" lvl="0" marL="0" rtl="0" algn="just">
              <a:lnSpc>
                <a:spcPct val="115000"/>
              </a:lnSpc>
              <a:spcBef>
                <a:spcPts val="1200"/>
              </a:spcBef>
              <a:spcAft>
                <a:spcPts val="0"/>
              </a:spcAft>
              <a:buSzPts val="1800"/>
              <a:buNone/>
            </a:pPr>
            <a:r>
              <a:rPr lang="en-US" sz="1900"/>
              <a:t>“El </a:t>
            </a:r>
            <a:r>
              <a:rPr lang="en-US" sz="1900" u="sng"/>
              <a:t>banco</a:t>
            </a:r>
            <a:r>
              <a:rPr lang="en-US" sz="1900"/>
              <a:t> de la plaza donde me senté.”</a:t>
            </a:r>
            <a:endParaRPr sz="1900"/>
          </a:p>
          <a:p>
            <a:pPr indent="0" lvl="0" marL="0" rtl="0" algn="just">
              <a:lnSpc>
                <a:spcPct val="115000"/>
              </a:lnSpc>
              <a:spcBef>
                <a:spcPts val="1200"/>
              </a:spcBef>
              <a:spcAft>
                <a:spcPts val="0"/>
              </a:spcAft>
              <a:buSzPts val="1800"/>
              <a:buNone/>
            </a:pPr>
            <a:r>
              <a:rPr lang="en-US" sz="1900"/>
              <a:t>“Entré al </a:t>
            </a:r>
            <a:r>
              <a:rPr lang="en-US" sz="1900" u="sng"/>
              <a:t>banco</a:t>
            </a:r>
            <a:r>
              <a:rPr lang="en-US" sz="1900"/>
              <a:t> para cobrar mi sueldo.”</a:t>
            </a:r>
            <a:endParaRPr sz="1900"/>
          </a:p>
          <a:p>
            <a:pPr indent="0" lvl="0" marL="0" rtl="0" algn="just">
              <a:lnSpc>
                <a:spcPct val="115000"/>
              </a:lnSpc>
              <a:spcBef>
                <a:spcPts val="1200"/>
              </a:spcBef>
              <a:spcAft>
                <a:spcPts val="0"/>
              </a:spcAft>
              <a:buSzPts val="1800"/>
              <a:buNone/>
            </a:pPr>
            <a:r>
              <a:rPr lang="en-US" sz="1900"/>
              <a:t>¡En cada contexto la palabra </a:t>
            </a:r>
            <a:r>
              <a:rPr i="1" lang="en-US" sz="1900"/>
              <a:t>banco</a:t>
            </a:r>
            <a:r>
              <a:rPr lang="en-US" sz="1900"/>
              <a:t> tiene un significado muy diferente!</a:t>
            </a:r>
            <a:endParaRPr sz="1900"/>
          </a:p>
          <a:p>
            <a:pPr indent="0" lvl="0" marL="0" rtl="0" algn="just">
              <a:lnSpc>
                <a:spcPct val="115000"/>
              </a:lnSpc>
              <a:spcBef>
                <a:spcPts val="1200"/>
              </a:spcBef>
              <a:spcAft>
                <a:spcPts val="1200"/>
              </a:spcAft>
              <a:buSzPts val="1800"/>
              <a:buNone/>
            </a:pPr>
            <a:r>
              <a:rPr lang="en-US" sz="1900"/>
              <a:t>Nosotros vamos a utilizar un modelo que leyó palabras de millones de contextos diferentes y generó un vector para cada una.</a:t>
            </a:r>
            <a:endParaRPr sz="1900"/>
          </a:p>
        </p:txBody>
      </p:sp>
      <p:sp>
        <p:nvSpPr>
          <p:cNvPr id="109" name="Google Shape;109;g253a6892eb9_0_1267"/>
          <p:cNvSpPr txBox="1"/>
          <p:nvPr/>
        </p:nvSpPr>
        <p:spPr>
          <a:xfrm>
            <a:off x="304800" y="5715000"/>
            <a:ext cx="7953000" cy="4770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1200"/>
              </a:spcAft>
              <a:buClr>
                <a:srgbClr val="000000"/>
              </a:buClr>
              <a:buSzPts val="1900"/>
              <a:buFont typeface="Arial"/>
              <a:buNone/>
            </a:pPr>
            <a:r>
              <a:rPr b="0" i="0" lang="en-US" sz="1900" u="none" cap="none" strike="noStrike">
                <a:solidFill>
                  <a:schemeClr val="dk2"/>
                </a:solidFill>
                <a:latin typeface="Playfair Display"/>
                <a:ea typeface="Playfair Display"/>
                <a:cs typeface="Playfair Display"/>
                <a:sym typeface="Playfair Display"/>
              </a:rPr>
              <a:t>La palabra </a:t>
            </a:r>
            <a:r>
              <a:rPr b="0" i="1" lang="en-US" sz="1900" u="none" cap="none" strike="noStrike">
                <a:solidFill>
                  <a:schemeClr val="dk2"/>
                </a:solidFill>
                <a:latin typeface="Playfair Display"/>
                <a:ea typeface="Playfair Display"/>
                <a:cs typeface="Playfair Display"/>
                <a:sym typeface="Playfair Display"/>
              </a:rPr>
              <a:t>Messi</a:t>
            </a:r>
            <a:r>
              <a:rPr b="0" i="0" lang="en-US" sz="1900" u="none" cap="none" strike="noStrike">
                <a:solidFill>
                  <a:schemeClr val="dk2"/>
                </a:solidFill>
                <a:latin typeface="Playfair Display"/>
                <a:ea typeface="Playfair Display"/>
                <a:cs typeface="Playfair Display"/>
                <a:sym typeface="Playfair Display"/>
              </a:rPr>
              <a:t>. ¿Con qué palabras creen que está más relacionada?</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2023-06-17T14:47:24Z</dcterms:created>
  <dc:creator>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2021-06-08T00:00:00Z</vt:filetime>
  </property>
  <property fmtid="{D5CDD505-2E9C-101B-9397-08002B2CF9AE}" pid="3" name="Creator">
    <vt:lpwstr>Microsoft® PowerPoint® 2019</vt:lpwstr>
  </property>
  <property fmtid="{D5CDD505-2E9C-101B-9397-08002B2CF9AE}" pid="4" name="LastSaved">
    <vt:filetime>2023-06-17T00:00:00Z</vt:filetime>
  </property>
</Properties>
</file>