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92" r:id="rId2"/>
    <p:sldId id="317" r:id="rId3"/>
    <p:sldId id="296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8" r:id="rId17"/>
    <p:sldId id="306" r:id="rId18"/>
    <p:sldId id="307" r:id="rId19"/>
    <p:sldId id="309" r:id="rId20"/>
    <p:sldId id="318" r:id="rId21"/>
    <p:sldId id="310" r:id="rId22"/>
    <p:sldId id="311" r:id="rId23"/>
    <p:sldId id="312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4" autoAdjust="0"/>
    <p:restoredTop sz="91044"/>
  </p:normalViewPr>
  <p:slideViewPr>
    <p:cSldViewPr>
      <p:cViewPr varScale="1">
        <p:scale>
          <a:sx n="100" d="100"/>
          <a:sy n="100" d="100"/>
        </p:scale>
        <p:origin x="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language.</a:t>
            </a:r>
          </a:p>
          <a:p>
            <a:r>
              <a:rPr lang="en-US" dirty="0"/>
              <a:t>Here we will look at a basic compiler that translates Cuppa1 programs into exp1bytecode.</a:t>
            </a:r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Our basic compiler consists of:</a:t>
            </a:r>
          </a:p>
          <a:p>
            <a:pPr lvl="1"/>
            <a:r>
              <a:rPr lang="en-US" dirty="0"/>
              <a:t>The Cuppa1 frontend</a:t>
            </a:r>
          </a:p>
          <a:p>
            <a:pPr lvl="1"/>
            <a:r>
              <a:rPr lang="en-US" dirty="0"/>
              <a:t>A code generation tree walker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Pattern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program,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apply our pattern translations to generate Exp1bytecode: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22A5B-BA47-C443-9556-F56BFB8C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70221"/>
            <a:ext cx="3581400" cy="3259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9766-8763-3743-A943-7A6DE30B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5791200"/>
            <a:ext cx="5841664" cy="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code.</a:t>
            </a:r>
          </a:p>
          <a:p>
            <a:pPr lvl="1"/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</a:p>
          <a:p>
            <a:pPr lvl="1"/>
            <a:r>
              <a:rPr lang="en-US" dirty="0"/>
              <a:t>Cuppa1 expression patterns will generate Exp1bytecode expressions returned as </a:t>
            </a:r>
            <a:r>
              <a:rPr lang="en-US" i="1" dirty="0"/>
              <a:t>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39FC1C-CA13-6C46-9ECE-548F8859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46797"/>
            <a:ext cx="32004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(‘GET’, (‘ID’, name)) =&gt; input &lt;name&gt;;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get</a:t>
            </a:r>
          </a:p>
          <a:p>
            <a:r>
              <a:rPr lang="en-US" dirty="0"/>
              <a:t>statement demands that we also generate the </a:t>
            </a:r>
          </a:p>
          <a:p>
            <a:r>
              <a:rPr lang="en-US" dirty="0"/>
              <a:t>semicolon as part of the translation,</a:t>
            </a:r>
          </a:p>
          <a:p>
            <a:r>
              <a:rPr lang="en-US" dirty="0"/>
              <a:t>we delay this until we generate the actual </a:t>
            </a:r>
          </a:p>
          <a:p>
            <a:r>
              <a:rPr lang="en-US" dirty="0"/>
              <a:t>machine 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use Python’s ability to do pattern matching on tuples!</a:t>
            </a:r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5E90D-4870-F949-B322-978278FA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83000"/>
            <a:ext cx="397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(‘ASSIGN’, (‘ID’, name), exp) =&gt; store &lt;name&gt; &lt;exp&gt;;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076700" y="460375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16693-E9A6-514E-888D-BD5952CE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1" y="3816398"/>
            <a:ext cx="3387799" cy="2965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4876800" y="553085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E893-1FDF-3346-A53A-9509A97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5869"/>
            <a:ext cx="4870450" cy="14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3382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 for </a:t>
            </a:r>
            <a:r>
              <a:rPr lang="en-US" dirty="0" err="1"/>
              <a:t>binops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D7F64-8B39-8648-B379-349B1B50F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1"/>
          <a:stretch/>
        </p:blipFill>
        <p:spPr>
          <a:xfrm>
            <a:off x="533400" y="2114985"/>
            <a:ext cx="3689350" cy="139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441B7-D4A4-5C40-8C10-C77ECCC4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281039"/>
            <a:ext cx="356967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D5690D2-7815-5449-A0DC-A8EEC03EF46D}"/>
              </a:ext>
            </a:extLst>
          </p:cNvPr>
          <p:cNvSpPr/>
          <p:nvPr/>
        </p:nvSpPr>
        <p:spPr bwMode="auto">
          <a:xfrm flipV="1">
            <a:off x="7874977" y="58674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/>
          </a:bodyPr>
          <a:lstStyle/>
          <a:p>
            <a:r>
              <a:rPr lang="en-US" dirty="0"/>
              <a:t>What remains to be looked at is how the tree walker deals with statement lists. </a:t>
            </a:r>
          </a:p>
          <a:p>
            <a:r>
              <a:rPr lang="en-US" dirty="0"/>
              <a:t>And how the walker deals with Nil nodes in a statement.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C31F3-1ED8-6242-B9BB-5D21D039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973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8200-815E-8F41-A58B-FF033E96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87800"/>
            <a:ext cx="21209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9A718-5A8B-C74D-824E-46EAF651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2238"/>
            <a:ext cx="5540105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our AST: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instruction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C69FD-8BDB-3C48-826A-E0F7621F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3" r="36170" b="4747"/>
          <a:stretch/>
        </p:blipFill>
        <p:spPr>
          <a:xfrm>
            <a:off x="685800" y="2590800"/>
            <a:ext cx="2286000" cy="2036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ACA-FA4F-B54F-8EA6-97EBBE9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B90-0D00-084D-8D4A-CDC229D2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5597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415F-C44B-5D40-8C6C-DB45854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EFE02-0753-D748-B4D8-E1682B0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2238"/>
            <a:ext cx="6153807" cy="5248835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4AADA67-3325-2941-88CF-0313FDEB4F0A}"/>
              </a:ext>
            </a:extLst>
          </p:cNvPr>
          <p:cNvSpPr/>
          <p:nvPr/>
        </p:nvSpPr>
        <p:spPr bwMode="auto">
          <a:xfrm flipH="1">
            <a:off x="5867400" y="60960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F938-B3A5-F345-B2E6-3B669AAF855F}"/>
              </a:ext>
            </a:extLst>
          </p:cNvPr>
          <p:cNvSpPr txBox="1"/>
          <p:nvPr/>
        </p:nvSpPr>
        <p:spPr>
          <a:xfrm>
            <a:off x="6591300" y="4837093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everything is a string</a:t>
            </a:r>
            <a:br>
              <a:rPr lang="en-US" dirty="0"/>
            </a:br>
            <a:r>
              <a:rPr lang="en-US" dirty="0"/>
              <a:t>in the instruction tuple list</a:t>
            </a:r>
            <a:br>
              <a:rPr lang="en-US" dirty="0"/>
            </a:br>
            <a:r>
              <a:rPr lang="en-US" dirty="0"/>
              <a:t>making code generation</a:t>
            </a:r>
            <a:br>
              <a:rPr lang="en-US" dirty="0"/>
            </a:br>
            <a:r>
              <a:rPr lang="en-US" dirty="0"/>
              <a:t>very easy.</a:t>
            </a:r>
          </a:p>
        </p:txBody>
      </p:sp>
    </p:spTree>
    <p:extLst>
      <p:ext uri="{BB962C8B-B14F-4D97-AF65-F5344CB8AC3E}">
        <p14:creationId xmlns:p14="http://schemas.microsoft.com/office/powerpoint/2010/main" val="196068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instruction tuple list into</a:t>
            </a:r>
          </a:p>
          <a:p>
            <a:r>
              <a:rPr lang="en-US" dirty="0"/>
              <a:t>a printable target program.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1DDD-75B0-BA4A-9FF0-CDB87EA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410701"/>
            <a:ext cx="6559550" cy="33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5477-2AB3-1A47-983F-28C1867A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51587"/>
            <a:ext cx="2667000" cy="166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0C72F-2198-B24F-8ACE-1F90E7230BE7}"/>
              </a:ext>
            </a:extLst>
          </p:cNvPr>
          <p:cNvGrpSpPr/>
          <p:nvPr/>
        </p:nvGrpSpPr>
        <p:grpSpPr>
          <a:xfrm>
            <a:off x="1741724" y="1417638"/>
            <a:ext cx="5268676" cy="5211762"/>
            <a:chOff x="762000" y="1417638"/>
            <a:chExt cx="5268676" cy="5211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56483-2D23-B540-813E-B90E33BFE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17638"/>
              <a:ext cx="5268676" cy="5211762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B8FC731-9699-634B-8DDC-6BB4CF4F133A}"/>
                </a:ext>
              </a:extLst>
            </p:cNvPr>
            <p:cNvSpPr/>
            <p:nvPr/>
          </p:nvSpPr>
          <p:spPr bwMode="auto">
            <a:xfrm flipH="1">
              <a:off x="3962400" y="2519363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C8893B6-A387-0D4B-8C33-D97F3B33CC02}"/>
                </a:ext>
              </a:extLst>
            </p:cNvPr>
            <p:cNvSpPr/>
            <p:nvPr/>
          </p:nvSpPr>
          <p:spPr bwMode="auto">
            <a:xfrm flipH="1">
              <a:off x="2514600" y="48768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ECA68CF-4581-D743-9691-16A900D983B4}"/>
                </a:ext>
              </a:extLst>
            </p:cNvPr>
            <p:cNvSpPr/>
            <p:nvPr/>
          </p:nvSpPr>
          <p:spPr bwMode="auto">
            <a:xfrm flipH="1">
              <a:off x="2685138" y="57531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90EF-E677-CA4B-A501-C36F99AA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740"/>
            <a:ext cx="5263322" cy="5254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859AFF7-2C84-2F4A-AF39-09BB76D6672F}"/>
              </a:ext>
            </a:extLst>
          </p:cNvPr>
          <p:cNvSpPr/>
          <p:nvPr/>
        </p:nvSpPr>
        <p:spPr bwMode="auto">
          <a:xfrm flipH="1">
            <a:off x="5410200" y="44958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DBA412-26F4-9942-8182-F5470FDB6254}"/>
              </a:ext>
            </a:extLst>
          </p:cNvPr>
          <p:cNvSpPr/>
          <p:nvPr/>
        </p:nvSpPr>
        <p:spPr bwMode="auto">
          <a:xfrm flipH="1">
            <a:off x="5410200" y="56007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interpreter.</a:t>
            </a:r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</a:p>
          <a:p>
            <a:r>
              <a:rPr lang="en-US" sz="2000" dirty="0"/>
              <a:t>gives 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#4 – see </a:t>
            </a:r>
            <a:r>
              <a:rPr lang="en-US" dirty="0" err="1"/>
              <a:t>BrightSpace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127" y="5867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Exp1bytecode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CBE99-5DF1-AA4A-BE3F-4AFCA7BC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t="9277" r="45810" b="4723"/>
          <a:stretch/>
        </p:blipFill>
        <p:spPr>
          <a:xfrm>
            <a:off x="486032" y="2209134"/>
            <a:ext cx="3124200" cy="3276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6A21-1AF1-834C-BE77-777EE103E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" t="5948" r="53549" b="1794"/>
          <a:stretch/>
        </p:blipFill>
        <p:spPr>
          <a:xfrm>
            <a:off x="5239952" y="1342009"/>
            <a:ext cx="2895600" cy="490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846B9B5-6552-3342-944B-64BAFA6BDDDA}"/>
              </a:ext>
            </a:extLst>
          </p:cNvPr>
          <p:cNvSpPr/>
          <p:nvPr/>
        </p:nvSpPr>
        <p:spPr bwMode="auto">
          <a:xfrm>
            <a:off x="4114800" y="3429000"/>
            <a:ext cx="609600" cy="3662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for example the AST pattern for the assignment statement in Cuppa1,</a:t>
            </a:r>
          </a:p>
          <a:p>
            <a:pPr lvl="1"/>
            <a:r>
              <a:rPr lang="en-US" dirty="0"/>
              <a:t>(‘ASSIGN’, (‘ID’, name), exp) </a:t>
            </a:r>
          </a:p>
          <a:p>
            <a:r>
              <a:rPr lang="en-US" dirty="0"/>
              <a:t>We 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r>
              <a:rPr lang="en-US" dirty="0"/>
              <a:t>where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>
            <a:normAutofit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</a:p>
          <a:p>
            <a:r>
              <a:rPr lang="en-US" dirty="0"/>
              <a:t>For all the non-structured statements we have the pattern translations,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0ED9-68AB-3848-820B-7DC24E9F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30578"/>
            <a:ext cx="6642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948A-BC3D-234E-9D55-0A2C6B58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2591744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We have to “simulate” the behavior of the Cuppa1 “while” loop with jump statements in Exp1bytecode. </a:t>
            </a:r>
          </a:p>
          <a:p>
            <a:r>
              <a:rPr lang="en-US" sz="2000" dirty="0"/>
              <a:t>One way to translate the AST pattern for the while loop into a code pattern in Exp1bytecode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01311-1105-6A40-8EB7-1E71D896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581400"/>
            <a:ext cx="5702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CB4C0-8D37-2340-8981-845AF3E3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54" y="2209800"/>
            <a:ext cx="6365446" cy="116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61098-E366-5442-8D53-901C9F60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4" y="4267200"/>
            <a:ext cx="6594046" cy="1362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F385E-F7A8-B84E-A3A8-9C2DEAF1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629807"/>
            <a:ext cx="1498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to keep in mind is the notion of </a:t>
            </a:r>
            <a:r>
              <a:rPr lang="en-US" i="1" dirty="0"/>
              <a:t>target pattern compositionality</a:t>
            </a:r>
            <a:r>
              <a:rPr lang="en-US" dirty="0"/>
              <a:t>. </a:t>
            </a:r>
          </a:p>
          <a:p>
            <a:r>
              <a:rPr lang="en-US" dirty="0"/>
              <a:t>By that we mean that any target language patterns generated from the same class of AST patterns should be able to be composed,</a:t>
            </a:r>
          </a:p>
          <a:p>
            <a:pPr lvl="1"/>
            <a:r>
              <a:rPr lang="en-US" dirty="0"/>
              <a:t>Any one of the Exp1bytecode patterns due to statements in Cuppa1 should be able to be composed with any other Exp1bytecode pattern due to a statement without ever generating incorrect target code. </a:t>
            </a:r>
          </a:p>
          <a:p>
            <a:pPr lvl="1"/>
            <a:r>
              <a:rPr lang="en-US" dirty="0"/>
              <a:t>The same thing is true for Exp1bycode patterns generated from Cuppa1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02" y="6278661"/>
            <a:ext cx="775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‘</a:t>
            </a:r>
            <a:r>
              <a:rPr lang="en-US" dirty="0" err="1"/>
              <a:t>noop</a:t>
            </a:r>
            <a:r>
              <a:rPr lang="en-US" dirty="0"/>
              <a:t>’ instructions at the end of the target patterns for ‘while’, ’if-then’, and ‘if-then-else’.</a:t>
            </a:r>
          </a:p>
        </p:txBody>
      </p:sp>
    </p:spTree>
    <p:extLst>
      <p:ext uri="{BB962C8B-B14F-4D97-AF65-F5344CB8AC3E}">
        <p14:creationId xmlns:p14="http://schemas.microsoft.com/office/powerpoint/2010/main" val="433471177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39595</TotalTime>
  <Words>803</Words>
  <Application>Microsoft Macintosh PowerPoint</Application>
  <PresentationFormat>On-screen Show (4:3)</PresentationFormat>
  <Paragraphs>100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csc402-ln002</vt:lpstr>
      <vt:lpstr>A Basic Compiler</vt:lpstr>
      <vt:lpstr>Reading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Running Codegen</vt:lpstr>
      <vt:lpstr>Formatting the Output</vt:lpstr>
      <vt:lpstr>Running the Phases of the Compiler</vt:lpstr>
      <vt:lpstr>Running the Compiler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67</cp:revision>
  <cp:lastPrinted>2019-10-21T10:06:09Z</cp:lastPrinted>
  <dcterms:created xsi:type="dcterms:W3CDTF">2011-10-04T21:38:35Z</dcterms:created>
  <dcterms:modified xsi:type="dcterms:W3CDTF">2021-10-14T11:47:01Z</dcterms:modified>
</cp:coreProperties>
</file>