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66"/>
  </p:notesMasterIdLst>
  <p:sldIdLst>
    <p:sldId id="256" r:id="rId2"/>
    <p:sldId id="257" r:id="rId3"/>
    <p:sldId id="259" r:id="rId4"/>
    <p:sldId id="312" r:id="rId5"/>
    <p:sldId id="313" r:id="rId6"/>
    <p:sldId id="258" r:id="rId7"/>
    <p:sldId id="260" r:id="rId8"/>
    <p:sldId id="261" r:id="rId9"/>
    <p:sldId id="263" r:id="rId10"/>
    <p:sldId id="262" r:id="rId11"/>
    <p:sldId id="264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31" r:id="rId46"/>
    <p:sldId id="314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326" r:id="rId59"/>
    <p:sldId id="327" r:id="rId60"/>
    <p:sldId id="328" r:id="rId61"/>
    <p:sldId id="329" r:id="rId62"/>
    <p:sldId id="330" r:id="rId63"/>
    <p:sldId id="272" r:id="rId64"/>
    <p:sldId id="311" r:id="rId6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86" autoAdjust="0"/>
    <p:restoredTop sz="94426" autoAdjust="0"/>
  </p:normalViewPr>
  <p:slideViewPr>
    <p:cSldViewPr>
      <p:cViewPr>
        <p:scale>
          <a:sx n="109" d="100"/>
          <a:sy n="109" d="100"/>
        </p:scale>
        <p:origin x="664" y="-3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notesMaster" Target="notesMasters/notesMaster1.xml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urier New" charset="0"/>
              </a:defRPr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urier New" charset="0"/>
              </a:defRPr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urier New" charset="0"/>
              </a:defRPr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urier New" charset="0"/>
              </a:defRPr>
            </a:lvl1pPr>
          </a:lstStyle>
          <a:p>
            <a:fld id="{BEB75314-E9B2-0F46-8AAF-23F2C81496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216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B1CD52-C5DD-2841-9BF2-B6C47901718F}" type="slidenum">
              <a:rPr lang="en-US"/>
              <a:pPr/>
              <a:t>1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/>
              <a:pPr/>
              <a:t>12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/>
              <a:pPr/>
              <a:t>13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/>
              <a:pPr/>
              <a:t>14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/>
              <a:pPr/>
              <a:t>15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/>
              <a:pPr/>
              <a:t>16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/>
              <a:pPr/>
              <a:t>17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/>
              <a:pPr/>
              <a:t>18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/>
              <a:pPr/>
              <a:t>19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/>
              <a:pPr/>
              <a:t>20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/>
              <a:pPr/>
              <a:t>21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7874F9-D7A3-5E40-A607-F790CFA2503A}" type="slidenum">
              <a:rPr lang="en-US"/>
              <a:pPr/>
              <a:t>2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/>
              <a:pPr/>
              <a:t>22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/>
              <a:pPr/>
              <a:t>23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/>
              <a:pPr/>
              <a:t>24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/>
              <a:pPr/>
              <a:t>25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/>
              <a:pPr/>
              <a:t>26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/>
              <a:pPr/>
              <a:t>27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/>
              <a:pPr/>
              <a:t>28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/>
              <a:pPr/>
              <a:t>29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/>
              <a:pPr/>
              <a:t>30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/>
              <a:pPr/>
              <a:t>31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F2BC4E-3532-8F4A-A803-E4CC36F2345E}" type="slidenum">
              <a:rPr lang="en-US"/>
              <a:pPr/>
              <a:t>3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/>
              <a:pPr/>
              <a:t>32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/>
              <a:pPr/>
              <a:t>33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/>
              <a:pPr/>
              <a:t>34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/>
              <a:pPr/>
              <a:t>35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/>
              <a:pPr/>
              <a:t>36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/>
              <a:pPr/>
              <a:t>37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/>
              <a:pPr/>
              <a:t>38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/>
              <a:pPr/>
              <a:t>39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/>
              <a:pPr/>
              <a:t>40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/>
              <a:pPr/>
              <a:t>41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785759-4FDC-504A-B7B8-CA4F13535C99}" type="slidenum">
              <a:rPr lang="en-US"/>
              <a:pPr/>
              <a:t>6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/>
              <a:pPr/>
              <a:t>42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/>
              <a:pPr/>
              <a:t>43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/>
              <a:pPr/>
              <a:t>44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/>
              <a:pPr/>
              <a:t>45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8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70B5EB-2F8C-FE40-ACA1-234378A055C1}" type="slidenum">
              <a:rPr lang="en-US"/>
              <a:pPr/>
              <a:t>7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AE6988-852F-CD4F-B391-E2BF0FFC0A6B}" type="slidenum">
              <a:rPr lang="en-US"/>
              <a:pPr/>
              <a:t>8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31FC67-AA65-C740-A45D-356D3B8B2496}" type="slidenum">
              <a:rPr lang="en-US"/>
              <a:pPr/>
              <a:t>9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760DA4-6E11-D645-B0E6-1519545BA30D}" type="slidenum">
              <a:rPr lang="en-US"/>
              <a:pPr/>
              <a:t>10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/>
              <a:pPr/>
              <a:t>11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DAAF85C-52FE-844D-99C7-6BFA113BC117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5128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732F2-4D4B-D24C-BC73-423A67A54C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22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E8D84A-4836-034F-AC05-043ECAA750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6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8ACFBF-6E95-864B-AB05-D301F9867A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5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F14C00-40CE-BF47-A76C-701D3148CC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49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2023BD-5915-1140-8C31-5C99163B30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95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818D5-F874-AC4A-AFC6-27B0A3D7EB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5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114879-F083-DC49-AB0D-638E77C43A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D5703C-149A-F748-894F-480C3BEE83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80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34EDF-1966-A64E-9684-543A8FBE6A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3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3760CA-DE3C-F246-B902-F22579BF2E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5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fld id="{4058B3C7-330F-A74F-B149-409411A1F3FD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Intermediate Representation (IR)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614737"/>
          </a:xfrm>
        </p:spPr>
        <p:txBody>
          <a:bodyPr/>
          <a:lstStyle/>
          <a:p>
            <a:r>
              <a:rPr lang="en-US" sz="2600" dirty="0"/>
              <a:t>Our simple, syntax directed interpretation scheme that we worked out for the </a:t>
            </a:r>
            <a:r>
              <a:rPr lang="en-US" sz="2600" dirty="0" smtClean="0"/>
              <a:t>exp1 </a:t>
            </a:r>
            <a:r>
              <a:rPr lang="en-US" sz="2600" dirty="0"/>
              <a:t>language, where we computed values for expressions as soon as we recognized them in the input stream, will fail with more complex languages.</a:t>
            </a:r>
          </a:p>
          <a:p>
            <a:r>
              <a:rPr lang="en-US" sz="2600" dirty="0"/>
              <a:t>Let</a:t>
            </a:r>
            <a:r>
              <a:rPr lang="ja-JP" altLang="en-US" sz="2600" dirty="0">
                <a:latin typeface="Arial"/>
              </a:rPr>
              <a:t>’</a:t>
            </a:r>
            <a:r>
              <a:rPr lang="en-US" sz="2600" dirty="0"/>
              <a:t>s extend exp1 with conditional and unconditional jump instructions and call the language </a:t>
            </a:r>
            <a:r>
              <a:rPr lang="en-US" sz="2600" b="1" dirty="0"/>
              <a:t>exp1bytecode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 Design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variable values we will use the </a:t>
            </a:r>
            <a:r>
              <a:rPr lang="en-US" i="1" dirty="0" smtClean="0"/>
              <a:t>dictionary based </a:t>
            </a:r>
            <a:r>
              <a:rPr lang="en-US" i="1" dirty="0"/>
              <a:t>symbol table</a:t>
            </a:r>
            <a:r>
              <a:rPr lang="en-US" dirty="0"/>
              <a:t> from before</a:t>
            </a:r>
          </a:p>
          <a:p>
            <a:r>
              <a:rPr lang="en-US" dirty="0"/>
              <a:t>As our IR we will use an abstract representation of the program as a </a:t>
            </a:r>
            <a:r>
              <a:rPr lang="en-US" i="1" dirty="0" smtClean="0"/>
              <a:t>list </a:t>
            </a:r>
            <a:r>
              <a:rPr lang="en-US" i="1" dirty="0"/>
              <a:t>of instructions</a:t>
            </a:r>
          </a:p>
          <a:p>
            <a:r>
              <a:rPr lang="en-US" dirty="0"/>
              <a:t>For label definitions we will use a </a:t>
            </a:r>
            <a:r>
              <a:rPr lang="en-US" i="1" dirty="0"/>
              <a:t>label lookup</a:t>
            </a:r>
            <a:r>
              <a:rPr lang="en-US" dirty="0"/>
              <a:t> table that </a:t>
            </a:r>
            <a:r>
              <a:rPr lang="en-US" dirty="0" smtClean="0"/>
              <a:t>associates </a:t>
            </a:r>
            <a:r>
              <a:rPr lang="en-US" dirty="0"/>
              <a:t>labels with instructions in our </a:t>
            </a:r>
            <a:r>
              <a:rPr lang="en-US" dirty="0" smtClean="0"/>
              <a:t>list </a:t>
            </a:r>
            <a:r>
              <a:rPr lang="en-US" dirty="0"/>
              <a:t>of instructions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89" name="Group 37"/>
          <p:cNvGrpSpPr>
            <a:grpSpLocks/>
          </p:cNvGrpSpPr>
          <p:nvPr/>
        </p:nvGrpSpPr>
        <p:grpSpPr bwMode="auto">
          <a:xfrm>
            <a:off x="3200400" y="2057400"/>
            <a:ext cx="5638800" cy="4435475"/>
            <a:chOff x="2016" y="1296"/>
            <a:chExt cx="3552" cy="2794"/>
          </a:xfrm>
        </p:grpSpPr>
        <p:sp>
          <p:nvSpPr>
            <p:cNvPr id="23583" name="AutoShape 31"/>
            <p:cNvSpPr>
              <a:spLocks noChangeArrowheads="1"/>
            </p:cNvSpPr>
            <p:nvPr/>
          </p:nvSpPr>
          <p:spPr bwMode="auto">
            <a:xfrm>
              <a:off x="3408" y="1450"/>
              <a:ext cx="2160" cy="26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6" name="AutoShape 4"/>
            <p:cNvSpPr>
              <a:spLocks noChangeArrowheads="1"/>
            </p:cNvSpPr>
            <p:nvPr/>
          </p:nvSpPr>
          <p:spPr bwMode="auto">
            <a:xfrm>
              <a:off x="2016" y="1546"/>
              <a:ext cx="960" cy="96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endParaRPr lang="en-US" sz="800"/>
            </a:p>
          </p:txBody>
        </p:sp>
        <p:sp>
          <p:nvSpPr>
            <p:cNvPr id="23557" name="AutoShape 5"/>
            <p:cNvSpPr>
              <a:spLocks noChangeArrowheads="1"/>
            </p:cNvSpPr>
            <p:nvPr/>
          </p:nvSpPr>
          <p:spPr bwMode="auto">
            <a:xfrm>
              <a:off x="2016" y="2938"/>
              <a:ext cx="960" cy="96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endParaRPr lang="en-US" sz="800"/>
            </a:p>
          </p:txBody>
        </p:sp>
        <p:sp>
          <p:nvSpPr>
            <p:cNvPr id="23559" name="Text Box 7"/>
            <p:cNvSpPr txBox="1">
              <a:spLocks noChangeArrowheads="1"/>
            </p:cNvSpPr>
            <p:nvPr/>
          </p:nvSpPr>
          <p:spPr bwMode="auto">
            <a:xfrm>
              <a:off x="2054" y="1402"/>
              <a:ext cx="40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Memory</a:t>
              </a:r>
            </a:p>
          </p:txBody>
        </p:sp>
        <p:sp>
          <p:nvSpPr>
            <p:cNvPr id="23560" name="Text Box 8"/>
            <p:cNvSpPr txBox="1">
              <a:spLocks noChangeArrowheads="1"/>
            </p:cNvSpPr>
            <p:nvPr/>
          </p:nvSpPr>
          <p:spPr bwMode="auto">
            <a:xfrm>
              <a:off x="2102" y="2786"/>
              <a:ext cx="53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Label Table</a:t>
              </a:r>
            </a:p>
          </p:txBody>
        </p:sp>
        <p:sp>
          <p:nvSpPr>
            <p:cNvPr id="23580" name="Text Box 28"/>
            <p:cNvSpPr txBox="1">
              <a:spLocks noChangeArrowheads="1"/>
            </p:cNvSpPr>
            <p:nvPr/>
          </p:nvSpPr>
          <p:spPr bwMode="auto">
            <a:xfrm>
              <a:off x="5040" y="1914"/>
              <a:ext cx="433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FirstInstr</a:t>
              </a:r>
            </a:p>
          </p:txBody>
        </p:sp>
        <p:sp>
          <p:nvSpPr>
            <p:cNvPr id="23584" name="Text Box 32"/>
            <p:cNvSpPr txBox="1">
              <a:spLocks noChangeArrowheads="1"/>
            </p:cNvSpPr>
            <p:nvPr/>
          </p:nvSpPr>
          <p:spPr bwMode="auto">
            <a:xfrm>
              <a:off x="3686" y="1296"/>
              <a:ext cx="4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Program</a:t>
              </a:r>
            </a:p>
          </p:txBody>
        </p:sp>
      </p:grp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IR Design</a:t>
            </a:r>
          </a:p>
        </p:txBody>
      </p:sp>
      <p:grpSp>
        <p:nvGrpSpPr>
          <p:cNvPr id="23590" name="Group 38"/>
          <p:cNvGrpSpPr>
            <a:grpSpLocks/>
          </p:cNvGrpSpPr>
          <p:nvPr/>
        </p:nvGrpSpPr>
        <p:grpSpPr bwMode="auto">
          <a:xfrm>
            <a:off x="263525" y="1730375"/>
            <a:ext cx="7737475" cy="4457700"/>
            <a:chOff x="166" y="1090"/>
            <a:chExt cx="4874" cy="2808"/>
          </a:xfrm>
        </p:grpSpPr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3600" y="1642"/>
              <a:ext cx="1056" cy="33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3600" y="2122"/>
              <a:ext cx="1056" cy="33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3600" y="3082"/>
              <a:ext cx="1056" cy="33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3600" y="3562"/>
              <a:ext cx="1056" cy="33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3600" y="2602"/>
              <a:ext cx="1056" cy="33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128" y="1978"/>
              <a:ext cx="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128" y="2458"/>
              <a:ext cx="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128" y="2938"/>
              <a:ext cx="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128" y="3418"/>
              <a:ext cx="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2150" y="1738"/>
              <a:ext cx="63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X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[____]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2102" y="3167"/>
              <a:ext cx="49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L1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558" y="2290"/>
              <a:ext cx="1042" cy="955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330" y="3250"/>
              <a:ext cx="1270" cy="72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 flipV="1">
              <a:off x="4656" y="1810"/>
              <a:ext cx="384" cy="1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86" name="Text Box 34"/>
            <p:cNvSpPr txBox="1">
              <a:spLocks noChangeArrowheads="1"/>
            </p:cNvSpPr>
            <p:nvPr/>
          </p:nvSpPr>
          <p:spPr bwMode="auto">
            <a:xfrm>
              <a:off x="166" y="1090"/>
              <a:ext cx="1466" cy="8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ourier New" charset="0"/>
                </a:rPr>
                <a:t>   store x 10 ;</a:t>
              </a:r>
            </a:p>
            <a:p>
              <a:r>
                <a:rPr lang="en-US" sz="1400">
                  <a:latin typeface="Courier New" charset="0"/>
                </a:rPr>
                <a:t>L1:</a:t>
              </a:r>
            </a:p>
            <a:p>
              <a:r>
                <a:rPr lang="en-US" sz="1400">
                  <a:latin typeface="Courier New" charset="0"/>
                </a:rPr>
                <a:t>   print x ;</a:t>
              </a:r>
            </a:p>
            <a:p>
              <a:r>
                <a:rPr lang="en-US" sz="1400">
                  <a:latin typeface="Courier New" charset="0"/>
                </a:rPr>
                <a:t>   store x (- x 1) ;</a:t>
              </a:r>
            </a:p>
            <a:p>
              <a:r>
                <a:rPr lang="en-US" sz="1400">
                  <a:latin typeface="Courier New" charset="0"/>
                </a:rPr>
                <a:t>   jumpT x L1 ;</a:t>
              </a:r>
            </a:p>
            <a:p>
              <a:r>
                <a:rPr lang="en-US" sz="1400">
                  <a:latin typeface="Courier New" charset="0"/>
                </a:rPr>
                <a:t>   stop ;</a:t>
              </a:r>
            </a:p>
          </p:txBody>
        </p:sp>
        <p:sp>
          <p:nvSpPr>
            <p:cNvPr id="23587" name="AutoShape 35"/>
            <p:cNvSpPr>
              <a:spLocks noChangeArrowheads="1"/>
            </p:cNvSpPr>
            <p:nvPr/>
          </p:nvSpPr>
          <p:spPr bwMode="auto">
            <a:xfrm rot="5400000">
              <a:off x="778" y="2438"/>
              <a:ext cx="537" cy="462"/>
            </a:xfrm>
            <a:custGeom>
              <a:avLst/>
              <a:gdLst>
                <a:gd name="G0" fmla="+- 9257 0 0"/>
                <a:gd name="G1" fmla="+- 18514 0 0"/>
                <a:gd name="G2" fmla="+- 7200 0 0"/>
                <a:gd name="G3" fmla="*/ 9257 1 2"/>
                <a:gd name="G4" fmla="+- G3 10800 0"/>
                <a:gd name="G5" fmla="+- 21600 9257 18514"/>
                <a:gd name="G6" fmla="+- 18514 7200 0"/>
                <a:gd name="G7" fmla="*/ G6 1 2"/>
                <a:gd name="G8" fmla="*/ 18514 2 1"/>
                <a:gd name="G9" fmla="+- G8 0 21600"/>
                <a:gd name="G10" fmla="*/ 21600 G0 G1"/>
                <a:gd name="G11" fmla="*/ 21600 G4 G1"/>
                <a:gd name="G12" fmla="*/ 21600 G5 G1"/>
                <a:gd name="G13" fmla="*/ 21600 G7 G1"/>
                <a:gd name="G14" fmla="*/ 18514 1 2"/>
                <a:gd name="G15" fmla="+- G5 0 G4"/>
                <a:gd name="G16" fmla="+- G0 0 G4"/>
                <a:gd name="G17" fmla="*/ G2 G15 G16"/>
                <a:gd name="T0" fmla="*/ 15429 w 21600"/>
                <a:gd name="T1" fmla="*/ 0 h 21600"/>
                <a:gd name="T2" fmla="*/ 9257 w 21600"/>
                <a:gd name="T3" fmla="*/ 7200 h 21600"/>
                <a:gd name="T4" fmla="*/ 0 w 21600"/>
                <a:gd name="T5" fmla="*/ 18001 h 21600"/>
                <a:gd name="T6" fmla="*/ 9257 w 21600"/>
                <a:gd name="T7" fmla="*/ 21600 h 21600"/>
                <a:gd name="T8" fmla="*/ 18514 w 21600"/>
                <a:gd name="T9" fmla="*/ 15000 h 21600"/>
                <a:gd name="T10" fmla="*/ 21600 w 21600"/>
                <a:gd name="T11" fmla="*/ 720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G12 h 21600"/>
                <a:gd name="T20" fmla="*/ G1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40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Memory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FirstInstr</a:t>
                </a:r>
                <a:endParaRPr lang="en-US" dirty="0"/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X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[____]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L1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01776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40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Memory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FirstInstr</a:t>
                </a:r>
                <a:endParaRPr lang="en-US" dirty="0"/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>
                  <a:sym typeface="Wingdings 3" charset="0"/>
                </a:rPr>
                <a:t></a:t>
              </a:r>
              <a:r>
                <a:rPr lang="en-US" dirty="0"/>
                <a:t> [</a:t>
              </a:r>
              <a:r>
                <a:rPr lang="en-US" dirty="0" smtClean="0"/>
                <a:t>__</a:t>
              </a:r>
              <a:r>
                <a:rPr lang="en-US" dirty="0" smtClean="0">
                  <a:solidFill>
                    <a:srgbClr val="FF0000"/>
                  </a:solidFill>
                </a:rPr>
                <a:t>10</a:t>
              </a:r>
              <a:r>
                <a:rPr lang="en-US" dirty="0" smtClean="0"/>
                <a:t>__</a:t>
              </a:r>
              <a:r>
                <a:rPr lang="en-US" dirty="0"/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L1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2743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17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40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Memory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FirstInstr</a:t>
                </a:r>
                <a:endParaRPr lang="en-US" dirty="0"/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>
                  <a:sym typeface="Wingdings 3" charset="0"/>
                </a:rPr>
                <a:t></a:t>
              </a:r>
              <a:r>
                <a:rPr lang="en-US" dirty="0"/>
                <a:t> [</a:t>
              </a:r>
              <a:r>
                <a:rPr lang="en-US" dirty="0" smtClean="0"/>
                <a:t>__</a:t>
              </a:r>
              <a:r>
                <a:rPr lang="en-US" dirty="0" smtClean="0">
                  <a:solidFill>
                    <a:srgbClr val="FF0000"/>
                  </a:solidFill>
                </a:rPr>
                <a:t>10</a:t>
              </a:r>
              <a:r>
                <a:rPr lang="en-US" dirty="0" smtClean="0"/>
                <a:t>__</a:t>
              </a:r>
              <a:r>
                <a:rPr lang="en-US" dirty="0"/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L1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3505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10 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00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40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Memory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FirstInstr</a:t>
                </a:r>
                <a:endParaRPr lang="en-US" dirty="0"/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>
                  <a:sym typeface="Wingdings 3" charset="0"/>
                </a:rPr>
                <a:t></a:t>
              </a:r>
              <a:r>
                <a:rPr lang="en-US" dirty="0"/>
                <a:t> [</a:t>
              </a:r>
              <a:r>
                <a:rPr lang="en-US" dirty="0" smtClean="0"/>
                <a:t>__</a:t>
              </a:r>
              <a:r>
                <a:rPr lang="en-US" dirty="0">
                  <a:solidFill>
                    <a:srgbClr val="FF0000"/>
                  </a:solidFill>
                </a:rPr>
                <a:t>9</a:t>
              </a:r>
              <a:r>
                <a:rPr lang="en-US" dirty="0" smtClean="0"/>
                <a:t>__</a:t>
              </a:r>
              <a:r>
                <a:rPr lang="en-US" dirty="0"/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L1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4267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10 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7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40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Memory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FirstInstr</a:t>
                </a:r>
                <a:endParaRPr lang="en-US" dirty="0"/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>
                  <a:sym typeface="Wingdings 3" charset="0"/>
                </a:rPr>
                <a:t></a:t>
              </a:r>
              <a:r>
                <a:rPr lang="en-US" dirty="0"/>
                <a:t> [</a:t>
              </a:r>
              <a:r>
                <a:rPr lang="en-US" dirty="0" smtClean="0"/>
                <a:t>__</a:t>
              </a:r>
              <a:r>
                <a:rPr lang="en-US" dirty="0">
                  <a:solidFill>
                    <a:srgbClr val="FF0000"/>
                  </a:solidFill>
                </a:rPr>
                <a:t>9</a:t>
              </a:r>
              <a:r>
                <a:rPr lang="en-US" dirty="0" smtClean="0"/>
                <a:t>__</a:t>
              </a:r>
              <a:r>
                <a:rPr lang="en-US" dirty="0"/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L1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5029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10 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68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40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Memory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FirstInstr</a:t>
                </a:r>
                <a:endParaRPr lang="en-US" dirty="0"/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>
                  <a:sym typeface="Wingdings 3" charset="0"/>
                </a:rPr>
                <a:t></a:t>
              </a:r>
              <a:r>
                <a:rPr lang="en-US" dirty="0"/>
                <a:t> [</a:t>
              </a:r>
              <a:r>
                <a:rPr lang="en-US" dirty="0" smtClean="0"/>
                <a:t>__</a:t>
              </a:r>
              <a:r>
                <a:rPr lang="en-US" dirty="0">
                  <a:solidFill>
                    <a:srgbClr val="FF0000"/>
                  </a:solidFill>
                </a:rPr>
                <a:t>9</a:t>
              </a:r>
              <a:r>
                <a:rPr lang="en-US" dirty="0" smtClean="0"/>
                <a:t>__</a:t>
              </a:r>
              <a:r>
                <a:rPr lang="en-US" dirty="0"/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L1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3505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534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r>
              <a:rPr lang="en-US" sz="1400" dirty="0" smtClean="0">
                <a:solidFill>
                  <a:srgbClr val="FF0000"/>
                </a:solidFill>
              </a:rPr>
              <a:t> 9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68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40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Memory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FirstInstr</a:t>
                </a:r>
                <a:endParaRPr lang="en-US" dirty="0"/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>
                  <a:sym typeface="Wingdings 3" charset="0"/>
                </a:rPr>
                <a:t></a:t>
              </a:r>
              <a:r>
                <a:rPr lang="en-US" dirty="0"/>
                <a:t> [</a:t>
              </a:r>
              <a:r>
                <a:rPr lang="en-US" dirty="0" smtClean="0"/>
                <a:t>__</a:t>
              </a:r>
              <a:r>
                <a:rPr lang="en-US" dirty="0" smtClean="0">
                  <a:solidFill>
                    <a:srgbClr val="FF0000"/>
                  </a:solidFill>
                </a:rPr>
                <a:t>8</a:t>
              </a:r>
              <a:r>
                <a:rPr lang="en-US" dirty="0" smtClean="0"/>
                <a:t>__</a:t>
              </a:r>
              <a:r>
                <a:rPr lang="en-US" dirty="0"/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L1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4267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534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r>
              <a:rPr lang="en-US" sz="1400" dirty="0" smtClean="0">
                <a:solidFill>
                  <a:srgbClr val="FF0000"/>
                </a:solidFill>
              </a:rPr>
              <a:t> 9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32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40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Memory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FirstInstr</a:t>
                </a:r>
                <a:endParaRPr lang="en-US" dirty="0"/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>
                  <a:sym typeface="Wingdings 3" charset="0"/>
                </a:rPr>
                <a:t></a:t>
              </a:r>
              <a:r>
                <a:rPr lang="en-US" dirty="0"/>
                <a:t> [</a:t>
              </a:r>
              <a:r>
                <a:rPr lang="en-US" dirty="0" smtClean="0"/>
                <a:t>__</a:t>
              </a:r>
              <a:r>
                <a:rPr lang="en-US" dirty="0" smtClean="0">
                  <a:solidFill>
                    <a:srgbClr val="FF0000"/>
                  </a:solidFill>
                </a:rPr>
                <a:t>8</a:t>
              </a:r>
              <a:r>
                <a:rPr lang="en-US" dirty="0" smtClean="0"/>
                <a:t>__</a:t>
              </a:r>
              <a:r>
                <a:rPr lang="en-US" dirty="0"/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L1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5029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534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r>
              <a:rPr lang="en-US" sz="1400" dirty="0" smtClean="0">
                <a:solidFill>
                  <a:srgbClr val="FF0000"/>
                </a:solidFill>
              </a:rPr>
              <a:t> 9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81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Exp1bytecode Language Design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94192"/>
            <a:ext cx="8229600" cy="44116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N</a:t>
            </a:r>
            <a:r>
              <a:rPr lang="en-US" sz="2600" dirty="0" smtClean="0"/>
              <a:t>ew </a:t>
            </a:r>
            <a:r>
              <a:rPr lang="en-US" sz="2600" dirty="0"/>
              <a:t>statements: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stop </a:t>
            </a:r>
            <a:r>
              <a:rPr lang="en-US" sz="2200" dirty="0" smtClean="0"/>
              <a:t>;</a:t>
            </a:r>
          </a:p>
          <a:p>
            <a:pPr lvl="1">
              <a:lnSpc>
                <a:spcPct val="90000"/>
              </a:lnSpc>
            </a:pPr>
            <a:r>
              <a:rPr lang="en-US" sz="2200" dirty="0" err="1" smtClean="0"/>
              <a:t>noop</a:t>
            </a:r>
            <a:r>
              <a:rPr lang="en-US" sz="2200" dirty="0" smtClean="0"/>
              <a:t> ;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200" dirty="0" err="1"/>
              <a:t>jumpT</a:t>
            </a:r>
            <a:r>
              <a:rPr lang="en-US" sz="2200" dirty="0"/>
              <a:t> </a:t>
            </a:r>
            <a:r>
              <a:rPr lang="en-US" sz="2200" dirty="0" err="1"/>
              <a:t>exp</a:t>
            </a:r>
            <a:r>
              <a:rPr lang="en-US" sz="2200" dirty="0"/>
              <a:t> label ; </a:t>
            </a:r>
          </a:p>
          <a:p>
            <a:pPr lvl="1">
              <a:lnSpc>
                <a:spcPct val="90000"/>
              </a:lnSpc>
            </a:pPr>
            <a:r>
              <a:rPr lang="en-US" sz="2200" dirty="0" err="1"/>
              <a:t>jumpF</a:t>
            </a:r>
            <a:r>
              <a:rPr lang="en-US" sz="2200" dirty="0"/>
              <a:t> </a:t>
            </a:r>
            <a:r>
              <a:rPr lang="en-US" sz="2200" dirty="0" err="1"/>
              <a:t>exp</a:t>
            </a:r>
            <a:r>
              <a:rPr lang="en-US" sz="2200" dirty="0"/>
              <a:t> label ;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jump label </a:t>
            </a:r>
            <a:r>
              <a:rPr lang="en-US" sz="2200" dirty="0" smtClean="0"/>
              <a:t>;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Input name ;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200" b="1" dirty="0"/>
              <a:t>Note</a:t>
            </a:r>
            <a:r>
              <a:rPr lang="en-US" sz="2200" dirty="0"/>
              <a:t>: </a:t>
            </a:r>
            <a:r>
              <a:rPr lang="en-US" sz="2200" dirty="0" err="1"/>
              <a:t>exp</a:t>
            </a:r>
            <a:r>
              <a:rPr lang="en-US" sz="2200" dirty="0"/>
              <a:t> is an integer expression and is interpreted as false if its value is zero otherwise it is true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L</a:t>
            </a:r>
            <a:r>
              <a:rPr lang="en-US" sz="2600" dirty="0" smtClean="0"/>
              <a:t>abeled statements:</a:t>
            </a:r>
            <a:endParaRPr lang="en-US" sz="2600" dirty="0"/>
          </a:p>
          <a:p>
            <a:pPr marL="639762" lvl="2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store x 5;</a:t>
            </a:r>
          </a:p>
          <a:p>
            <a:pPr marL="639762" lvl="2" indent="0">
              <a:buNone/>
            </a:pPr>
            <a:r>
              <a:rPr lang="mr-IN" sz="18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L1</a:t>
            </a:r>
            <a:r>
              <a:rPr lang="mr-IN" sz="1800" dirty="0" smtClean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  <a:endParaRPr lang="en-US" sz="1800" dirty="0" smtClean="0">
              <a:solidFill>
                <a:prstClr val="black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639762" lvl="2" indent="0">
              <a:buNone/>
            </a:pPr>
            <a:r>
              <a:rPr lang="mr-IN" sz="1800" dirty="0" smtClean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mr-IN" sz="18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store</a:t>
            </a:r>
            <a:r>
              <a:rPr lang="mr-IN" sz="18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sz="18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(- </a:t>
            </a:r>
            <a:r>
              <a:rPr lang="mr-IN" sz="18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sz="18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1);</a:t>
            </a:r>
          </a:p>
          <a:p>
            <a:pPr marL="639762" lvl="2" indent="0">
              <a:buNone/>
            </a:pPr>
            <a:r>
              <a:rPr lang="mr-IN" sz="18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mr-IN" sz="1800" dirty="0" err="1" smtClean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jumpT</a:t>
            </a:r>
            <a:r>
              <a:rPr lang="mr-IN" sz="1800" dirty="0" smtClean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sz="18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L1;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600" dirty="0"/>
              <a:t>Two new operators: =, =&lt;, that return 0 when false otherwise they will return 1.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Lastly, we also allow for negative integer constants: </a:t>
            </a:r>
            <a:endParaRPr lang="en-US" sz="2600" dirty="0" smtClean="0"/>
          </a:p>
          <a:p>
            <a:pPr lvl="1">
              <a:lnSpc>
                <a:spcPct val="90000"/>
              </a:lnSpc>
            </a:pPr>
            <a:r>
              <a:rPr lang="en-US" sz="2200" dirty="0" smtClean="0"/>
              <a:t>-</a:t>
            </a:r>
            <a:r>
              <a:rPr lang="en-US" sz="2200" dirty="0"/>
              <a:t>2, -12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40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Memory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FirstInstr</a:t>
                </a:r>
                <a:endParaRPr lang="en-US" dirty="0"/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>
                  <a:sym typeface="Wingdings 3" charset="0"/>
                </a:rPr>
                <a:t></a:t>
              </a:r>
              <a:r>
                <a:rPr lang="en-US" dirty="0"/>
                <a:t> [</a:t>
              </a:r>
              <a:r>
                <a:rPr lang="en-US" dirty="0" smtClean="0"/>
                <a:t>__</a:t>
              </a:r>
              <a:r>
                <a:rPr lang="en-US" dirty="0" smtClean="0">
                  <a:solidFill>
                    <a:srgbClr val="FF0000"/>
                  </a:solidFill>
                </a:rPr>
                <a:t>8</a:t>
              </a:r>
              <a:r>
                <a:rPr lang="en-US" dirty="0" smtClean="0"/>
                <a:t>__</a:t>
              </a:r>
              <a:r>
                <a:rPr lang="en-US" dirty="0"/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L1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3505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6838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9</a:t>
            </a:r>
            <a:r>
              <a:rPr lang="en-US" sz="1400" dirty="0" smtClean="0">
                <a:solidFill>
                  <a:srgbClr val="FF0000"/>
                </a:solidFill>
              </a:rPr>
              <a:t> 8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96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40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Memory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FirstInstr</a:t>
                </a:r>
                <a:endParaRPr lang="en-US" dirty="0"/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>
                  <a:sym typeface="Wingdings 3" charset="0"/>
                </a:rPr>
                <a:t></a:t>
              </a:r>
              <a:r>
                <a:rPr lang="en-US" dirty="0"/>
                <a:t> [</a:t>
              </a:r>
              <a:r>
                <a:rPr lang="en-US" dirty="0" smtClean="0"/>
                <a:t>__</a:t>
              </a:r>
              <a:r>
                <a:rPr lang="en-US" dirty="0">
                  <a:solidFill>
                    <a:srgbClr val="FF0000"/>
                  </a:solidFill>
                </a:rPr>
                <a:t>7</a:t>
              </a:r>
              <a:r>
                <a:rPr lang="en-US" dirty="0" smtClean="0"/>
                <a:t>__</a:t>
              </a:r>
              <a:r>
                <a:rPr lang="en-US" dirty="0"/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L1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4267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6838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9</a:t>
            </a:r>
            <a:r>
              <a:rPr lang="en-US" sz="1400" dirty="0" smtClean="0">
                <a:solidFill>
                  <a:srgbClr val="FF0000"/>
                </a:solidFill>
              </a:rPr>
              <a:t> 8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23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40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Memory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FirstInstr</a:t>
                </a:r>
                <a:endParaRPr lang="en-US" dirty="0"/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>
                  <a:sym typeface="Wingdings 3" charset="0"/>
                </a:rPr>
                <a:t></a:t>
              </a:r>
              <a:r>
                <a:rPr lang="en-US" dirty="0"/>
                <a:t> [</a:t>
              </a:r>
              <a:r>
                <a:rPr lang="en-US" dirty="0" smtClean="0"/>
                <a:t>__</a:t>
              </a:r>
              <a:r>
                <a:rPr lang="en-US" dirty="0">
                  <a:solidFill>
                    <a:srgbClr val="FF0000"/>
                  </a:solidFill>
                </a:rPr>
                <a:t>7</a:t>
              </a:r>
              <a:r>
                <a:rPr lang="en-US" dirty="0" smtClean="0"/>
                <a:t>__</a:t>
              </a:r>
              <a:r>
                <a:rPr lang="en-US" dirty="0"/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L1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5029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6838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9</a:t>
            </a:r>
            <a:r>
              <a:rPr lang="en-US" sz="1400" dirty="0" smtClean="0">
                <a:solidFill>
                  <a:srgbClr val="FF0000"/>
                </a:solidFill>
              </a:rPr>
              <a:t> 8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28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40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Memory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FirstInstr</a:t>
                </a:r>
                <a:endParaRPr lang="en-US" dirty="0"/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>
                  <a:sym typeface="Wingdings 3" charset="0"/>
                </a:rPr>
                <a:t></a:t>
              </a:r>
              <a:r>
                <a:rPr lang="en-US" dirty="0"/>
                <a:t> [</a:t>
              </a:r>
              <a:r>
                <a:rPr lang="en-US" dirty="0" smtClean="0"/>
                <a:t>__</a:t>
              </a:r>
              <a:r>
                <a:rPr lang="en-US" dirty="0">
                  <a:solidFill>
                    <a:srgbClr val="FF0000"/>
                  </a:solidFill>
                </a:rPr>
                <a:t>7</a:t>
              </a:r>
              <a:r>
                <a:rPr lang="en-US" dirty="0" smtClean="0"/>
                <a:t>__</a:t>
              </a:r>
              <a:r>
                <a:rPr lang="en-US" dirty="0"/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L1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34290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6838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9</a:t>
            </a:r>
            <a:r>
              <a:rPr lang="en-US" sz="1400" dirty="0" smtClean="0">
                <a:solidFill>
                  <a:srgbClr val="FF0000"/>
                </a:solidFill>
              </a:rPr>
              <a:t> 8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18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40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Memory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FirstInstr</a:t>
                </a:r>
                <a:endParaRPr lang="en-US" dirty="0"/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>
                  <a:sym typeface="Wingdings 3" charset="0"/>
                </a:rPr>
                <a:t></a:t>
              </a:r>
              <a:r>
                <a:rPr lang="en-US" dirty="0"/>
                <a:t> [</a:t>
              </a:r>
              <a:r>
                <a:rPr lang="en-US" dirty="0" smtClean="0"/>
                <a:t>__</a:t>
              </a:r>
              <a:r>
                <a:rPr lang="en-US" dirty="0" smtClean="0">
                  <a:solidFill>
                    <a:srgbClr val="FF0000"/>
                  </a:solidFill>
                </a:rPr>
                <a:t>6</a:t>
              </a:r>
              <a:r>
                <a:rPr lang="en-US" dirty="0" smtClean="0"/>
                <a:t>__</a:t>
              </a:r>
              <a:r>
                <a:rPr lang="en-US" dirty="0"/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L1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4267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83355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9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8</a:t>
            </a:r>
            <a:r>
              <a:rPr lang="en-US" sz="1400" dirty="0" smtClean="0">
                <a:solidFill>
                  <a:srgbClr val="FF0000"/>
                </a:solidFill>
              </a:rPr>
              <a:t> 7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94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40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Memory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FirstInstr</a:t>
                </a:r>
                <a:endParaRPr lang="en-US" dirty="0"/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>
                  <a:sym typeface="Wingdings 3" charset="0"/>
                </a:rPr>
                <a:t></a:t>
              </a:r>
              <a:r>
                <a:rPr lang="en-US" dirty="0"/>
                <a:t> </a:t>
              </a:r>
              <a:r>
                <a:rPr lang="en-US"/>
                <a:t>[</a:t>
              </a:r>
              <a:r>
                <a:rPr lang="en-US" smtClean="0"/>
                <a:t>__</a:t>
              </a:r>
              <a:r>
                <a:rPr lang="en-US" dirty="0" smtClean="0">
                  <a:solidFill>
                    <a:srgbClr val="FF0000"/>
                  </a:solidFill>
                </a:rPr>
                <a:t>6</a:t>
              </a:r>
              <a:r>
                <a:rPr lang="en-US" smtClean="0"/>
                <a:t>__</a:t>
              </a:r>
              <a:r>
                <a:rPr lang="en-US" dirty="0"/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L1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5029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83355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9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8</a:t>
            </a:r>
            <a:r>
              <a:rPr lang="en-US" sz="1400" dirty="0" smtClean="0">
                <a:solidFill>
                  <a:srgbClr val="FF0000"/>
                </a:solidFill>
              </a:rPr>
              <a:t> 7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85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40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Memory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FirstInstr</a:t>
                </a:r>
                <a:endParaRPr lang="en-US" dirty="0"/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>
                  <a:sym typeface="Wingdings 3" charset="0"/>
                </a:rPr>
                <a:t></a:t>
              </a:r>
              <a:r>
                <a:rPr lang="en-US" dirty="0"/>
                <a:t> </a:t>
              </a:r>
              <a:r>
                <a:rPr lang="en-US"/>
                <a:t>[</a:t>
              </a:r>
              <a:r>
                <a:rPr lang="en-US" smtClean="0"/>
                <a:t>__</a:t>
              </a:r>
              <a:r>
                <a:rPr lang="en-US" dirty="0" smtClean="0">
                  <a:solidFill>
                    <a:srgbClr val="FF0000"/>
                  </a:solidFill>
                </a:rPr>
                <a:t>6</a:t>
              </a:r>
              <a:r>
                <a:rPr lang="en-US" smtClean="0"/>
                <a:t>__</a:t>
              </a:r>
              <a:r>
                <a:rPr lang="en-US" dirty="0"/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L1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3505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98328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9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8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7</a:t>
            </a:r>
            <a:r>
              <a:rPr lang="en-US" sz="1400" dirty="0" smtClean="0">
                <a:solidFill>
                  <a:srgbClr val="FF0000"/>
                </a:solidFill>
              </a:rPr>
              <a:t> 6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47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40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Memory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FirstInstr</a:t>
                </a:r>
                <a:endParaRPr lang="en-US" dirty="0"/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>
                  <a:sym typeface="Wingdings 3" charset="0"/>
                </a:rPr>
                <a:t></a:t>
              </a:r>
              <a:r>
                <a:rPr lang="en-US" dirty="0"/>
                <a:t> [</a:t>
              </a:r>
              <a:r>
                <a:rPr lang="en-US" dirty="0" smtClean="0"/>
                <a:t>__</a:t>
              </a:r>
              <a:r>
                <a:rPr lang="en-US" dirty="0">
                  <a:solidFill>
                    <a:srgbClr val="FF0000"/>
                  </a:solidFill>
                </a:rPr>
                <a:t>5</a:t>
              </a:r>
              <a:r>
                <a:rPr lang="en-US" dirty="0" smtClean="0"/>
                <a:t>__</a:t>
              </a:r>
              <a:r>
                <a:rPr lang="en-US" dirty="0"/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L1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4267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98328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9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8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7</a:t>
            </a:r>
            <a:r>
              <a:rPr lang="en-US" sz="1400" dirty="0" smtClean="0">
                <a:solidFill>
                  <a:srgbClr val="FF0000"/>
                </a:solidFill>
              </a:rPr>
              <a:t> 6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62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40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Memory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FirstInstr</a:t>
                </a:r>
                <a:endParaRPr lang="en-US" dirty="0"/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>
                  <a:sym typeface="Wingdings 3" charset="0"/>
                </a:rPr>
                <a:t></a:t>
              </a:r>
              <a:r>
                <a:rPr lang="en-US" dirty="0"/>
                <a:t> </a:t>
              </a:r>
              <a:r>
                <a:rPr lang="en-US"/>
                <a:t>[</a:t>
              </a:r>
              <a:r>
                <a:rPr lang="en-US" smtClean="0"/>
                <a:t>__</a:t>
              </a:r>
              <a:r>
                <a:rPr lang="en-US" dirty="0">
                  <a:solidFill>
                    <a:srgbClr val="FF0000"/>
                  </a:solidFill>
                </a:rPr>
                <a:t>5</a:t>
              </a:r>
              <a:r>
                <a:rPr lang="en-US" smtClean="0"/>
                <a:t>__</a:t>
              </a:r>
              <a:r>
                <a:rPr lang="en-US" dirty="0"/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L1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5029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98328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9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8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7</a:t>
            </a:r>
            <a:r>
              <a:rPr lang="en-US" sz="1400" dirty="0" smtClean="0">
                <a:solidFill>
                  <a:srgbClr val="FF0000"/>
                </a:solidFill>
              </a:rPr>
              <a:t> 6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48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40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Memory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FirstInstr</a:t>
                </a:r>
                <a:endParaRPr lang="en-US" dirty="0"/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>
                  <a:sym typeface="Wingdings 3" charset="0"/>
                </a:rPr>
                <a:t></a:t>
              </a:r>
              <a:r>
                <a:rPr lang="en-US" dirty="0"/>
                <a:t> </a:t>
              </a:r>
              <a:r>
                <a:rPr lang="en-US"/>
                <a:t>[</a:t>
              </a:r>
              <a:r>
                <a:rPr lang="en-US" smtClean="0"/>
                <a:t>__</a:t>
              </a:r>
              <a:r>
                <a:rPr lang="en-US" dirty="0">
                  <a:solidFill>
                    <a:srgbClr val="FF0000"/>
                  </a:solidFill>
                </a:rPr>
                <a:t>5</a:t>
              </a:r>
              <a:r>
                <a:rPr lang="en-US" smtClean="0"/>
                <a:t>__</a:t>
              </a:r>
              <a:r>
                <a:rPr lang="en-US" dirty="0"/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L1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3505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113301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9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8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7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6</a:t>
            </a:r>
            <a:r>
              <a:rPr lang="en-US" sz="1400" dirty="0" smtClean="0">
                <a:solidFill>
                  <a:srgbClr val="FF0000"/>
                </a:solidFill>
              </a:rPr>
              <a:t> 5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91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Exp1bytecode Grammar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37846" y="2005548"/>
            <a:ext cx="3416320" cy="40934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E6D"/>
                </a:solidFill>
                <a:latin typeface="Courier-Oblique" charset="0"/>
              </a:rPr>
              <a:t># %load code/exp1bytecode_gram.py</a:t>
            </a:r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b="1" dirty="0">
                <a:solidFill>
                  <a:srgbClr val="0F7001"/>
                </a:solidFill>
                <a:latin typeface="Courier-Bold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ply </a:t>
            </a:r>
            <a:r>
              <a:rPr lang="en-US" b="1" dirty="0">
                <a:solidFill>
                  <a:srgbClr val="0F7001"/>
                </a:solidFill>
                <a:latin typeface="Courier-Bold" charset="0"/>
              </a:rPr>
              <a:t>import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" charset="0"/>
              </a:rPr>
              <a:t>yacc</a:t>
            </a:r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b="1" dirty="0">
                <a:solidFill>
                  <a:srgbClr val="0F7001"/>
                </a:solidFill>
                <a:latin typeface="Courier-Bold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exp1bytecode_lex </a:t>
            </a:r>
            <a:r>
              <a:rPr lang="en-US" b="1" dirty="0">
                <a:solidFill>
                  <a:srgbClr val="0F7001"/>
                </a:solidFill>
                <a:latin typeface="Courier-Bold" charset="0"/>
              </a:rPr>
              <a:t>import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tokens, </a:t>
            </a:r>
            <a:r>
              <a:rPr lang="en-US" dirty="0" err="1">
                <a:solidFill>
                  <a:prstClr val="black"/>
                </a:solidFill>
                <a:latin typeface="Courier" charset="0"/>
              </a:rPr>
              <a:t>lexer</a:t>
            </a:r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" charset="0"/>
              </a:rPr>
              <a:t>p_grammar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(_):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'''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dirty="0" err="1" smtClean="0">
                <a:solidFill>
                  <a:srgbClr val="A90E1A"/>
                </a:solidFill>
                <a:latin typeface="Courier" charset="0"/>
              </a:rPr>
              <a:t>prog</a:t>
            </a:r>
            <a:r>
              <a:rPr lang="en-US" dirty="0" smtClean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A90E1A"/>
                </a:solidFill>
                <a:latin typeface="Courier" charset="0"/>
              </a:rPr>
              <a:t>: </a:t>
            </a:r>
            <a:r>
              <a:rPr lang="en-US" dirty="0" err="1">
                <a:solidFill>
                  <a:srgbClr val="A90E1A"/>
                </a:solidFill>
                <a:latin typeface="Courier" charset="0"/>
              </a:rPr>
              <a:t>instr_list</a:t>
            </a:r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dirty="0" smtClean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A90E1A"/>
                </a:solidFill>
                <a:latin typeface="Courier" charset="0"/>
              </a:rPr>
              <a:t>instr_list</a:t>
            </a:r>
            <a:r>
              <a:rPr lang="en-US" dirty="0">
                <a:solidFill>
                  <a:srgbClr val="A90E1A"/>
                </a:solidFill>
                <a:latin typeface="Courier" charset="0"/>
              </a:rPr>
              <a:t> : </a:t>
            </a:r>
            <a:r>
              <a:rPr lang="en-US" dirty="0" err="1">
                <a:solidFill>
                  <a:srgbClr val="A90E1A"/>
                </a:solidFill>
                <a:latin typeface="Courier" charset="0"/>
              </a:rPr>
              <a:t>labeled_instr</a:t>
            </a:r>
            <a:r>
              <a:rPr lang="en-US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A90E1A"/>
                </a:solidFill>
                <a:latin typeface="Courier" charset="0"/>
              </a:rPr>
              <a:t>instr_list</a:t>
            </a:r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dirty="0" smtClean="0">
                <a:solidFill>
                  <a:srgbClr val="A90E1A"/>
                </a:solidFill>
                <a:latin typeface="Courier" charset="0"/>
              </a:rPr>
              <a:t>      </a:t>
            </a:r>
            <a:r>
              <a:rPr lang="mr-IN" dirty="0" smtClean="0">
                <a:solidFill>
                  <a:srgbClr val="A90E1A"/>
                </a:solidFill>
                <a:latin typeface="Courier" charset="0"/>
              </a:rPr>
              <a:t>            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|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empty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dirty="0" err="1" smtClean="0">
                <a:solidFill>
                  <a:srgbClr val="A90E1A"/>
                </a:solidFill>
                <a:latin typeface="Courier" charset="0"/>
              </a:rPr>
              <a:t>labeled_instr</a:t>
            </a:r>
            <a:r>
              <a:rPr lang="en-US" dirty="0" smtClean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A90E1A"/>
                </a:solidFill>
                <a:latin typeface="Courier" charset="0"/>
              </a:rPr>
              <a:t>: </a:t>
            </a:r>
            <a:r>
              <a:rPr lang="en-US" dirty="0" err="1">
                <a:solidFill>
                  <a:srgbClr val="A90E1A"/>
                </a:solidFill>
                <a:latin typeface="Courier" charset="0"/>
              </a:rPr>
              <a:t>label_def</a:t>
            </a:r>
            <a:r>
              <a:rPr lang="en-US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A90E1A"/>
                </a:solidFill>
                <a:latin typeface="Courier" charset="0"/>
              </a:rPr>
              <a:t>instr</a:t>
            </a:r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label_def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: NAME ':' 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en-US" dirty="0" smtClean="0">
                <a:solidFill>
                  <a:srgbClr val="A90E1A"/>
                </a:solidFill>
                <a:latin typeface="Courier" charset="0"/>
              </a:rPr>
              <a:t>     </a:t>
            </a:r>
            <a:r>
              <a:rPr lang="mr-IN" dirty="0" smtClean="0">
                <a:solidFill>
                  <a:srgbClr val="A90E1A"/>
                </a:solidFill>
                <a:latin typeface="Courier" charset="0"/>
              </a:rPr>
              <a:t>         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|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empty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instr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: PRINT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';'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      | STORE NAME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dirty="0" smtClean="0">
                <a:solidFill>
                  <a:srgbClr val="A90E1A"/>
                </a:solidFill>
                <a:latin typeface="Courier" charset="0"/>
              </a:rPr>
              <a:t>';’</a:t>
            </a:r>
            <a:endParaRPr lang="en-US" dirty="0" smtClean="0">
              <a:solidFill>
                <a:srgbClr val="A90E1A"/>
              </a:solidFill>
              <a:latin typeface="Courier" charset="0"/>
            </a:endParaRPr>
          </a:p>
          <a:p>
            <a:r>
              <a:rPr lang="en-US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dirty="0" smtClean="0">
                <a:solidFill>
                  <a:srgbClr val="A90E1A"/>
                </a:solidFill>
                <a:latin typeface="Courier" charset="0"/>
              </a:rPr>
              <a:t>         | INPUT NAME </a:t>
            </a:r>
            <a:r>
              <a:rPr lang="mr-IN" dirty="0" smtClean="0">
                <a:solidFill>
                  <a:srgbClr val="A90E1A"/>
                </a:solidFill>
                <a:latin typeface="Courier" charset="0"/>
              </a:rPr>
              <a:t>';’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      | JUMPT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label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';'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      | JUMPF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label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';'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      | JUMP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label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';'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      | STOP ';'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      | NOOP ';'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 smtClean="0">
                <a:solidFill>
                  <a:prstClr val="black"/>
                </a:solidFill>
                <a:latin typeface="Courier" charset="0"/>
              </a:rPr>
              <a:t>…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04338" y="1875692"/>
            <a:ext cx="3493264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rgbClr val="A90E1A"/>
                </a:solidFill>
                <a:latin typeface="Courier" charset="0"/>
              </a:rPr>
              <a:t>… </a:t>
            </a:r>
            <a:endParaRPr lang="en-US" dirty="0" smtClean="0">
              <a:solidFill>
                <a:srgbClr val="A90E1A"/>
              </a:solidFill>
              <a:latin typeface="Courier" charset="0"/>
            </a:endParaRPr>
          </a:p>
          <a:p>
            <a:r>
              <a:rPr lang="en-US" dirty="0" smtClean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mr-IN" dirty="0" err="1" smtClean="0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dirty="0" smtClean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: '+'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mr-IN" dirty="0">
              <a:solidFill>
                <a:srgbClr val="000000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dirty="0" smtClean="0">
                <a:solidFill>
                  <a:srgbClr val="A90E1A"/>
                </a:solidFill>
                <a:latin typeface="Courier" charset="0"/>
              </a:rPr>
              <a:t>     </a:t>
            </a:r>
            <a:r>
              <a:rPr lang="mr-IN" dirty="0" smtClean="0">
                <a:solidFill>
                  <a:srgbClr val="A90E1A"/>
                </a:solidFill>
                <a:latin typeface="Courier" charset="0"/>
              </a:rPr>
              <a:t>|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'-'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mr-IN" dirty="0">
              <a:solidFill>
                <a:srgbClr val="000000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dirty="0" smtClean="0">
                <a:solidFill>
                  <a:srgbClr val="A90E1A"/>
                </a:solidFill>
                <a:latin typeface="Courier" charset="0"/>
              </a:rPr>
              <a:t>     </a:t>
            </a:r>
            <a:r>
              <a:rPr lang="mr-IN" dirty="0" smtClean="0">
                <a:solidFill>
                  <a:srgbClr val="A90E1A"/>
                </a:solidFill>
                <a:latin typeface="Courier" charset="0"/>
              </a:rPr>
              <a:t>|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'-'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mr-IN" dirty="0">
              <a:solidFill>
                <a:srgbClr val="000000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dirty="0" smtClean="0">
                <a:solidFill>
                  <a:srgbClr val="A90E1A"/>
                </a:solidFill>
                <a:latin typeface="Courier" charset="0"/>
              </a:rPr>
              <a:t>     </a:t>
            </a:r>
            <a:r>
              <a:rPr lang="mr-IN" dirty="0" smtClean="0">
                <a:solidFill>
                  <a:srgbClr val="A90E1A"/>
                </a:solidFill>
                <a:latin typeface="Courier" charset="0"/>
              </a:rPr>
              <a:t>|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'*'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mr-IN" dirty="0">
              <a:solidFill>
                <a:srgbClr val="000000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en-US" dirty="0" smtClean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dirty="0" smtClean="0">
                <a:solidFill>
                  <a:srgbClr val="A90E1A"/>
                </a:solidFill>
                <a:latin typeface="Courier" charset="0"/>
              </a:rPr>
              <a:t>   </a:t>
            </a:r>
            <a:r>
              <a:rPr lang="en-US" dirty="0" smtClean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dirty="0" smtClean="0">
                <a:solidFill>
                  <a:srgbClr val="A90E1A"/>
                </a:solidFill>
                <a:latin typeface="Courier" charset="0"/>
              </a:rPr>
              <a:t>|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'/'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mr-IN" dirty="0">
              <a:solidFill>
                <a:srgbClr val="000000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dirty="0" smtClean="0">
                <a:solidFill>
                  <a:srgbClr val="A90E1A"/>
                </a:solidFill>
                <a:latin typeface="Courier" charset="0"/>
              </a:rPr>
              <a:t>     </a:t>
            </a:r>
            <a:r>
              <a:rPr lang="mr-IN" dirty="0" smtClean="0">
                <a:solidFill>
                  <a:srgbClr val="A90E1A"/>
                </a:solidFill>
                <a:latin typeface="Courier" charset="0"/>
              </a:rPr>
              <a:t>|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EQ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dirty="0" err="1" smtClean="0">
                <a:solidFill>
                  <a:srgbClr val="A90E1A"/>
                </a:solidFill>
                <a:latin typeface="Courier" charset="0"/>
              </a:rPr>
              <a:t>exp</a:t>
            </a:r>
            <a:endParaRPr lang="en-US" dirty="0" smtClean="0">
              <a:solidFill>
                <a:srgbClr val="000000"/>
              </a:solidFill>
              <a:latin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" charset="0"/>
              </a:rPr>
              <a:t>    </a:t>
            </a:r>
            <a:r>
              <a:rPr lang="hr-HR" dirty="0" smtClean="0">
                <a:solidFill>
                  <a:srgbClr val="A90E1A"/>
                </a:solidFill>
                <a:latin typeface="Courier" charset="0"/>
              </a:rPr>
              <a:t>| </a:t>
            </a:r>
            <a:r>
              <a:rPr lang="hr-HR" dirty="0">
                <a:solidFill>
                  <a:srgbClr val="A90E1A"/>
                </a:solidFill>
                <a:latin typeface="Courier" charset="0"/>
              </a:rPr>
              <a:t>LE </a:t>
            </a:r>
            <a:r>
              <a:rPr lang="hr-HR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hr-HR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hr-HR" dirty="0" err="1" smtClean="0">
                <a:solidFill>
                  <a:srgbClr val="A90E1A"/>
                </a:solidFill>
                <a:latin typeface="Courier" charset="0"/>
              </a:rPr>
              <a:t>exp</a:t>
            </a:r>
            <a:endParaRPr lang="hr-HR" dirty="0">
              <a:solidFill>
                <a:srgbClr val="000000"/>
              </a:solidFill>
              <a:latin typeface="Courier" charset="0"/>
            </a:endParaRPr>
          </a:p>
          <a:p>
            <a:r>
              <a:rPr lang="hr-HR" dirty="0" smtClean="0">
                <a:solidFill>
                  <a:srgbClr val="000000"/>
                </a:solidFill>
                <a:latin typeface="Courier" charset="0"/>
              </a:rPr>
              <a:t>     </a:t>
            </a:r>
            <a:r>
              <a:rPr lang="mr-IN" dirty="0" smtClean="0">
                <a:solidFill>
                  <a:srgbClr val="A90E1A"/>
                </a:solidFill>
                <a:latin typeface="Courier" charset="0"/>
              </a:rPr>
              <a:t>|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'('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')'</a:t>
            </a:r>
            <a:endParaRPr lang="mr-IN" dirty="0">
              <a:solidFill>
                <a:srgbClr val="000000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en-US" dirty="0" smtClean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dirty="0" smtClean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| </a:t>
            </a:r>
            <a:r>
              <a:rPr lang="en-US" dirty="0" smtClean="0">
                <a:solidFill>
                  <a:srgbClr val="A90E1A"/>
                </a:solidFill>
                <a:latin typeface="Courier" charset="0"/>
              </a:rPr>
              <a:t>NAME</a:t>
            </a:r>
            <a:endParaRPr lang="mr-IN" dirty="0">
              <a:solidFill>
                <a:srgbClr val="000000"/>
              </a:solidFill>
              <a:latin typeface="Courier" charset="0"/>
            </a:endParaRPr>
          </a:p>
          <a:p>
            <a:r>
              <a:rPr lang="de-DE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de-DE" dirty="0" smtClean="0">
                <a:solidFill>
                  <a:srgbClr val="A90E1A"/>
                </a:solidFill>
                <a:latin typeface="Courier" charset="0"/>
              </a:rPr>
              <a:t>   </a:t>
            </a:r>
            <a:r>
              <a:rPr lang="de-DE" dirty="0" smtClean="0">
                <a:solidFill>
                  <a:srgbClr val="A90E1A"/>
                </a:solidFill>
                <a:latin typeface="Courier" charset="0"/>
              </a:rPr>
              <a:t>| NUMBER</a:t>
            </a:r>
            <a:endParaRPr lang="de-DE" dirty="0">
              <a:solidFill>
                <a:srgbClr val="000000"/>
              </a:solidFill>
              <a:latin typeface="Courier" charset="0"/>
            </a:endParaRPr>
          </a:p>
          <a:p>
            <a:endParaRPr lang="de-DE" dirty="0">
              <a:solidFill>
                <a:srgbClr val="000000"/>
              </a:solidFill>
              <a:latin typeface="Courier" charset="0"/>
            </a:endParaRPr>
          </a:p>
          <a:p>
            <a:r>
              <a:rPr lang="de-DE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de-DE" dirty="0" err="1" smtClean="0">
                <a:solidFill>
                  <a:srgbClr val="A90E1A"/>
                </a:solidFill>
                <a:latin typeface="Courier" charset="0"/>
              </a:rPr>
              <a:t>label</a:t>
            </a:r>
            <a:r>
              <a:rPr lang="de-DE" dirty="0" smtClean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de-DE" dirty="0">
                <a:solidFill>
                  <a:srgbClr val="A90E1A"/>
                </a:solidFill>
                <a:latin typeface="Courier" charset="0"/>
              </a:rPr>
              <a:t>: NAME</a:t>
            </a:r>
            <a:endParaRPr lang="de-DE" dirty="0">
              <a:solidFill>
                <a:srgbClr val="000000"/>
              </a:solidFill>
              <a:latin typeface="Courier" charset="0"/>
            </a:endParaRPr>
          </a:p>
          <a:p>
            <a:r>
              <a:rPr lang="mr-IN" dirty="0" smtClean="0">
                <a:solidFill>
                  <a:srgbClr val="A90E1A"/>
                </a:solidFill>
                <a:latin typeface="Courier" charset="0"/>
              </a:rPr>
              <a:t>'''</a:t>
            </a:r>
            <a:endParaRPr lang="mr-IN" dirty="0">
              <a:solidFill>
                <a:srgbClr val="000000"/>
              </a:solidFill>
              <a:latin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  </a:t>
            </a:r>
            <a:r>
              <a:rPr lang="mr-IN" b="1" dirty="0" err="1">
                <a:solidFill>
                  <a:srgbClr val="0F7001"/>
                </a:solidFill>
                <a:latin typeface="Courier-Bold" charset="0"/>
              </a:rPr>
              <a:t>pass</a:t>
            </a:r>
            <a:endParaRPr lang="mr-IN" dirty="0">
              <a:solidFill>
                <a:srgbClr val="000000"/>
              </a:solidFill>
              <a:latin typeface="Courier" charset="0"/>
            </a:endParaRPr>
          </a:p>
          <a:p>
            <a:endParaRPr lang="mr-IN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" charset="0"/>
              </a:rPr>
              <a:t>p_empty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(p):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   </a:t>
            </a:r>
            <a:r>
              <a:rPr lang="en-US" dirty="0">
                <a:solidFill>
                  <a:srgbClr val="A90E1A"/>
                </a:solidFill>
                <a:latin typeface="Courier" charset="0"/>
              </a:rPr>
              <a:t>'empty :'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  </a:t>
            </a:r>
            <a:r>
              <a:rPr lang="mr-IN" b="1" dirty="0" err="1">
                <a:solidFill>
                  <a:srgbClr val="0F7001"/>
                </a:solidFill>
                <a:latin typeface="Courier-Bold" charset="0"/>
              </a:rPr>
              <a:t>pass</a:t>
            </a:r>
            <a:endParaRPr lang="mr-IN" dirty="0">
              <a:solidFill>
                <a:srgbClr val="000000"/>
              </a:solidFill>
              <a:latin typeface="Courier" charset="0"/>
            </a:endParaRPr>
          </a:p>
          <a:p>
            <a:endParaRPr lang="mr-IN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" charset="0"/>
              </a:rPr>
              <a:t>p_error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(t):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   </a:t>
            </a:r>
            <a:r>
              <a:rPr lang="en-US" dirty="0">
                <a:solidFill>
                  <a:srgbClr val="0F7001"/>
                </a:solidFill>
                <a:latin typeface="Courier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(</a:t>
            </a:r>
            <a:r>
              <a:rPr lang="en-US" dirty="0">
                <a:solidFill>
                  <a:srgbClr val="A90E1A"/>
                </a:solidFill>
                <a:latin typeface="Courier" charset="0"/>
              </a:rPr>
              <a:t>"Syntax error at '%s'"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b="1" dirty="0">
                <a:solidFill>
                  <a:srgbClr val="9700FF"/>
                </a:solidFill>
                <a:latin typeface="Courier-Bold" charset="0"/>
              </a:rPr>
              <a:t>%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t.value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parser =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yacc.yacc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40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Memory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FirstInstr</a:t>
                </a:r>
                <a:endParaRPr lang="en-US" dirty="0"/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>
                  <a:sym typeface="Wingdings 3" charset="0"/>
                </a:rPr>
                <a:t></a:t>
              </a:r>
              <a:r>
                <a:rPr lang="en-US" dirty="0"/>
                <a:t> [</a:t>
              </a:r>
              <a:r>
                <a:rPr lang="en-US" dirty="0" smtClean="0"/>
                <a:t>__</a:t>
              </a:r>
              <a:r>
                <a:rPr lang="en-US" dirty="0" smtClean="0">
                  <a:solidFill>
                    <a:srgbClr val="FF0000"/>
                  </a:solidFill>
                </a:rPr>
                <a:t>4</a:t>
              </a:r>
              <a:r>
                <a:rPr lang="en-US" dirty="0" smtClean="0"/>
                <a:t>__</a:t>
              </a:r>
              <a:r>
                <a:rPr lang="en-US" dirty="0"/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L1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4267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113301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9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8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7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6</a:t>
            </a:r>
            <a:r>
              <a:rPr lang="en-US" sz="1400" dirty="0" smtClean="0">
                <a:solidFill>
                  <a:srgbClr val="FF0000"/>
                </a:solidFill>
              </a:rPr>
              <a:t> 5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3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40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Memory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FirstInstr</a:t>
                </a:r>
                <a:endParaRPr lang="en-US" dirty="0"/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>
                  <a:sym typeface="Wingdings 3" charset="0"/>
                </a:rPr>
                <a:t></a:t>
              </a:r>
              <a:r>
                <a:rPr lang="en-US" dirty="0"/>
                <a:t> [</a:t>
              </a:r>
              <a:r>
                <a:rPr lang="en-US" dirty="0" smtClean="0"/>
                <a:t>__</a:t>
              </a:r>
              <a:r>
                <a:rPr lang="en-US" dirty="0" smtClean="0">
                  <a:solidFill>
                    <a:srgbClr val="FF0000"/>
                  </a:solidFill>
                </a:rPr>
                <a:t>4</a:t>
              </a:r>
              <a:r>
                <a:rPr lang="en-US" dirty="0" smtClean="0"/>
                <a:t>__</a:t>
              </a:r>
              <a:r>
                <a:rPr lang="en-US" dirty="0"/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L1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5029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113301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9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8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7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6</a:t>
            </a:r>
            <a:r>
              <a:rPr lang="en-US" sz="1400" dirty="0" smtClean="0">
                <a:solidFill>
                  <a:srgbClr val="FF0000"/>
                </a:solidFill>
              </a:rPr>
              <a:t> 5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81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40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Memory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FirstInstr</a:t>
                </a:r>
                <a:endParaRPr lang="en-US" dirty="0"/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>
                  <a:sym typeface="Wingdings 3" charset="0"/>
                </a:rPr>
                <a:t></a:t>
              </a:r>
              <a:r>
                <a:rPr lang="en-US" dirty="0"/>
                <a:t> [</a:t>
              </a:r>
              <a:r>
                <a:rPr lang="en-US" dirty="0" smtClean="0"/>
                <a:t>__</a:t>
              </a:r>
              <a:r>
                <a:rPr lang="en-US" dirty="0" smtClean="0">
                  <a:solidFill>
                    <a:srgbClr val="FF0000"/>
                  </a:solidFill>
                </a:rPr>
                <a:t>4</a:t>
              </a:r>
              <a:r>
                <a:rPr lang="en-US" dirty="0" smtClean="0"/>
                <a:t>__</a:t>
              </a:r>
              <a:r>
                <a:rPr lang="en-US" dirty="0"/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L1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3505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12827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9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8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7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6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5</a:t>
            </a:r>
            <a:r>
              <a:rPr lang="en-US" sz="1400" dirty="0" smtClean="0">
                <a:solidFill>
                  <a:srgbClr val="FF0000"/>
                </a:solidFill>
              </a:rPr>
              <a:t> 4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64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40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Memory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FirstInstr</a:t>
                </a:r>
                <a:endParaRPr lang="en-US" dirty="0"/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>
                  <a:sym typeface="Wingdings 3" charset="0"/>
                </a:rPr>
                <a:t></a:t>
              </a:r>
              <a:r>
                <a:rPr lang="en-US" dirty="0"/>
                <a:t> [</a:t>
              </a:r>
              <a:r>
                <a:rPr lang="en-US" dirty="0" smtClean="0"/>
                <a:t>__</a:t>
              </a:r>
              <a:r>
                <a:rPr lang="en-US" dirty="0">
                  <a:solidFill>
                    <a:srgbClr val="FF0000"/>
                  </a:solidFill>
                </a:rPr>
                <a:t>3</a:t>
              </a:r>
              <a:r>
                <a:rPr lang="en-US" dirty="0" smtClean="0"/>
                <a:t>__</a:t>
              </a:r>
              <a:r>
                <a:rPr lang="en-US" dirty="0"/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L1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4267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12827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9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8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7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6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5</a:t>
            </a:r>
            <a:r>
              <a:rPr lang="en-US" sz="1400" dirty="0" smtClean="0">
                <a:solidFill>
                  <a:srgbClr val="FF0000"/>
                </a:solidFill>
              </a:rPr>
              <a:t> 4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40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Memory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FirstInstr</a:t>
                </a:r>
                <a:endParaRPr lang="en-US" dirty="0"/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>
                  <a:sym typeface="Wingdings 3" charset="0"/>
                </a:rPr>
                <a:t></a:t>
              </a:r>
              <a:r>
                <a:rPr lang="en-US" dirty="0"/>
                <a:t> </a:t>
              </a:r>
              <a:r>
                <a:rPr lang="en-US"/>
                <a:t>[</a:t>
              </a:r>
              <a:r>
                <a:rPr lang="en-US" smtClean="0"/>
                <a:t>__</a:t>
              </a:r>
              <a:r>
                <a:rPr lang="en-US" dirty="0">
                  <a:solidFill>
                    <a:srgbClr val="FF0000"/>
                  </a:solidFill>
                </a:rPr>
                <a:t>3</a:t>
              </a:r>
              <a:r>
                <a:rPr lang="en-US" smtClean="0"/>
                <a:t>__</a:t>
              </a:r>
              <a:r>
                <a:rPr lang="en-US" dirty="0"/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L1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5029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12827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9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8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7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6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5</a:t>
            </a:r>
            <a:r>
              <a:rPr lang="en-US" sz="1400" dirty="0" smtClean="0">
                <a:solidFill>
                  <a:srgbClr val="FF0000"/>
                </a:solidFill>
              </a:rPr>
              <a:t> 4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45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40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Memory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FirstInstr</a:t>
                </a:r>
                <a:endParaRPr lang="en-US" dirty="0"/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>
                  <a:sym typeface="Wingdings 3" charset="0"/>
                </a:rPr>
                <a:t></a:t>
              </a:r>
              <a:r>
                <a:rPr lang="en-US" dirty="0"/>
                <a:t> </a:t>
              </a:r>
              <a:r>
                <a:rPr lang="en-US"/>
                <a:t>[</a:t>
              </a:r>
              <a:r>
                <a:rPr lang="en-US" smtClean="0"/>
                <a:t>__</a:t>
              </a:r>
              <a:r>
                <a:rPr lang="en-US" dirty="0">
                  <a:solidFill>
                    <a:srgbClr val="FF0000"/>
                  </a:solidFill>
                </a:rPr>
                <a:t>3</a:t>
              </a:r>
              <a:r>
                <a:rPr lang="en-US" smtClean="0"/>
                <a:t>__</a:t>
              </a:r>
              <a:r>
                <a:rPr lang="en-US" dirty="0"/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L1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3505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14324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9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8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7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6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5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4</a:t>
            </a:r>
            <a:r>
              <a:rPr lang="en-US" sz="1400" dirty="0" smtClean="0">
                <a:solidFill>
                  <a:srgbClr val="FF0000"/>
                </a:solidFill>
              </a:rPr>
              <a:t> 3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35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40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Memory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FirstInstr</a:t>
                </a:r>
                <a:endParaRPr lang="en-US" dirty="0"/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>
                  <a:sym typeface="Wingdings 3" charset="0"/>
                </a:rPr>
                <a:t></a:t>
              </a:r>
              <a:r>
                <a:rPr lang="en-US" dirty="0"/>
                <a:t> [</a:t>
              </a:r>
              <a:r>
                <a:rPr lang="en-US" dirty="0" smtClean="0"/>
                <a:t>__</a:t>
              </a:r>
              <a:r>
                <a:rPr lang="en-US" dirty="0" smtClean="0">
                  <a:solidFill>
                    <a:srgbClr val="FF0000"/>
                  </a:solidFill>
                </a:rPr>
                <a:t>2</a:t>
              </a:r>
              <a:r>
                <a:rPr lang="en-US" dirty="0" smtClean="0"/>
                <a:t>__</a:t>
              </a:r>
              <a:r>
                <a:rPr lang="en-US" dirty="0"/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L1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4267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14324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9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8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7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6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5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4</a:t>
            </a:r>
            <a:r>
              <a:rPr lang="en-US" sz="1400" dirty="0" smtClean="0">
                <a:solidFill>
                  <a:srgbClr val="FF0000"/>
                </a:solidFill>
              </a:rPr>
              <a:t> 3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6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40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Memory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FirstInstr</a:t>
                </a:r>
                <a:endParaRPr lang="en-US" dirty="0"/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>
                  <a:sym typeface="Wingdings 3" charset="0"/>
                </a:rPr>
                <a:t></a:t>
              </a:r>
              <a:r>
                <a:rPr lang="en-US" dirty="0"/>
                <a:t> </a:t>
              </a:r>
              <a:r>
                <a:rPr lang="en-US"/>
                <a:t>[</a:t>
              </a:r>
              <a:r>
                <a:rPr lang="en-US" smtClean="0"/>
                <a:t>__</a:t>
              </a:r>
              <a:r>
                <a:rPr lang="en-US" dirty="0" smtClean="0">
                  <a:solidFill>
                    <a:srgbClr val="FF0000"/>
                  </a:solidFill>
                </a:rPr>
                <a:t>2</a:t>
              </a:r>
              <a:r>
                <a:rPr lang="en-US" smtClean="0"/>
                <a:t>__</a:t>
              </a:r>
              <a:r>
                <a:rPr lang="en-US" dirty="0"/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L1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5029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14324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9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8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7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6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5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4</a:t>
            </a:r>
            <a:r>
              <a:rPr lang="en-US" sz="1400" dirty="0" smtClean="0">
                <a:solidFill>
                  <a:srgbClr val="FF0000"/>
                </a:solidFill>
              </a:rPr>
              <a:t> 3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50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40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Memory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FirstInstr</a:t>
                </a:r>
                <a:endParaRPr lang="en-US" dirty="0"/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>
                  <a:sym typeface="Wingdings 3" charset="0"/>
                </a:rPr>
                <a:t></a:t>
              </a:r>
              <a:r>
                <a:rPr lang="en-US" dirty="0"/>
                <a:t> </a:t>
              </a:r>
              <a:r>
                <a:rPr lang="en-US"/>
                <a:t>[</a:t>
              </a:r>
              <a:r>
                <a:rPr lang="en-US" smtClean="0"/>
                <a:t>__</a:t>
              </a:r>
              <a:r>
                <a:rPr lang="en-US" dirty="0" smtClean="0">
                  <a:solidFill>
                    <a:srgbClr val="FF0000"/>
                  </a:solidFill>
                </a:rPr>
                <a:t>2</a:t>
              </a:r>
              <a:r>
                <a:rPr lang="en-US" smtClean="0"/>
                <a:t>__</a:t>
              </a:r>
              <a:r>
                <a:rPr lang="en-US" dirty="0"/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L1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3505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15822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9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8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7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6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5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4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3</a:t>
            </a:r>
            <a:r>
              <a:rPr lang="en-US" sz="1400" dirty="0" smtClean="0">
                <a:solidFill>
                  <a:srgbClr val="FF0000"/>
                </a:solidFill>
              </a:rPr>
              <a:t> 2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02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40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Memory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FirstInstr</a:t>
                </a:r>
                <a:endParaRPr lang="en-US" dirty="0"/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>
                  <a:sym typeface="Wingdings 3" charset="0"/>
                </a:rPr>
                <a:t></a:t>
              </a:r>
              <a:r>
                <a:rPr lang="en-US" dirty="0"/>
                <a:t> [</a:t>
              </a:r>
              <a:r>
                <a:rPr lang="en-US" dirty="0" smtClean="0"/>
                <a:t>__</a:t>
              </a:r>
              <a:r>
                <a:rPr lang="en-US" dirty="0">
                  <a:solidFill>
                    <a:srgbClr val="FF0000"/>
                  </a:solidFill>
                </a:rPr>
                <a:t>1</a:t>
              </a:r>
              <a:r>
                <a:rPr lang="en-US" dirty="0" smtClean="0"/>
                <a:t>__</a:t>
              </a:r>
              <a:r>
                <a:rPr lang="en-US" dirty="0"/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L1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4267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15822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9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8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7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6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5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4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3</a:t>
            </a:r>
            <a:r>
              <a:rPr lang="en-US" sz="1400" dirty="0" smtClean="0">
                <a:solidFill>
                  <a:srgbClr val="FF0000"/>
                </a:solidFill>
              </a:rPr>
              <a:t> 2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14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Exp1bytecode </a:t>
            </a:r>
            <a:r>
              <a:rPr lang="en-US" dirty="0" err="1" smtClean="0"/>
              <a:t>Lexer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3100" y="1664677"/>
            <a:ext cx="4955203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E6D"/>
                </a:solidFill>
                <a:latin typeface="Courier-Oblique" charset="0"/>
              </a:rPr>
              <a:t># %load code/exp1bytecode_lex.py</a:t>
            </a:r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i="1" dirty="0">
                <a:solidFill>
                  <a:srgbClr val="336E6D"/>
                </a:solidFill>
                <a:latin typeface="Courier-Oblique" charset="0"/>
              </a:rPr>
              <a:t># </a:t>
            </a:r>
            <a:r>
              <a:rPr lang="en-US" i="1" dirty="0" err="1">
                <a:solidFill>
                  <a:srgbClr val="336E6D"/>
                </a:solidFill>
                <a:latin typeface="Courier-Oblique" charset="0"/>
              </a:rPr>
              <a:t>Lexer</a:t>
            </a:r>
            <a:r>
              <a:rPr lang="en-US" i="1" dirty="0">
                <a:solidFill>
                  <a:srgbClr val="336E6D"/>
                </a:solidFill>
                <a:latin typeface="Courier-Oblique" charset="0"/>
              </a:rPr>
              <a:t> for Exp1bytecode</a:t>
            </a:r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b="1" dirty="0">
                <a:solidFill>
                  <a:srgbClr val="0F7001"/>
                </a:solidFill>
                <a:latin typeface="Courier-Bold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ply </a:t>
            </a:r>
            <a:r>
              <a:rPr lang="en-US" b="1" dirty="0">
                <a:solidFill>
                  <a:srgbClr val="0F7001"/>
                </a:solidFill>
                <a:latin typeface="Courier-Bold" charset="0"/>
              </a:rPr>
              <a:t>import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" charset="0"/>
              </a:rPr>
              <a:t>lex</a:t>
            </a:r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" charset="0"/>
              </a:rPr>
              <a:t>reserved = {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store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 :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'STORE'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,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print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 :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'PRINT'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,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jumpT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 :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'JUMPT'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,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jumpF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 :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'JUMPF'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,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jump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  :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'JUMP'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,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stop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  :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'STOP'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,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noop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  :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'NOOP'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}</a:t>
            </a:r>
          </a:p>
          <a:p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 err="1">
                <a:solidFill>
                  <a:prstClr val="black"/>
                </a:solidFill>
                <a:latin typeface="Courier" charset="0"/>
              </a:rPr>
              <a:t>literals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 = [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':'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';'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'+'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'-'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'*'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'/'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'('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')'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</a:t>
            </a:r>
          </a:p>
          <a:p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" charset="0"/>
              </a:rPr>
              <a:t>tokens = [</a:t>
            </a:r>
            <a:r>
              <a:rPr lang="en-US" dirty="0">
                <a:solidFill>
                  <a:srgbClr val="A90E1A"/>
                </a:solidFill>
                <a:latin typeface="Courier" charset="0"/>
              </a:rPr>
              <a:t>'NAME'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dirty="0">
                <a:solidFill>
                  <a:srgbClr val="A90E1A"/>
                </a:solidFill>
                <a:latin typeface="Courier" charset="0"/>
              </a:rPr>
              <a:t>'NUMBER'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dirty="0">
                <a:solidFill>
                  <a:srgbClr val="A90E1A"/>
                </a:solidFill>
                <a:latin typeface="Courier" charset="0"/>
              </a:rPr>
              <a:t>'EQ'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dirty="0">
                <a:solidFill>
                  <a:srgbClr val="A90E1A"/>
                </a:solidFill>
                <a:latin typeface="Courier" charset="0"/>
              </a:rPr>
              <a:t>'LE'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] </a:t>
            </a:r>
            <a:r>
              <a:rPr lang="en-US" b="1" dirty="0">
                <a:solidFill>
                  <a:srgbClr val="9700FF"/>
                </a:solidFill>
                <a:latin typeface="Courier-Bold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0F7001"/>
                </a:solidFill>
                <a:latin typeface="Courier" charset="0"/>
              </a:rPr>
              <a:t>list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" charset="0"/>
              </a:rPr>
              <a:t>reserved.values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())</a:t>
            </a:r>
          </a:p>
          <a:p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 err="1">
                <a:solidFill>
                  <a:prstClr val="black"/>
                </a:solidFill>
                <a:latin typeface="Courier" charset="0"/>
              </a:rPr>
              <a:t>t_EQ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 =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'='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 err="1">
                <a:solidFill>
                  <a:prstClr val="black"/>
                </a:solidFill>
                <a:latin typeface="Courier" charset="0"/>
              </a:rPr>
              <a:t>t_LE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 =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'=&lt;'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 err="1">
                <a:solidFill>
                  <a:prstClr val="black"/>
                </a:solidFill>
                <a:latin typeface="Courier" charset="0"/>
              </a:rPr>
              <a:t>t_ignore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 =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 </a:t>
            </a:r>
            <a:r>
              <a:rPr lang="en-US" dirty="0" smtClean="0">
                <a:solidFill>
                  <a:srgbClr val="A90E1A"/>
                </a:solidFill>
                <a:latin typeface="Courier" charset="0"/>
              </a:rPr>
              <a:t>\</a:t>
            </a:r>
            <a:r>
              <a:rPr lang="mr-IN" dirty="0" err="1" smtClean="0">
                <a:solidFill>
                  <a:srgbClr val="A90E1A"/>
                </a:solidFill>
                <a:latin typeface="Courier" charset="0"/>
              </a:rPr>
              <a:t>t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endParaRPr lang="en-US" dirty="0" smtClean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 smtClean="0">
                <a:solidFill>
                  <a:prstClr val="black"/>
                </a:solidFill>
                <a:latin typeface="Courier" charset="0"/>
              </a:rPr>
              <a:t>…</a:t>
            </a:r>
            <a:endParaRPr lang="en-US" dirty="0" smtClean="0">
              <a:solidFill>
                <a:prstClr val="black"/>
              </a:solidFill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79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40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Memory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FirstInstr</a:t>
                </a:r>
                <a:endParaRPr lang="en-US" dirty="0"/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>
                  <a:sym typeface="Wingdings 3" charset="0"/>
                </a:rPr>
                <a:t></a:t>
              </a:r>
              <a:r>
                <a:rPr lang="en-US" dirty="0"/>
                <a:t> </a:t>
              </a:r>
              <a:r>
                <a:rPr lang="en-US"/>
                <a:t>[</a:t>
              </a:r>
              <a:r>
                <a:rPr lang="en-US" smtClean="0"/>
                <a:t>__</a:t>
              </a:r>
              <a:r>
                <a:rPr lang="en-US" dirty="0">
                  <a:solidFill>
                    <a:srgbClr val="FF0000"/>
                  </a:solidFill>
                </a:rPr>
                <a:t>1</a:t>
              </a:r>
              <a:r>
                <a:rPr lang="en-US" smtClean="0"/>
                <a:t>__</a:t>
              </a:r>
              <a:r>
                <a:rPr lang="en-US" dirty="0"/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L1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5029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15822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9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8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7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6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5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4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3</a:t>
            </a:r>
            <a:r>
              <a:rPr lang="en-US" sz="1400" dirty="0" smtClean="0">
                <a:solidFill>
                  <a:srgbClr val="FF0000"/>
                </a:solidFill>
              </a:rPr>
              <a:t> 2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03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40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Memory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FirstInstr</a:t>
                </a:r>
                <a:endParaRPr lang="en-US" dirty="0"/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>
                  <a:sym typeface="Wingdings 3" charset="0"/>
                </a:rPr>
                <a:t></a:t>
              </a:r>
              <a:r>
                <a:rPr lang="en-US" dirty="0"/>
                <a:t> </a:t>
              </a:r>
              <a:r>
                <a:rPr lang="en-US"/>
                <a:t>[</a:t>
              </a:r>
              <a:r>
                <a:rPr lang="en-US" smtClean="0"/>
                <a:t>__</a:t>
              </a:r>
              <a:r>
                <a:rPr lang="en-US" dirty="0">
                  <a:solidFill>
                    <a:srgbClr val="FF0000"/>
                  </a:solidFill>
                </a:rPr>
                <a:t>1</a:t>
              </a:r>
              <a:r>
                <a:rPr lang="en-US" smtClean="0"/>
                <a:t>__</a:t>
              </a:r>
              <a:r>
                <a:rPr lang="en-US" dirty="0"/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L1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34290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173194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9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8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7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6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5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4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3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FF0000"/>
                </a:solidFill>
              </a:rPr>
              <a:t> 1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5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40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Memory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FirstInstr</a:t>
                </a:r>
                <a:endParaRPr lang="en-US" dirty="0"/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>
                  <a:sym typeface="Wingdings 3" charset="0"/>
                </a:rPr>
                <a:t></a:t>
              </a:r>
              <a:r>
                <a:rPr lang="en-US" dirty="0"/>
                <a:t> [</a:t>
              </a:r>
              <a:r>
                <a:rPr lang="en-US" dirty="0" smtClean="0"/>
                <a:t>__</a:t>
              </a:r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  <a:r>
                <a:rPr lang="en-US" dirty="0" smtClean="0"/>
                <a:t>__</a:t>
              </a:r>
              <a:r>
                <a:rPr lang="en-US" dirty="0"/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L1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4267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173194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9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8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7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6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5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4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3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FF0000"/>
                </a:solidFill>
              </a:rPr>
              <a:t> 1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12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40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Memory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FirstInstr</a:t>
                </a:r>
                <a:endParaRPr lang="en-US" dirty="0"/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>
                  <a:sym typeface="Wingdings 3" charset="0"/>
                </a:rPr>
                <a:t></a:t>
              </a:r>
              <a:r>
                <a:rPr lang="en-US" dirty="0"/>
                <a:t> </a:t>
              </a:r>
              <a:r>
                <a:rPr lang="en-US"/>
                <a:t>[</a:t>
              </a:r>
              <a:r>
                <a:rPr lang="en-US" smtClean="0"/>
                <a:t>__</a:t>
              </a:r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  <a:r>
                <a:rPr lang="en-US" smtClean="0"/>
                <a:t>__</a:t>
              </a:r>
              <a:r>
                <a:rPr lang="en-US" dirty="0"/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L1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5029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173194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9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8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7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6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5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4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3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FF0000"/>
                </a:solidFill>
              </a:rPr>
              <a:t> 1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18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40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Memory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FirstInstr</a:t>
                </a:r>
                <a:endParaRPr lang="en-US" dirty="0"/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>
                  <a:sym typeface="Wingdings 3" charset="0"/>
                </a:rPr>
                <a:t></a:t>
              </a:r>
              <a:r>
                <a:rPr lang="en-US" dirty="0"/>
                <a:t> </a:t>
              </a:r>
              <a:r>
                <a:rPr lang="en-US"/>
                <a:t>[</a:t>
              </a:r>
              <a:r>
                <a:rPr lang="en-US" smtClean="0"/>
                <a:t>__</a:t>
              </a:r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  <a:r>
                <a:rPr lang="en-US" smtClean="0"/>
                <a:t>__</a:t>
              </a:r>
              <a:r>
                <a:rPr lang="en-US" dirty="0"/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L1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5791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173194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9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8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7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6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5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4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3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1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48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89" name="Group 37"/>
          <p:cNvGrpSpPr>
            <a:grpSpLocks/>
          </p:cNvGrpSpPr>
          <p:nvPr/>
        </p:nvGrpSpPr>
        <p:grpSpPr bwMode="auto">
          <a:xfrm>
            <a:off x="3200400" y="2057400"/>
            <a:ext cx="5638800" cy="4435475"/>
            <a:chOff x="2016" y="1296"/>
            <a:chExt cx="3552" cy="2794"/>
          </a:xfrm>
        </p:grpSpPr>
        <p:sp>
          <p:nvSpPr>
            <p:cNvPr id="23583" name="AutoShape 31"/>
            <p:cNvSpPr>
              <a:spLocks noChangeArrowheads="1"/>
            </p:cNvSpPr>
            <p:nvPr/>
          </p:nvSpPr>
          <p:spPr bwMode="auto">
            <a:xfrm>
              <a:off x="3408" y="1450"/>
              <a:ext cx="2160" cy="26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6" name="AutoShape 4"/>
            <p:cNvSpPr>
              <a:spLocks noChangeArrowheads="1"/>
            </p:cNvSpPr>
            <p:nvPr/>
          </p:nvSpPr>
          <p:spPr bwMode="auto">
            <a:xfrm>
              <a:off x="2016" y="1546"/>
              <a:ext cx="960" cy="96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endParaRPr lang="en-US" sz="800"/>
            </a:p>
          </p:txBody>
        </p:sp>
        <p:sp>
          <p:nvSpPr>
            <p:cNvPr id="23557" name="AutoShape 5"/>
            <p:cNvSpPr>
              <a:spLocks noChangeArrowheads="1"/>
            </p:cNvSpPr>
            <p:nvPr/>
          </p:nvSpPr>
          <p:spPr bwMode="auto">
            <a:xfrm>
              <a:off x="2016" y="2938"/>
              <a:ext cx="960" cy="96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endParaRPr lang="en-US" sz="800"/>
            </a:p>
          </p:txBody>
        </p:sp>
        <p:sp>
          <p:nvSpPr>
            <p:cNvPr id="23559" name="Text Box 7"/>
            <p:cNvSpPr txBox="1">
              <a:spLocks noChangeArrowheads="1"/>
            </p:cNvSpPr>
            <p:nvPr/>
          </p:nvSpPr>
          <p:spPr bwMode="auto">
            <a:xfrm>
              <a:off x="2054" y="1402"/>
              <a:ext cx="40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Memory</a:t>
              </a:r>
            </a:p>
          </p:txBody>
        </p:sp>
        <p:sp>
          <p:nvSpPr>
            <p:cNvPr id="23560" name="Text Box 8"/>
            <p:cNvSpPr txBox="1">
              <a:spLocks noChangeArrowheads="1"/>
            </p:cNvSpPr>
            <p:nvPr/>
          </p:nvSpPr>
          <p:spPr bwMode="auto">
            <a:xfrm>
              <a:off x="2102" y="2786"/>
              <a:ext cx="53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Label Table</a:t>
              </a:r>
            </a:p>
          </p:txBody>
        </p:sp>
        <p:sp>
          <p:nvSpPr>
            <p:cNvPr id="23580" name="Text Box 28"/>
            <p:cNvSpPr txBox="1">
              <a:spLocks noChangeArrowheads="1"/>
            </p:cNvSpPr>
            <p:nvPr/>
          </p:nvSpPr>
          <p:spPr bwMode="auto">
            <a:xfrm>
              <a:off x="5040" y="1914"/>
              <a:ext cx="433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FirstInstr</a:t>
              </a:r>
            </a:p>
          </p:txBody>
        </p:sp>
        <p:sp>
          <p:nvSpPr>
            <p:cNvPr id="23584" name="Text Box 32"/>
            <p:cNvSpPr txBox="1">
              <a:spLocks noChangeArrowheads="1"/>
            </p:cNvSpPr>
            <p:nvPr/>
          </p:nvSpPr>
          <p:spPr bwMode="auto">
            <a:xfrm>
              <a:off x="3686" y="1296"/>
              <a:ext cx="4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Program</a:t>
              </a:r>
            </a:p>
          </p:txBody>
        </p:sp>
      </p:grp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grpSp>
        <p:nvGrpSpPr>
          <p:cNvPr id="23590" name="Group 38"/>
          <p:cNvGrpSpPr>
            <a:grpSpLocks/>
          </p:cNvGrpSpPr>
          <p:nvPr/>
        </p:nvGrpSpPr>
        <p:grpSpPr bwMode="auto">
          <a:xfrm>
            <a:off x="263525" y="1730375"/>
            <a:ext cx="7737475" cy="4457700"/>
            <a:chOff x="166" y="1090"/>
            <a:chExt cx="4874" cy="2808"/>
          </a:xfrm>
        </p:grpSpPr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3600" y="1642"/>
              <a:ext cx="1056" cy="33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3600" y="2122"/>
              <a:ext cx="1056" cy="33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3600" y="3082"/>
              <a:ext cx="1056" cy="33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3600" y="3562"/>
              <a:ext cx="1056" cy="33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3600" y="2602"/>
              <a:ext cx="1056" cy="33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128" y="1978"/>
              <a:ext cx="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128" y="2458"/>
              <a:ext cx="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128" y="2938"/>
              <a:ext cx="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128" y="3418"/>
              <a:ext cx="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2150" y="1738"/>
              <a:ext cx="63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X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[____]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2102" y="3167"/>
              <a:ext cx="49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L1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558" y="2290"/>
              <a:ext cx="1042" cy="955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330" y="3250"/>
              <a:ext cx="1270" cy="72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 flipV="1">
              <a:off x="4656" y="1810"/>
              <a:ext cx="384" cy="1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86" name="Text Box 34"/>
            <p:cNvSpPr txBox="1">
              <a:spLocks noChangeArrowheads="1"/>
            </p:cNvSpPr>
            <p:nvPr/>
          </p:nvSpPr>
          <p:spPr bwMode="auto">
            <a:xfrm>
              <a:off x="166" y="1090"/>
              <a:ext cx="1466" cy="8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ourier New" charset="0"/>
                </a:rPr>
                <a:t>   store x 10 ;</a:t>
              </a:r>
            </a:p>
            <a:p>
              <a:r>
                <a:rPr lang="en-US" sz="1400">
                  <a:latin typeface="Courier New" charset="0"/>
                </a:rPr>
                <a:t>L1:</a:t>
              </a:r>
            </a:p>
            <a:p>
              <a:r>
                <a:rPr lang="en-US" sz="1400">
                  <a:latin typeface="Courier New" charset="0"/>
                </a:rPr>
                <a:t>   print x ;</a:t>
              </a:r>
            </a:p>
            <a:p>
              <a:r>
                <a:rPr lang="en-US" sz="1400">
                  <a:latin typeface="Courier New" charset="0"/>
                </a:rPr>
                <a:t>   store x (- x 1) ;</a:t>
              </a:r>
            </a:p>
            <a:p>
              <a:r>
                <a:rPr lang="en-US" sz="1400">
                  <a:latin typeface="Courier New" charset="0"/>
                </a:rPr>
                <a:t>   jumpT x L1 ;</a:t>
              </a:r>
            </a:p>
            <a:p>
              <a:r>
                <a:rPr lang="en-US" sz="1400">
                  <a:latin typeface="Courier New" charset="0"/>
                </a:rPr>
                <a:t>   stop ;</a:t>
              </a:r>
            </a:p>
          </p:txBody>
        </p:sp>
        <p:sp>
          <p:nvSpPr>
            <p:cNvPr id="23587" name="AutoShape 35"/>
            <p:cNvSpPr>
              <a:spLocks noChangeArrowheads="1"/>
            </p:cNvSpPr>
            <p:nvPr/>
          </p:nvSpPr>
          <p:spPr bwMode="auto">
            <a:xfrm rot="5400000">
              <a:off x="778" y="2438"/>
              <a:ext cx="537" cy="462"/>
            </a:xfrm>
            <a:custGeom>
              <a:avLst/>
              <a:gdLst>
                <a:gd name="G0" fmla="+- 9257 0 0"/>
                <a:gd name="G1" fmla="+- 18514 0 0"/>
                <a:gd name="G2" fmla="+- 7200 0 0"/>
                <a:gd name="G3" fmla="*/ 9257 1 2"/>
                <a:gd name="G4" fmla="+- G3 10800 0"/>
                <a:gd name="G5" fmla="+- 21600 9257 18514"/>
                <a:gd name="G6" fmla="+- 18514 7200 0"/>
                <a:gd name="G7" fmla="*/ G6 1 2"/>
                <a:gd name="G8" fmla="*/ 18514 2 1"/>
                <a:gd name="G9" fmla="+- G8 0 21600"/>
                <a:gd name="G10" fmla="*/ 21600 G0 G1"/>
                <a:gd name="G11" fmla="*/ 21600 G4 G1"/>
                <a:gd name="G12" fmla="*/ 21600 G5 G1"/>
                <a:gd name="G13" fmla="*/ 21600 G7 G1"/>
                <a:gd name="G14" fmla="*/ 18514 1 2"/>
                <a:gd name="G15" fmla="+- G5 0 G4"/>
                <a:gd name="G16" fmla="+- G0 0 G4"/>
                <a:gd name="G17" fmla="*/ G2 G15 G16"/>
                <a:gd name="T0" fmla="*/ 15429 w 21600"/>
                <a:gd name="T1" fmla="*/ 0 h 21600"/>
                <a:gd name="T2" fmla="*/ 9257 w 21600"/>
                <a:gd name="T3" fmla="*/ 7200 h 21600"/>
                <a:gd name="T4" fmla="*/ 0 w 21600"/>
                <a:gd name="T5" fmla="*/ 18001 h 21600"/>
                <a:gd name="T6" fmla="*/ 9257 w 21600"/>
                <a:gd name="T7" fmla="*/ 21600 h 21600"/>
                <a:gd name="T8" fmla="*/ 18514 w 21600"/>
                <a:gd name="T9" fmla="*/ 15000 h 21600"/>
                <a:gd name="T10" fmla="*/ 21600 w 21600"/>
                <a:gd name="T11" fmla="*/ 720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G12 h 21600"/>
                <a:gd name="T20" fmla="*/ G1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856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1606062"/>
            <a:ext cx="4955203" cy="2400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400"/>
                </a:solidFill>
                <a:latin typeface="Menlo-Regular" charset="0"/>
              </a:rPr>
              <a:t># define and initialize the structures of our abstract machine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AA0D91"/>
                </a:solidFill>
                <a:latin typeface="Menlo-Regula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State:</a:t>
            </a:r>
          </a:p>
          <a:p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__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__(self):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self.initialize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()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initialize(self):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 err="1" smtClean="0">
                <a:solidFill>
                  <a:srgbClr val="000000"/>
                </a:solidFill>
                <a:latin typeface="Menlo-Regular" charset="0"/>
              </a:rPr>
              <a:t>self.program</a:t>
            </a:r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= []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self.symbol_table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dict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self.label_table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dict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()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 err="1" smtClean="0">
                <a:solidFill>
                  <a:srgbClr val="000000"/>
                </a:solidFill>
                <a:latin typeface="Menlo-Regular" charset="0"/>
              </a:rPr>
              <a:t>self.instr_ix</a:t>
            </a:r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= 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state = State()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84031" y="4431323"/>
            <a:ext cx="18822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exp1bytecode_interp_state.py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23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2133600"/>
            <a:ext cx="18982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exp1bytecode_interp_gram.py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95800" y="304800"/>
            <a:ext cx="4031873" cy="5632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E6D"/>
                </a:solidFill>
                <a:latin typeface="Courier-Oblique" charset="0"/>
              </a:rPr>
              <a:t># %load code/exp1bytecode_interp_gram</a:t>
            </a:r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b="1" dirty="0">
                <a:solidFill>
                  <a:srgbClr val="0F7001"/>
                </a:solidFill>
                <a:latin typeface="Courier-Bold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ply </a:t>
            </a:r>
            <a:r>
              <a:rPr lang="en-US" b="1" dirty="0">
                <a:solidFill>
                  <a:srgbClr val="0F7001"/>
                </a:solidFill>
                <a:latin typeface="Courier-Bold" charset="0"/>
              </a:rPr>
              <a:t>import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" charset="0"/>
              </a:rPr>
              <a:t>yacc</a:t>
            </a:r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b="1" dirty="0">
                <a:solidFill>
                  <a:srgbClr val="0F7001"/>
                </a:solidFill>
                <a:latin typeface="Courier-Bold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exp1bytecode_lex </a:t>
            </a:r>
            <a:r>
              <a:rPr lang="en-US" b="1" dirty="0">
                <a:solidFill>
                  <a:srgbClr val="0F7001"/>
                </a:solidFill>
                <a:latin typeface="Courier-Bold" charset="0"/>
              </a:rPr>
              <a:t>import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tokens, </a:t>
            </a:r>
            <a:r>
              <a:rPr lang="en-US" dirty="0" err="1">
                <a:solidFill>
                  <a:prstClr val="black"/>
                </a:solidFill>
                <a:latin typeface="Courier" charset="0"/>
              </a:rPr>
              <a:t>lexer</a:t>
            </a:r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b="1" dirty="0">
                <a:solidFill>
                  <a:srgbClr val="0F7001"/>
                </a:solidFill>
                <a:latin typeface="Courier-Bold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exp1bytecode_interp_state </a:t>
            </a:r>
            <a:r>
              <a:rPr lang="en-US" b="1" dirty="0">
                <a:solidFill>
                  <a:srgbClr val="0F7001"/>
                </a:solidFill>
                <a:latin typeface="Courier-Bold" charset="0"/>
              </a:rPr>
              <a:t>import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state</a:t>
            </a:r>
          </a:p>
          <a:p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" charset="0"/>
              </a:rPr>
              <a:t>p_prog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(_):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'''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dirty="0" err="1" smtClean="0">
                <a:solidFill>
                  <a:srgbClr val="A90E1A"/>
                </a:solidFill>
                <a:latin typeface="Courier" charset="0"/>
              </a:rPr>
              <a:t>prog</a:t>
            </a:r>
            <a:r>
              <a:rPr lang="en-US" dirty="0" smtClean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A90E1A"/>
                </a:solidFill>
                <a:latin typeface="Courier" charset="0"/>
              </a:rPr>
              <a:t>: </a:t>
            </a:r>
            <a:r>
              <a:rPr lang="en-US" dirty="0" err="1">
                <a:solidFill>
                  <a:srgbClr val="A90E1A"/>
                </a:solidFill>
                <a:latin typeface="Courier" charset="0"/>
              </a:rPr>
              <a:t>instr_list</a:t>
            </a:r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'''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b="1" dirty="0" err="1">
                <a:solidFill>
                  <a:srgbClr val="0F7001"/>
                </a:solidFill>
                <a:latin typeface="Courier-Bold" charset="0"/>
              </a:rPr>
              <a:t>pass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" charset="0"/>
              </a:rPr>
              <a:t>p_instr_list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(_):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'''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dirty="0" err="1" smtClean="0">
                <a:solidFill>
                  <a:srgbClr val="A90E1A"/>
                </a:solidFill>
                <a:latin typeface="Courier" charset="0"/>
              </a:rPr>
              <a:t>instr_list</a:t>
            </a:r>
            <a:r>
              <a:rPr lang="en-US" dirty="0" smtClean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A90E1A"/>
                </a:solidFill>
                <a:latin typeface="Courier" charset="0"/>
              </a:rPr>
              <a:t>: </a:t>
            </a:r>
            <a:r>
              <a:rPr lang="en-US" dirty="0" err="1">
                <a:solidFill>
                  <a:srgbClr val="A90E1A"/>
                </a:solidFill>
                <a:latin typeface="Courier" charset="0"/>
              </a:rPr>
              <a:t>labeled_instr</a:t>
            </a:r>
            <a:r>
              <a:rPr lang="en-US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A90E1A"/>
                </a:solidFill>
                <a:latin typeface="Courier" charset="0"/>
              </a:rPr>
              <a:t>instr_list</a:t>
            </a:r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          |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empty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'''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b="1" dirty="0" err="1">
                <a:solidFill>
                  <a:srgbClr val="0F7001"/>
                </a:solidFill>
                <a:latin typeface="Courier-Bold" charset="0"/>
              </a:rPr>
              <a:t>pass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" charset="0"/>
              </a:rPr>
              <a:t>p_labeled_instr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(p):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'''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dirty="0" err="1" smtClean="0">
                <a:solidFill>
                  <a:srgbClr val="A90E1A"/>
                </a:solidFill>
                <a:latin typeface="Courier" charset="0"/>
              </a:rPr>
              <a:t>labeled_instr</a:t>
            </a:r>
            <a:r>
              <a:rPr lang="en-US" dirty="0" smtClean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A90E1A"/>
                </a:solidFill>
                <a:latin typeface="Courier" charset="0"/>
              </a:rPr>
              <a:t>: </a:t>
            </a:r>
            <a:r>
              <a:rPr lang="en-US" dirty="0" err="1">
                <a:solidFill>
                  <a:srgbClr val="A90E1A"/>
                </a:solidFill>
                <a:latin typeface="Courier" charset="0"/>
              </a:rPr>
              <a:t>label_def</a:t>
            </a:r>
            <a:r>
              <a:rPr lang="en-US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A90E1A"/>
                </a:solidFill>
                <a:latin typeface="Courier" charset="0"/>
              </a:rPr>
              <a:t>instr</a:t>
            </a:r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'''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" charset="0"/>
              </a:rPr>
              <a:t>  </a:t>
            </a:r>
            <a:r>
              <a:rPr lang="en-US" i="1" dirty="0" smtClean="0">
                <a:solidFill>
                  <a:srgbClr val="336E6D"/>
                </a:solidFill>
                <a:latin typeface="Courier-Oblique" charset="0"/>
              </a:rPr>
              <a:t># </a:t>
            </a:r>
            <a:r>
              <a:rPr lang="en-US" i="1" dirty="0">
                <a:solidFill>
                  <a:srgbClr val="336E6D"/>
                </a:solidFill>
                <a:latin typeface="Courier-Oblique" charset="0"/>
              </a:rPr>
              <a:t>if label exists record it in the label table</a:t>
            </a:r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b="1" dirty="0" err="1">
                <a:solidFill>
                  <a:srgbClr val="0F7001"/>
                </a:solidFill>
                <a:latin typeface="Courier-Bold" charset="0"/>
              </a:rPr>
              <a:t>if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1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]:</a:t>
            </a:r>
          </a:p>
          <a:p>
            <a:r>
              <a:rPr lang="en-US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dirty="0" err="1" smtClean="0">
                <a:solidFill>
                  <a:prstClr val="black"/>
                </a:solidFill>
                <a:latin typeface="Courier" charset="0"/>
              </a:rPr>
              <a:t>state.label_table</a:t>
            </a:r>
            <a:r>
              <a:rPr lang="en-US" dirty="0" smtClean="0">
                <a:solidFill>
                  <a:prstClr val="black"/>
                </a:solidFill>
                <a:latin typeface="Courier" charset="0"/>
              </a:rPr>
              <a:t>[p[</a:t>
            </a:r>
            <a:r>
              <a:rPr lang="en-US" dirty="0" smtClean="0">
                <a:solidFill>
                  <a:srgbClr val="107902"/>
                </a:solidFill>
                <a:latin typeface="Courier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]] = </a:t>
            </a:r>
            <a:r>
              <a:rPr lang="en-US" dirty="0" err="1">
                <a:solidFill>
                  <a:prstClr val="black"/>
                </a:solidFill>
                <a:latin typeface="Courier" charset="0"/>
              </a:rPr>
              <a:t>state.instr_ix</a:t>
            </a:r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" charset="0"/>
              </a:rPr>
              <a:t>  </a:t>
            </a:r>
            <a:r>
              <a:rPr lang="en-US" i="1" dirty="0" smtClean="0">
                <a:solidFill>
                  <a:srgbClr val="336E6D"/>
                </a:solidFill>
                <a:latin typeface="Courier-Oblique" charset="0"/>
              </a:rPr>
              <a:t># </a:t>
            </a:r>
            <a:r>
              <a:rPr lang="en-US" i="1" dirty="0">
                <a:solidFill>
                  <a:srgbClr val="336E6D"/>
                </a:solidFill>
                <a:latin typeface="Courier-Oblique" charset="0"/>
              </a:rPr>
              <a:t>append </a:t>
            </a:r>
            <a:r>
              <a:rPr lang="en-US" i="1" dirty="0" err="1">
                <a:solidFill>
                  <a:srgbClr val="336E6D"/>
                </a:solidFill>
                <a:latin typeface="Courier-Oblique" charset="0"/>
              </a:rPr>
              <a:t>instr</a:t>
            </a:r>
            <a:r>
              <a:rPr lang="en-US" i="1" dirty="0">
                <a:solidFill>
                  <a:srgbClr val="336E6D"/>
                </a:solidFill>
                <a:latin typeface="Courier-Oblique" charset="0"/>
              </a:rPr>
              <a:t> to program</a:t>
            </a:r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" charset="0"/>
              </a:rPr>
              <a:t>  </a:t>
            </a:r>
            <a:r>
              <a:rPr lang="en-US" dirty="0" err="1" smtClean="0">
                <a:solidFill>
                  <a:prstClr val="black"/>
                </a:solidFill>
                <a:latin typeface="Courier" charset="0"/>
              </a:rPr>
              <a:t>state.program.append</a:t>
            </a:r>
            <a:r>
              <a:rPr lang="en-US" dirty="0" smtClean="0">
                <a:solidFill>
                  <a:prstClr val="black"/>
                </a:solidFill>
                <a:latin typeface="Courier" charset="0"/>
              </a:rPr>
              <a:t>(p[</a:t>
            </a:r>
            <a:r>
              <a:rPr lang="en-US" dirty="0" smtClean="0">
                <a:solidFill>
                  <a:srgbClr val="107902"/>
                </a:solidFill>
                <a:latin typeface="Courier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])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state.instr_ix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 += 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1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" charset="0"/>
              </a:rPr>
              <a:t>p_label_def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(p):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'''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label_def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: NAME ':' 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       </a:t>
            </a:r>
            <a:r>
              <a:rPr lang="en-US" dirty="0" smtClean="0">
                <a:solidFill>
                  <a:srgbClr val="A90E1A"/>
                </a:solidFill>
                <a:latin typeface="Courier" charset="0"/>
              </a:rPr>
              <a:t>     </a:t>
            </a:r>
            <a:r>
              <a:rPr lang="mr-IN" dirty="0" smtClean="0">
                <a:solidFill>
                  <a:srgbClr val="A90E1A"/>
                </a:solidFill>
                <a:latin typeface="Courier" charset="0"/>
              </a:rPr>
              <a:t>  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|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empty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'''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 =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1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</a:t>
            </a:r>
          </a:p>
          <a:p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3924300" y="3886200"/>
            <a:ext cx="495300" cy="2286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492" y="3223846"/>
            <a:ext cx="32576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Observation:</a:t>
            </a:r>
            <a:r>
              <a:rPr lang="en-US" sz="1400" dirty="0" smtClean="0"/>
              <a:t> the parser no longer</a:t>
            </a:r>
            <a:br>
              <a:rPr lang="en-US" sz="1400" dirty="0" smtClean="0"/>
            </a:br>
            <a:r>
              <a:rPr lang="en-US" sz="1400" dirty="0" smtClean="0"/>
              <a:t>performs computations but instead </a:t>
            </a:r>
            <a:br>
              <a:rPr lang="en-US" sz="1400" dirty="0" smtClean="0"/>
            </a:br>
            <a:r>
              <a:rPr lang="en-US" sz="1400" dirty="0" smtClean="0"/>
              <a:t>fills out our IR (the state to </a:t>
            </a:r>
            <a:r>
              <a:rPr lang="en-US" sz="1400" smtClean="0"/>
              <a:t>be precise).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19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2133600"/>
            <a:ext cx="18982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exp1bytecode_interp_gram.py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38600" y="384512"/>
            <a:ext cx="4878259" cy="5940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mr-IN" b="1" smtClean="0">
                <a:solidFill>
                  <a:srgbClr val="0F7001"/>
                </a:solidFill>
                <a:latin typeface="Courier-Bold" charset="0"/>
              </a:rPr>
              <a:t>…</a:t>
            </a:r>
            <a:endParaRPr lang="en-US" b="1" dirty="0" smtClean="0">
              <a:solidFill>
                <a:srgbClr val="0F7001"/>
              </a:solidFill>
              <a:latin typeface="Courier-Bold" charset="0"/>
            </a:endParaRPr>
          </a:p>
          <a:p>
            <a:r>
              <a:rPr lang="en-US" b="1" dirty="0" err="1" smtClean="0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dirty="0" smtClean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" charset="0"/>
              </a:rPr>
              <a:t>p_instr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(p):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'''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instr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: PRINT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';'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      | INPUT NAME ';'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      | STORE NAME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';'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      | JUMPT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label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';'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      | JUMPF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label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';'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      | JUMP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label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';'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      | STOP ';'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      | NOOP ';'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'''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i="1" dirty="0">
                <a:solidFill>
                  <a:srgbClr val="336E6D"/>
                </a:solidFill>
                <a:latin typeface="Courier-Oblique" charset="0"/>
              </a:rPr>
              <a:t># for each </a:t>
            </a:r>
            <a:r>
              <a:rPr lang="en-US" i="1" dirty="0" err="1">
                <a:solidFill>
                  <a:srgbClr val="336E6D"/>
                </a:solidFill>
                <a:latin typeface="Courier-Oblique" charset="0"/>
              </a:rPr>
              <a:t>instr</a:t>
            </a:r>
            <a:r>
              <a:rPr lang="en-US" i="1" dirty="0">
                <a:solidFill>
                  <a:srgbClr val="336E6D"/>
                </a:solidFill>
                <a:latin typeface="Courier-Oblique" charset="0"/>
              </a:rPr>
              <a:t> assemble the appropriate tuple</a:t>
            </a:r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b="1" dirty="0" err="1">
                <a:solidFill>
                  <a:srgbClr val="0F7001"/>
                </a:solidFill>
                <a:latin typeface="Courier-Bold" charset="0"/>
              </a:rPr>
              <a:t>if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1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 ==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print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: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   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 = (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print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2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])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b="1" dirty="0" err="1">
                <a:solidFill>
                  <a:srgbClr val="0F7001"/>
                </a:solidFill>
                <a:latin typeface="Courier-Bold" charset="0"/>
              </a:rPr>
              <a:t>elif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1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 ==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input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: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   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 = (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input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2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])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b="1" dirty="0" err="1">
                <a:solidFill>
                  <a:srgbClr val="0F7001"/>
                </a:solidFill>
                <a:latin typeface="Courier-Bold" charset="0"/>
              </a:rPr>
              <a:t>elif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1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 ==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store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: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   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 = (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store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2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],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3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])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b="1" dirty="0" err="1">
                <a:solidFill>
                  <a:srgbClr val="0F7001"/>
                </a:solidFill>
                <a:latin typeface="Courier-Bold" charset="0"/>
              </a:rPr>
              <a:t>elif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1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 ==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jumpT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: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   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 = (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jumpT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2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],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3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])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b="1" dirty="0" err="1">
                <a:solidFill>
                  <a:srgbClr val="0F7001"/>
                </a:solidFill>
                <a:latin typeface="Courier-Bold" charset="0"/>
              </a:rPr>
              <a:t>elif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1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 ==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jumpF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: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   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 = (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jumpF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2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],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3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])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b="1" dirty="0" err="1">
                <a:solidFill>
                  <a:srgbClr val="0F7001"/>
                </a:solidFill>
                <a:latin typeface="Courier-Bold" charset="0"/>
              </a:rPr>
              <a:t>elif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1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 ==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jump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: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   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 = (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jump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2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])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b="1" dirty="0" err="1">
                <a:solidFill>
                  <a:srgbClr val="0F7001"/>
                </a:solidFill>
                <a:latin typeface="Courier-Bold" charset="0"/>
              </a:rPr>
              <a:t>elif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1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 ==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stop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: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   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 = (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stop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,)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b="1" dirty="0" err="1">
                <a:solidFill>
                  <a:srgbClr val="0F7001"/>
                </a:solidFill>
                <a:latin typeface="Courier-Bold" charset="0"/>
              </a:rPr>
              <a:t>elif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1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 ==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noop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: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   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 = (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noop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,)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b="1" dirty="0" err="1">
                <a:solidFill>
                  <a:srgbClr val="0F7001"/>
                </a:solidFill>
                <a:latin typeface="Courier-Bold" charset="0"/>
              </a:rPr>
              <a:t>else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" charset="0"/>
              </a:rPr>
              <a:t>        </a:t>
            </a:r>
            <a:r>
              <a:rPr lang="en-US" b="1" dirty="0">
                <a:solidFill>
                  <a:srgbClr val="0F7001"/>
                </a:solidFill>
                <a:latin typeface="Courier-Bold" charset="0"/>
              </a:rPr>
              <a:t>raise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" charset="0"/>
              </a:rPr>
              <a:t>ValueError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dirty="0">
                <a:solidFill>
                  <a:srgbClr val="A90E1A"/>
                </a:solidFill>
                <a:latin typeface="Courier" charset="0"/>
              </a:rPr>
              <a:t>"Unexpected </a:t>
            </a:r>
            <a:r>
              <a:rPr lang="en-US" dirty="0" err="1">
                <a:solidFill>
                  <a:srgbClr val="A90E1A"/>
                </a:solidFill>
                <a:latin typeface="Courier" charset="0"/>
              </a:rPr>
              <a:t>instr</a:t>
            </a:r>
            <a:r>
              <a:rPr lang="en-US" dirty="0">
                <a:solidFill>
                  <a:srgbClr val="A90E1A"/>
                </a:solidFill>
                <a:latin typeface="Courier" charset="0"/>
              </a:rPr>
              <a:t> value: %s"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b="1" dirty="0">
                <a:solidFill>
                  <a:srgbClr val="9700FF"/>
                </a:solidFill>
                <a:latin typeface="Courier-Bold" charset="0"/>
              </a:rPr>
              <a:t>%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p[</a:t>
            </a:r>
            <a:r>
              <a:rPr lang="en-US" dirty="0">
                <a:solidFill>
                  <a:srgbClr val="107902"/>
                </a:solidFill>
                <a:latin typeface="Courier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])</a:t>
            </a:r>
          </a:p>
          <a:p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" charset="0"/>
              </a:rPr>
              <a:t>p_label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(p):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'''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   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label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: NAME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    '''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 =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1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</a:t>
            </a:r>
          </a:p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8585" y="3259015"/>
            <a:ext cx="3007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Observation:</a:t>
            </a:r>
            <a:r>
              <a:rPr lang="en-US" sz="1400" dirty="0" smtClean="0"/>
              <a:t> the parser constructs</a:t>
            </a:r>
            <a:br>
              <a:rPr lang="en-US" sz="1400" dirty="0" smtClean="0"/>
            </a:br>
            <a:r>
              <a:rPr lang="en-US" sz="1400" dirty="0" smtClean="0"/>
              <a:t>tuple structures</a:t>
            </a:r>
            <a:r>
              <a:rPr lang="mr-IN" sz="1400" dirty="0" smtClean="0"/>
              <a:t>…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1397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2133600"/>
            <a:ext cx="18982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exp1bytecode_interp_gram.py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03431" y="2590800"/>
            <a:ext cx="1723549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mr-IN" b="1" dirty="0" smtClean="0">
                <a:solidFill>
                  <a:srgbClr val="0F7001"/>
                </a:solidFill>
                <a:latin typeface="Courier-Bold" charset="0"/>
              </a:rPr>
              <a:t>…</a:t>
            </a:r>
            <a:endParaRPr lang="en-US" b="1" dirty="0" smtClean="0">
              <a:solidFill>
                <a:srgbClr val="0F7001"/>
              </a:solidFill>
              <a:latin typeface="Courier-Bold" charset="0"/>
            </a:endParaRPr>
          </a:p>
          <a:p>
            <a:r>
              <a:rPr lang="en-US" b="1" dirty="0" err="1" smtClean="0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dirty="0" smtClean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" charset="0"/>
              </a:rPr>
              <a:t>p_bin_exp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(p):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'''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: '+'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    | '-'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    | '*'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    | '/'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   </a:t>
            </a:r>
            <a:r>
              <a:rPr lang="en-US" dirty="0" smtClean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dirty="0" smtClean="0">
                <a:solidFill>
                  <a:srgbClr val="A90E1A"/>
                </a:solidFill>
                <a:latin typeface="Courier" charset="0"/>
              </a:rPr>
              <a:t>|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EQ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hr-HR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hr-HR" dirty="0" smtClean="0">
                <a:solidFill>
                  <a:srgbClr val="A90E1A"/>
                </a:solidFill>
                <a:latin typeface="Courier" charset="0"/>
              </a:rPr>
              <a:t>| </a:t>
            </a:r>
            <a:r>
              <a:rPr lang="hr-HR" dirty="0">
                <a:solidFill>
                  <a:srgbClr val="A90E1A"/>
                </a:solidFill>
                <a:latin typeface="Courier" charset="0"/>
              </a:rPr>
              <a:t>LE </a:t>
            </a:r>
            <a:r>
              <a:rPr lang="hr-HR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hr-HR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hr-HR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hr-HR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'''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 = (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1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],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2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],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3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])</a:t>
            </a:r>
          </a:p>
          <a:p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" charset="0"/>
              </a:rPr>
              <a:t>p_uminus_exp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(p):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'''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: '-'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'''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 = (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'UMINUS'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2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])</a:t>
            </a:r>
          </a:p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95800" y="1752600"/>
            <a:ext cx="3185487" cy="40934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mr-IN" b="1" dirty="0" smtClean="0">
                <a:solidFill>
                  <a:srgbClr val="0F7001"/>
                </a:solidFill>
                <a:latin typeface="Courier-Bold" charset="0"/>
              </a:rPr>
              <a:t>…</a:t>
            </a:r>
            <a:endParaRPr lang="en-US" b="1" dirty="0" smtClean="0">
              <a:solidFill>
                <a:srgbClr val="0F7001"/>
              </a:solidFill>
              <a:latin typeface="Courier-Bold" charset="0"/>
            </a:endParaRPr>
          </a:p>
          <a:p>
            <a:r>
              <a:rPr lang="en-US" b="1" dirty="0" err="1" smtClean="0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dirty="0" smtClean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" charset="0"/>
              </a:rPr>
              <a:t>p_not_exp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(p):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'''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: '!'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'''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 = (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'!'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2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])</a:t>
            </a:r>
          </a:p>
          <a:p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" charset="0"/>
              </a:rPr>
              <a:t>p_paren_exp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(p):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'''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: '('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')'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'''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i="1" dirty="0">
                <a:solidFill>
                  <a:srgbClr val="336E6D"/>
                </a:solidFill>
                <a:latin typeface="Courier-Oblique" charset="0"/>
              </a:rPr>
              <a:t># </a:t>
            </a:r>
            <a:r>
              <a:rPr lang="en-US" i="1" dirty="0" err="1">
                <a:solidFill>
                  <a:srgbClr val="336E6D"/>
                </a:solidFill>
                <a:latin typeface="Courier-Oblique" charset="0"/>
              </a:rPr>
              <a:t>parens</a:t>
            </a:r>
            <a:r>
              <a:rPr lang="en-US" i="1" dirty="0">
                <a:solidFill>
                  <a:srgbClr val="336E6D"/>
                </a:solidFill>
                <a:latin typeface="Courier-Oblique" charset="0"/>
              </a:rPr>
              <a:t> are not necessary in trees</a:t>
            </a:r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 =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2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</a:t>
            </a:r>
          </a:p>
          <a:p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" charset="0"/>
              </a:rPr>
              <a:t>p_var_exp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(p):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'''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ro-RO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ro-RO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ro-RO" dirty="0">
                <a:solidFill>
                  <a:srgbClr val="A90E1A"/>
                </a:solidFill>
                <a:latin typeface="Courier" charset="0"/>
              </a:rPr>
              <a:t> : NAME</a:t>
            </a:r>
            <a:endParaRPr lang="ro-RO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'''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 = (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'NAME'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1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])</a:t>
            </a:r>
          </a:p>
          <a:p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" charset="0"/>
              </a:rPr>
              <a:t>p_number_exp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(p):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'''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en-US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en-US" dirty="0">
                <a:solidFill>
                  <a:srgbClr val="A90E1A"/>
                </a:solidFill>
                <a:latin typeface="Courier" charset="0"/>
              </a:rPr>
              <a:t> : NUMBER</a:t>
            </a:r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'''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 = (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'NUMBER'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mr-IN" dirty="0" err="1">
                <a:solidFill>
                  <a:srgbClr val="0F7001"/>
                </a:solidFill>
                <a:latin typeface="Courier" charset="0"/>
              </a:rPr>
              <a:t>int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1</a:t>
            </a:r>
            <a:r>
              <a:rPr lang="mr-IN" dirty="0" smtClean="0">
                <a:solidFill>
                  <a:prstClr val="black"/>
                </a:solidFill>
                <a:latin typeface="Courier" charset="0"/>
              </a:rPr>
              <a:t>]))</a:t>
            </a:r>
            <a:endParaRPr lang="en-US" dirty="0" smtClean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 smtClean="0">
                <a:solidFill>
                  <a:prstClr val="black"/>
                </a:solidFill>
                <a:latin typeface="Courier" charset="0"/>
              </a:rPr>
              <a:t>…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 bwMode="auto">
          <a:xfrm>
            <a:off x="1482538" y="4114800"/>
            <a:ext cx="422462" cy="2286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8550" y="4114800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Tuples!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5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Exp1bytecode </a:t>
            </a:r>
            <a:r>
              <a:rPr lang="en-US" dirty="0" err="1" smtClean="0"/>
              <a:t>Lexer</a:t>
            </a:r>
            <a:r>
              <a:rPr lang="en-US" dirty="0" smtClean="0"/>
              <a:t>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11569" y="1899138"/>
            <a:ext cx="5647700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rgbClr val="000000"/>
                </a:solidFill>
                <a:latin typeface="Courier" charset="0"/>
              </a:rPr>
              <a:t>…</a:t>
            </a:r>
            <a:endParaRPr lang="mr-IN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" charset="0"/>
              </a:rPr>
              <a:t>t_NAME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(t):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 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r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'[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a-zA-Z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_][a-zA-Z_0-9]*'</a:t>
            </a:r>
            <a:endParaRPr lang="mr-IN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t.type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reserved.get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t.value,</a:t>
            </a:r>
            <a:r>
              <a:rPr lang="en-US" dirty="0" err="1">
                <a:solidFill>
                  <a:srgbClr val="A90E1A"/>
                </a:solidFill>
                <a:latin typeface="Courier" charset="0"/>
              </a:rPr>
              <a:t>'NAME</a:t>
            </a:r>
            <a:r>
              <a:rPr lang="en-US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)    </a:t>
            </a:r>
            <a:r>
              <a:rPr lang="en-US" i="1" dirty="0">
                <a:solidFill>
                  <a:srgbClr val="336E6D"/>
                </a:solidFill>
                <a:latin typeface="Courier-Oblique" charset="0"/>
              </a:rPr>
              <a:t># Check for reserved words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   </a:t>
            </a:r>
            <a:r>
              <a:rPr lang="en-US" b="1" dirty="0">
                <a:solidFill>
                  <a:srgbClr val="0F7001"/>
                </a:solidFill>
                <a:latin typeface="Courier-Bold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t</a:t>
            </a:r>
          </a:p>
          <a:p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" charset="0"/>
              </a:rPr>
              <a:t>t_NUMBER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(t):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 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r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'[0-9]+'</a:t>
            </a:r>
            <a:endParaRPr lang="mr-IN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t.value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= </a:t>
            </a:r>
            <a:r>
              <a:rPr lang="en-US" dirty="0" err="1">
                <a:solidFill>
                  <a:srgbClr val="0F7001"/>
                </a:solidFill>
                <a:latin typeface="Courier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t.value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   </a:t>
            </a:r>
            <a:r>
              <a:rPr lang="en-US" b="1" dirty="0">
                <a:solidFill>
                  <a:srgbClr val="0F7001"/>
                </a:solidFill>
                <a:latin typeface="Courier-Bold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t</a:t>
            </a:r>
          </a:p>
          <a:p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" charset="0"/>
              </a:rPr>
              <a:t>t_NEWLINE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(t):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  </a:t>
            </a:r>
            <a:r>
              <a:rPr lang="mr-IN" dirty="0" err="1" smtClean="0">
                <a:solidFill>
                  <a:srgbClr val="A90E1A"/>
                </a:solidFill>
                <a:latin typeface="Courier" charset="0"/>
              </a:rPr>
              <a:t>r</a:t>
            </a:r>
            <a:r>
              <a:rPr lang="mr-IN" dirty="0" smtClean="0">
                <a:solidFill>
                  <a:srgbClr val="A90E1A"/>
                </a:solidFill>
                <a:latin typeface="Courier" charset="0"/>
              </a:rPr>
              <a:t>’</a:t>
            </a:r>
            <a:r>
              <a:rPr lang="en-US" dirty="0" smtClean="0">
                <a:solidFill>
                  <a:srgbClr val="A90E1A"/>
                </a:solidFill>
                <a:latin typeface="Courier" charset="0"/>
              </a:rPr>
              <a:t>\</a:t>
            </a:r>
            <a:r>
              <a:rPr lang="mr-IN" dirty="0" err="1" smtClean="0">
                <a:solidFill>
                  <a:srgbClr val="A90E1A"/>
                </a:solidFill>
                <a:latin typeface="Courier" charset="0"/>
              </a:rPr>
              <a:t>n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endParaRPr lang="mr-IN" dirty="0">
              <a:solidFill>
                <a:srgbClr val="000000"/>
              </a:solidFill>
              <a:latin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  </a:t>
            </a:r>
            <a:r>
              <a:rPr lang="mr-IN" b="1" dirty="0" err="1">
                <a:solidFill>
                  <a:srgbClr val="0F7001"/>
                </a:solidFill>
                <a:latin typeface="Courier-Bold" charset="0"/>
              </a:rPr>
              <a:t>pass</a:t>
            </a:r>
            <a:endParaRPr lang="mr-IN" dirty="0">
              <a:solidFill>
                <a:srgbClr val="000000"/>
              </a:solidFill>
              <a:latin typeface="Courier" charset="0"/>
            </a:endParaRPr>
          </a:p>
          <a:p>
            <a:endParaRPr lang="mr-IN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" charset="0"/>
              </a:rPr>
              <a:t>t_COMMENT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(t):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 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r</a:t>
            </a:r>
            <a:r>
              <a:rPr lang="mr-IN" dirty="0" smtClean="0">
                <a:solidFill>
                  <a:srgbClr val="A90E1A"/>
                </a:solidFill>
                <a:latin typeface="Courier" charset="0"/>
              </a:rPr>
              <a:t>’</a:t>
            </a:r>
            <a:r>
              <a:rPr lang="en-US" dirty="0" smtClean="0">
                <a:solidFill>
                  <a:srgbClr val="A90E1A"/>
                </a:solidFill>
                <a:latin typeface="Courier" charset="0"/>
              </a:rPr>
              <a:t>\</a:t>
            </a:r>
            <a:r>
              <a:rPr lang="mr-IN" dirty="0" smtClean="0">
                <a:solidFill>
                  <a:srgbClr val="A90E1A"/>
                </a:solidFill>
                <a:latin typeface="Courier" charset="0"/>
              </a:rPr>
              <a:t>#.*'</a:t>
            </a:r>
            <a:endParaRPr lang="mr-IN" dirty="0">
              <a:solidFill>
                <a:srgbClr val="000000"/>
              </a:solidFill>
              <a:latin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  </a:t>
            </a:r>
            <a:r>
              <a:rPr lang="mr-IN" b="1" dirty="0" err="1">
                <a:solidFill>
                  <a:srgbClr val="0F7001"/>
                </a:solidFill>
                <a:latin typeface="Courier-Bold" charset="0"/>
              </a:rPr>
              <a:t>pass</a:t>
            </a:r>
            <a:endParaRPr lang="mr-IN" dirty="0">
              <a:solidFill>
                <a:srgbClr val="000000"/>
              </a:solidFill>
              <a:latin typeface="Courier" charset="0"/>
            </a:endParaRPr>
          </a:p>
          <a:p>
            <a:endParaRPr lang="mr-IN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" charset="0"/>
              </a:rPr>
              <a:t>t_error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(t):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   </a:t>
            </a:r>
            <a:r>
              <a:rPr lang="en-US" dirty="0">
                <a:solidFill>
                  <a:srgbClr val="0F7001"/>
                </a:solidFill>
                <a:latin typeface="Courier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(</a:t>
            </a:r>
            <a:r>
              <a:rPr lang="en-US" dirty="0">
                <a:solidFill>
                  <a:srgbClr val="A90E1A"/>
                </a:solidFill>
                <a:latin typeface="Courier" charset="0"/>
              </a:rPr>
              <a:t>"Illegal character %s"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b="1" dirty="0">
                <a:solidFill>
                  <a:srgbClr val="9700FF"/>
                </a:solidFill>
                <a:latin typeface="Courier-Bold" charset="0"/>
              </a:rPr>
              <a:t>%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t.value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[</a:t>
            </a:r>
            <a:r>
              <a:rPr lang="en-US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])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  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t.lexer.skip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(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1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)</a:t>
            </a:r>
          </a:p>
          <a:p>
            <a:endParaRPr lang="mr-IN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i="1" dirty="0">
                <a:solidFill>
                  <a:srgbClr val="336E6D"/>
                </a:solidFill>
                <a:latin typeface="Courier-Oblique" charset="0"/>
              </a:rPr>
              <a:t># build the </a:t>
            </a:r>
            <a:r>
              <a:rPr lang="en-US" i="1" dirty="0" err="1">
                <a:solidFill>
                  <a:srgbClr val="336E6D"/>
                </a:solidFill>
                <a:latin typeface="Courier-Oblique" charset="0"/>
              </a:rPr>
              <a:t>lexer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" charset="0"/>
              </a:rPr>
              <a:t>lexer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lex.lex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()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34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2133600"/>
            <a:ext cx="18982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exp1bytecode_interp_gram.py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62200" y="2971800"/>
            <a:ext cx="5186035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mr-IN" b="1" smtClean="0">
                <a:solidFill>
                  <a:srgbClr val="0F7001"/>
                </a:solidFill>
                <a:latin typeface="Courier-Bold" charset="0"/>
              </a:rPr>
              <a:t>…</a:t>
            </a:r>
            <a:endParaRPr lang="en-US" b="1" dirty="0" smtClean="0">
              <a:solidFill>
                <a:srgbClr val="0F7001"/>
              </a:solidFill>
              <a:latin typeface="Courier-Bold" charset="0"/>
            </a:endParaRPr>
          </a:p>
          <a:p>
            <a:r>
              <a:rPr lang="en-US" b="1" dirty="0" err="1" smtClean="0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dirty="0" smtClean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" charset="0"/>
              </a:rPr>
              <a:t>p_empty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(p):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'''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dirty="0">
                <a:solidFill>
                  <a:srgbClr val="A90E1A"/>
                </a:solidFill>
                <a:latin typeface="Courier" charset="0"/>
              </a:rPr>
              <a:t>    empty :</a:t>
            </a:r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'''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 =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" charset="0"/>
              </a:rPr>
              <a:t>p_error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(t):</a:t>
            </a:r>
          </a:p>
          <a:p>
            <a:r>
              <a:rPr lang="en-US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dirty="0">
                <a:solidFill>
                  <a:srgbClr val="0F7001"/>
                </a:solidFill>
                <a:latin typeface="Courier" charset="0"/>
              </a:rPr>
              <a:t>print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dirty="0">
                <a:solidFill>
                  <a:srgbClr val="A90E1A"/>
                </a:solidFill>
                <a:latin typeface="Courier" charset="0"/>
              </a:rPr>
              <a:t>"Syntax error at '%s'"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b="1" dirty="0">
                <a:solidFill>
                  <a:srgbClr val="9700FF"/>
                </a:solidFill>
                <a:latin typeface="Courier-Bold" charset="0"/>
              </a:rPr>
              <a:t>%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" charset="0"/>
              </a:rPr>
              <a:t>t.value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)</a:t>
            </a:r>
          </a:p>
          <a:p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" charset="0"/>
              </a:rPr>
              <a:t>parser = </a:t>
            </a:r>
            <a:r>
              <a:rPr lang="en-US" dirty="0" err="1">
                <a:solidFill>
                  <a:prstClr val="black"/>
                </a:solidFill>
                <a:latin typeface="Courier" charset="0"/>
              </a:rPr>
              <a:t>yacc.yacc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(debug=</a:t>
            </a:r>
            <a:r>
              <a:rPr lang="en-US" b="1" dirty="0">
                <a:solidFill>
                  <a:srgbClr val="0F7001"/>
                </a:solidFill>
                <a:latin typeface="Courier-Bold" charset="0"/>
              </a:rPr>
              <a:t>False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" charset="0"/>
              </a:rPr>
              <a:t>tabmodule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=</a:t>
            </a:r>
            <a:r>
              <a:rPr lang="en-US" dirty="0">
                <a:solidFill>
                  <a:srgbClr val="A90E1A"/>
                </a:solidFill>
                <a:latin typeface="Courier" charset="0"/>
              </a:rPr>
              <a:t>'exp1bytecodeparsetab'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02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the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</a:t>
            </a:r>
            <a:r>
              <a:rPr lang="en-US" dirty="0"/>
              <a:t>are delaying the evaluation of expressions until we have the IR </a:t>
            </a:r>
            <a:r>
              <a:rPr lang="en-US" dirty="0" smtClean="0"/>
              <a:t>constructed</a:t>
            </a:r>
          </a:p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need to have some sort of representation of the expression value that we can evaluate later to actually compute a value. </a:t>
            </a:r>
          </a:p>
          <a:p>
            <a:r>
              <a:rPr lang="en-US" dirty="0" smtClean="0"/>
              <a:t>The idea is </a:t>
            </a:r>
            <a:r>
              <a:rPr lang="en-US" dirty="0"/>
              <a:t>that we construct an expression or term tree from the source expression and that term tree can then be evaluated later to compute an actual integer value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Actually we are constructing a tuple expression.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21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the Expressions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9231" y="1805354"/>
            <a:ext cx="144142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'''</a:t>
            </a:r>
          </a:p>
          <a:p>
            <a:r>
              <a:rPr lang="mr-IN" dirty="0" err="1">
                <a:solidFill>
                  <a:prstClr val="black"/>
                </a:solidFill>
                <a:latin typeface="Courier" charset="0"/>
              </a:rPr>
              <a:t>exp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 : '+'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exp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exp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mr-IN" dirty="0" smtClean="0">
                <a:solidFill>
                  <a:prstClr val="black"/>
                </a:solidFill>
                <a:latin typeface="Courier" charset="0"/>
              </a:rPr>
              <a:t>| 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'-'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exp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exp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Courier" charset="0"/>
              </a:rPr>
              <a:t>  </a:t>
            </a:r>
            <a:r>
              <a:rPr lang="mr-IN" dirty="0" smtClean="0">
                <a:solidFill>
                  <a:prstClr val="black"/>
                </a:solidFill>
                <a:latin typeface="Courier" charset="0"/>
              </a:rPr>
              <a:t>| 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'*'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exp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exp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Courier" charset="0"/>
              </a:rPr>
              <a:t>  </a:t>
            </a:r>
            <a:r>
              <a:rPr lang="mr-IN" dirty="0" smtClean="0">
                <a:solidFill>
                  <a:prstClr val="black"/>
                </a:solidFill>
                <a:latin typeface="Courier" charset="0"/>
              </a:rPr>
              <a:t>| 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'/'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exp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exp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de-DE" dirty="0">
                <a:solidFill>
                  <a:prstClr val="black"/>
                </a:solidFill>
                <a:latin typeface="Courier" charset="0"/>
              </a:rPr>
              <a:t>    | EQ </a:t>
            </a:r>
            <a:r>
              <a:rPr lang="de-DE" dirty="0" err="1">
                <a:solidFill>
                  <a:prstClr val="black"/>
                </a:solidFill>
                <a:latin typeface="Courier" charset="0"/>
              </a:rPr>
              <a:t>exp</a:t>
            </a:r>
            <a:r>
              <a:rPr lang="de-DE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de-DE" dirty="0" err="1">
                <a:solidFill>
                  <a:prstClr val="black"/>
                </a:solidFill>
                <a:latin typeface="Courier" charset="0"/>
              </a:rPr>
              <a:t>exp</a:t>
            </a:r>
            <a:endParaRPr lang="de-DE" dirty="0">
              <a:solidFill>
                <a:prstClr val="black"/>
              </a:solidFill>
              <a:latin typeface="Courier" charset="0"/>
            </a:endParaRPr>
          </a:p>
          <a:p>
            <a:r>
              <a:rPr lang="hr-HR" dirty="0">
                <a:solidFill>
                  <a:prstClr val="black"/>
                </a:solidFill>
                <a:latin typeface="Courier" charset="0"/>
              </a:rPr>
              <a:t>    | LE </a:t>
            </a:r>
            <a:r>
              <a:rPr lang="hr-HR" dirty="0" err="1">
                <a:solidFill>
                  <a:prstClr val="black"/>
                </a:solidFill>
                <a:latin typeface="Courier" charset="0"/>
              </a:rPr>
              <a:t>exp</a:t>
            </a:r>
            <a:r>
              <a:rPr lang="hr-HR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hr-HR" dirty="0" err="1">
                <a:solidFill>
                  <a:prstClr val="black"/>
                </a:solidFill>
                <a:latin typeface="Courier" charset="0"/>
              </a:rPr>
              <a:t>exp</a:t>
            </a:r>
            <a:endParaRPr lang="hr-HR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'''</a:t>
            </a:r>
          </a:p>
          <a:p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 = (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1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],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2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],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3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3997569"/>
            <a:ext cx="842410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HelveticaNeue" charset="0"/>
              </a:rPr>
              <a:t>According to these rules the expression</a:t>
            </a:r>
            <a:r>
              <a:rPr lang="en-US" sz="1400" dirty="0" smtClean="0">
                <a:solidFill>
                  <a:prstClr val="black"/>
                </a:solidFill>
                <a:latin typeface="HelveticaNeue" charset="0"/>
              </a:rPr>
              <a:t>,</a:t>
            </a:r>
          </a:p>
          <a:p>
            <a:endParaRPr lang="en-US" sz="1400" dirty="0">
              <a:solidFill>
                <a:prstClr val="black"/>
              </a:solidFill>
              <a:latin typeface="HelveticaNeue" charset="0"/>
            </a:endParaRPr>
          </a:p>
          <a:p>
            <a:r>
              <a:rPr lang="mr-IN" sz="1400" dirty="0">
                <a:solidFill>
                  <a:prstClr val="black"/>
                </a:solidFill>
                <a:latin typeface="Courier" charset="0"/>
              </a:rPr>
              <a:t>=&lt; + 3 2 * 3 2</a:t>
            </a:r>
          </a:p>
          <a:p>
            <a:endParaRPr lang="en-US" sz="1400" dirty="0" smtClean="0">
              <a:solidFill>
                <a:prstClr val="black"/>
              </a:solidFill>
              <a:latin typeface="HelveticaNeue" charset="0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HelveticaNeue" charset="0"/>
              </a:rPr>
              <a:t>gives </a:t>
            </a:r>
            <a:r>
              <a:rPr lang="en-US" sz="1400" dirty="0">
                <a:solidFill>
                  <a:prstClr val="black"/>
                </a:solidFill>
                <a:latin typeface="HelveticaNeue" charset="0"/>
              </a:rPr>
              <a:t>rise to the term tree,</a:t>
            </a:r>
          </a:p>
          <a:p>
            <a:endParaRPr lang="en-US" sz="1400" dirty="0" smtClean="0">
              <a:solidFill>
                <a:prstClr val="black"/>
              </a:solidFill>
              <a:latin typeface="Courier" charset="0"/>
            </a:endParaRPr>
          </a:p>
          <a:p>
            <a:r>
              <a:rPr lang="mr-IN" sz="1400" dirty="0" smtClean="0">
                <a:solidFill>
                  <a:prstClr val="black"/>
                </a:solidFill>
                <a:latin typeface="Courier" charset="0"/>
              </a:rPr>
              <a:t>('=&lt;', </a:t>
            </a:r>
            <a:r>
              <a:rPr lang="mr-IN" sz="1400" dirty="0">
                <a:solidFill>
                  <a:prstClr val="black"/>
                </a:solidFill>
                <a:latin typeface="Courier" charset="0"/>
              </a:rPr>
              <a:t>('+', ('NUMBER', 3), ('NUMBER', 2)), ('*', ('NUMBER', 3), ('NUMBER', 2)))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446585" y="1875692"/>
            <a:ext cx="214353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mr-IN" dirty="0" smtClean="0">
                <a:latin typeface="Courier" charset="0"/>
              </a:rPr>
              <a:t>'''</a:t>
            </a:r>
            <a:endParaRPr lang="mr-IN" dirty="0">
              <a:latin typeface="Courier" charset="0"/>
            </a:endParaRPr>
          </a:p>
          <a:p>
            <a:r>
              <a:rPr lang="en-US" dirty="0" err="1" smtClean="0">
                <a:latin typeface="Courier" charset="0"/>
              </a:rPr>
              <a:t>exp</a:t>
            </a:r>
            <a:r>
              <a:rPr lang="en-US" dirty="0" smtClean="0">
                <a:latin typeface="Courier" charset="0"/>
              </a:rPr>
              <a:t> </a:t>
            </a:r>
            <a:r>
              <a:rPr lang="en-US" dirty="0">
                <a:latin typeface="Courier" charset="0"/>
              </a:rPr>
              <a:t>: NUMBER</a:t>
            </a:r>
          </a:p>
          <a:p>
            <a:r>
              <a:rPr lang="mr-IN" dirty="0">
                <a:latin typeface="Courier" charset="0"/>
              </a:rPr>
              <a:t>'''</a:t>
            </a:r>
            <a:endParaRPr lang="en-US" dirty="0" smtClean="0">
              <a:latin typeface="Courier" charset="0"/>
            </a:endParaRPr>
          </a:p>
          <a:p>
            <a:r>
              <a:rPr lang="mr-IN" dirty="0" err="1" smtClean="0">
                <a:latin typeface="Courier" charset="0"/>
              </a:rPr>
              <a:t>p</a:t>
            </a:r>
            <a:r>
              <a:rPr lang="mr-IN" dirty="0" smtClean="0">
                <a:latin typeface="Courier" charset="0"/>
              </a:rPr>
              <a:t>[0</a:t>
            </a:r>
            <a:r>
              <a:rPr lang="mr-IN" dirty="0">
                <a:latin typeface="Courier" charset="0"/>
              </a:rPr>
              <a:t>] = ('NUMBER', </a:t>
            </a:r>
            <a:r>
              <a:rPr lang="mr-IN" dirty="0" err="1">
                <a:latin typeface="Courier" charset="0"/>
              </a:rPr>
              <a:t>int</a:t>
            </a:r>
            <a:r>
              <a:rPr lang="mr-IN" dirty="0">
                <a:latin typeface="Courier" charset="0"/>
              </a:rPr>
              <a:t>(</a:t>
            </a:r>
            <a:r>
              <a:rPr lang="mr-IN" dirty="0" err="1">
                <a:latin typeface="Courier" charset="0"/>
              </a:rPr>
              <a:t>p</a:t>
            </a:r>
            <a:r>
              <a:rPr lang="mr-IN" dirty="0">
                <a:latin typeface="Courier" charset="0"/>
              </a:rPr>
              <a:t>[1]))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5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our Parser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47" y="1855634"/>
            <a:ext cx="7958953" cy="34021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89" y="5410200"/>
            <a:ext cx="8322411" cy="85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8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our Parser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88538"/>
            <a:ext cx="8534400" cy="24262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112682"/>
            <a:ext cx="8610600" cy="9194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8585" y="5545015"/>
            <a:ext cx="7633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The symbol table is empty since we have not executed the program yet! We have </a:t>
            </a:r>
            <a:endParaRPr lang="en-US" sz="1600" dirty="0" smtClean="0"/>
          </a:p>
          <a:p>
            <a:r>
              <a:rPr lang="en-US" sz="1600" dirty="0" smtClean="0"/>
              <a:t>just </a:t>
            </a:r>
            <a:r>
              <a:rPr lang="en-US" sz="1600" dirty="0"/>
              <a:t>initialized our abstract </a:t>
            </a:r>
            <a:r>
              <a:rPr lang="en-US" sz="1600" dirty="0" smtClean="0"/>
              <a:t>machine.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947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 </a:t>
            </a:r>
            <a:r>
              <a:rPr lang="mr-IN" dirty="0" smtClean="0"/>
              <a:t>–</a:t>
            </a:r>
            <a:r>
              <a:rPr lang="en-US" dirty="0" smtClean="0"/>
              <a:t> running the abstract machine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interpret the programs in our IR we need two </a:t>
            </a:r>
            <a:r>
              <a:rPr lang="en-US" dirty="0" smtClean="0"/>
              <a:t>functions: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The first one is the interpretation of instructions on the program list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second one for the interpretation of </a:t>
            </a:r>
            <a:r>
              <a:rPr lang="en-US" dirty="0" err="1" smtClean="0"/>
              <a:t>expresssion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Instructions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52584" y="1331215"/>
            <a:ext cx="4748416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Menlo-Regular" charset="0"/>
              </a:rPr>
              <a:t>interp_program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():</a:t>
            </a:r>
          </a:p>
          <a:p>
            <a:r>
              <a:rPr lang="en-US" sz="800" dirty="0" smtClean="0">
                <a:solidFill>
                  <a:srgbClr val="1C00CF"/>
                </a:solidFill>
                <a:latin typeface="Menlo-Regular" charset="0"/>
              </a:rPr>
              <a:t>  ‘abstract </a:t>
            </a:r>
            <a:r>
              <a:rPr lang="en-US" sz="800" dirty="0">
                <a:solidFill>
                  <a:srgbClr val="1C00CF"/>
                </a:solidFill>
                <a:latin typeface="Menlo-Regular" charset="0"/>
              </a:rPr>
              <a:t>bytecode machine'</a:t>
            </a:r>
            <a:endParaRPr lang="en-US" sz="8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</a:t>
            </a:r>
          </a:p>
          <a:p>
            <a:r>
              <a:rPr lang="en-US" sz="800" dirty="0" smtClean="0">
                <a:solidFill>
                  <a:srgbClr val="007400"/>
                </a:solidFill>
                <a:latin typeface="Menlo-Regular" charset="0"/>
              </a:rPr>
              <a:t>  # </a:t>
            </a:r>
            <a:r>
              <a:rPr lang="en-US" sz="800" dirty="0">
                <a:solidFill>
                  <a:srgbClr val="007400"/>
                </a:solidFill>
                <a:latin typeface="Menlo-Regular" charset="0"/>
              </a:rPr>
              <a:t>We cannot use the list iterator here because we</a:t>
            </a:r>
            <a:endParaRPr lang="en-US" sz="8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800" dirty="0" smtClean="0">
                <a:solidFill>
                  <a:srgbClr val="007400"/>
                </a:solidFill>
                <a:latin typeface="Menlo-Regular" charset="0"/>
              </a:rPr>
              <a:t>  # need </a:t>
            </a:r>
            <a:r>
              <a:rPr lang="en-US" sz="800" dirty="0">
                <a:solidFill>
                  <a:srgbClr val="007400"/>
                </a:solidFill>
                <a:latin typeface="Menlo-Regular" charset="0"/>
              </a:rPr>
              <a:t>to be able to interpret jump instructions</a:t>
            </a:r>
            <a:endParaRPr lang="en-US" sz="8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</a:t>
            </a:r>
          </a:p>
          <a:p>
            <a:r>
              <a:rPr lang="en-US" sz="800" dirty="0" smtClean="0">
                <a:solidFill>
                  <a:srgbClr val="007400"/>
                </a:solidFill>
                <a:latin typeface="Menlo-Regular" charset="0"/>
              </a:rPr>
              <a:t>  # </a:t>
            </a:r>
            <a:r>
              <a:rPr lang="en-US" sz="800" dirty="0">
                <a:solidFill>
                  <a:srgbClr val="007400"/>
                </a:solidFill>
                <a:latin typeface="Menlo-Regular" charset="0"/>
              </a:rPr>
              <a:t>start at the first instruction in program</a:t>
            </a:r>
            <a:endParaRPr lang="en-US" sz="8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800" dirty="0" smtClean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800" dirty="0" err="1" smtClean="0">
                <a:solidFill>
                  <a:srgbClr val="000000"/>
                </a:solidFill>
                <a:latin typeface="Menlo-Regular" charset="0"/>
              </a:rPr>
              <a:t>state.instr_ix</a:t>
            </a:r>
            <a:r>
              <a:rPr lang="en-US" sz="8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= </a:t>
            </a:r>
            <a:r>
              <a:rPr lang="en-US" sz="800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en-US" sz="8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</a:t>
            </a:r>
          </a:p>
          <a:p>
            <a:r>
              <a:rPr lang="en-US" sz="800" dirty="0" smtClean="0">
                <a:solidFill>
                  <a:srgbClr val="007400"/>
                </a:solidFill>
                <a:latin typeface="Menlo-Regular" charset="0"/>
              </a:rPr>
              <a:t>  # </a:t>
            </a:r>
            <a:r>
              <a:rPr lang="en-US" sz="800" dirty="0">
                <a:solidFill>
                  <a:srgbClr val="007400"/>
                </a:solidFill>
                <a:latin typeface="Menlo-Regular" charset="0"/>
              </a:rPr>
              <a:t>keep interpreting until we run out of instructions</a:t>
            </a:r>
            <a:endParaRPr lang="en-US" sz="8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800" dirty="0" smtClean="0">
                <a:solidFill>
                  <a:srgbClr val="007400"/>
                </a:solidFill>
                <a:latin typeface="Menlo-Regular" charset="0"/>
              </a:rPr>
              <a:t>  # </a:t>
            </a:r>
            <a:r>
              <a:rPr lang="en-US" sz="800" dirty="0">
                <a:solidFill>
                  <a:srgbClr val="007400"/>
                </a:solidFill>
                <a:latin typeface="Menlo-Regular" charset="0"/>
              </a:rPr>
              <a:t>or we hit a 'stop'</a:t>
            </a:r>
            <a:endParaRPr lang="en-US" sz="8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800" dirty="0" smtClean="0">
                <a:solidFill>
                  <a:srgbClr val="AA0D91"/>
                </a:solidFill>
                <a:latin typeface="Menlo-Regular" charset="0"/>
              </a:rPr>
              <a:t>  while</a:t>
            </a:r>
            <a:r>
              <a:rPr lang="en-US" sz="8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True:</a:t>
            </a:r>
          </a:p>
          <a:p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800" dirty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Menlo-Regular" charset="0"/>
              </a:rPr>
              <a:t>state.instr_ix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 == </a:t>
            </a:r>
            <a:r>
              <a:rPr lang="en-US" sz="800" dirty="0" err="1">
                <a:solidFill>
                  <a:srgbClr val="000000"/>
                </a:solidFill>
                <a:latin typeface="Menlo-Regular" charset="0"/>
              </a:rPr>
              <a:t>len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Menlo-Regular" charset="0"/>
              </a:rPr>
              <a:t>state.program</a:t>
            </a:r>
            <a:r>
              <a:rPr lang="en-US" sz="800" dirty="0" smtClean="0">
                <a:solidFill>
                  <a:srgbClr val="000000"/>
                </a:solidFill>
                <a:latin typeface="Menlo-Regular" charset="0"/>
              </a:rPr>
              <a:t>):</a:t>
            </a:r>
          </a:p>
          <a:p>
            <a:r>
              <a:rPr lang="en-US" sz="800" dirty="0" smtClean="0">
                <a:solidFill>
                  <a:srgbClr val="000000"/>
                </a:solidFill>
                <a:latin typeface="Menlo-Regular" charset="0"/>
              </a:rPr>
              <a:t>     </a:t>
            </a:r>
            <a:r>
              <a:rPr lang="en-US" sz="800" dirty="0">
                <a:solidFill>
                  <a:srgbClr val="007400"/>
                </a:solidFill>
                <a:latin typeface="Menlo-Regular" charset="0"/>
              </a:rPr>
              <a:t># no more instructions</a:t>
            </a:r>
            <a:endParaRPr lang="en-US" sz="8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 </a:t>
            </a:r>
            <a:r>
              <a:rPr lang="mr-IN" sz="800" dirty="0" err="1" smtClean="0">
                <a:solidFill>
                  <a:srgbClr val="AA0D91"/>
                </a:solidFill>
                <a:latin typeface="Menlo-Regular" charset="0"/>
              </a:rPr>
              <a:t>break</a:t>
            </a:r>
            <a:endParaRPr lang="mr-IN" sz="8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mr-IN" sz="800" dirty="0" err="1" smtClean="0">
                <a:solidFill>
                  <a:srgbClr val="AA0D91"/>
                </a:solidFill>
                <a:latin typeface="Menlo-Regular" charset="0"/>
              </a:rPr>
              <a:t>else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800" dirty="0" smtClean="0">
                <a:solidFill>
                  <a:srgbClr val="007400"/>
                </a:solidFill>
                <a:latin typeface="Menlo-Regular" charset="0"/>
              </a:rPr>
              <a:t># </a:t>
            </a:r>
            <a:r>
              <a:rPr lang="en-US" sz="800" dirty="0">
                <a:solidFill>
                  <a:srgbClr val="007400"/>
                </a:solidFill>
                <a:latin typeface="Menlo-Regular" charset="0"/>
              </a:rPr>
              <a:t>get instruction from program</a:t>
            </a:r>
            <a:endParaRPr lang="en-US" sz="8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800" dirty="0" err="1" smtClean="0">
                <a:solidFill>
                  <a:srgbClr val="000000"/>
                </a:solidFill>
                <a:latin typeface="Menlo-Regular" charset="0"/>
              </a:rPr>
              <a:t>instr</a:t>
            </a:r>
            <a:r>
              <a:rPr lang="en-US" sz="8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= </a:t>
            </a:r>
            <a:r>
              <a:rPr lang="en-US" sz="800" dirty="0" err="1">
                <a:solidFill>
                  <a:srgbClr val="000000"/>
                </a:solidFill>
                <a:latin typeface="Menlo-Regular" charset="0"/>
              </a:rPr>
              <a:t>state.program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Menlo-Regular" charset="0"/>
              </a:rPr>
              <a:t>state.instr_ix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]</a:t>
            </a: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</a:t>
            </a: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</a:t>
            </a:r>
            <a:r>
              <a:rPr lang="mr-IN" sz="8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800" dirty="0">
                <a:solidFill>
                  <a:srgbClr val="007400"/>
                </a:solidFill>
                <a:latin typeface="Menlo-Regular" charset="0"/>
              </a:rPr>
              <a:t># </a:t>
            </a:r>
            <a:r>
              <a:rPr lang="mr-IN" sz="800" dirty="0" err="1">
                <a:solidFill>
                  <a:srgbClr val="007400"/>
                </a:solidFill>
                <a:latin typeface="Menlo-Regular" charset="0"/>
              </a:rPr>
              <a:t>instruction</a:t>
            </a:r>
            <a:r>
              <a:rPr lang="mr-IN" sz="800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mr-IN" sz="800" dirty="0" err="1">
                <a:solidFill>
                  <a:srgbClr val="007400"/>
                </a:solidFill>
                <a:latin typeface="Menlo-Regular" charset="0"/>
              </a:rPr>
              <a:t>format</a:t>
            </a:r>
            <a:r>
              <a:rPr lang="mr-IN" sz="800" dirty="0">
                <a:solidFill>
                  <a:srgbClr val="007400"/>
                </a:solidFill>
                <a:latin typeface="Menlo-Regular" charset="0"/>
              </a:rPr>
              <a:t>: (</a:t>
            </a:r>
            <a:r>
              <a:rPr lang="mr-IN" sz="800" dirty="0" err="1">
                <a:solidFill>
                  <a:srgbClr val="007400"/>
                </a:solidFill>
                <a:latin typeface="Menlo-Regular" charset="0"/>
              </a:rPr>
              <a:t>type</a:t>
            </a:r>
            <a:r>
              <a:rPr lang="mr-IN" sz="800" dirty="0">
                <a:solidFill>
                  <a:srgbClr val="007400"/>
                </a:solidFill>
                <a:latin typeface="Menlo-Regular" charset="0"/>
              </a:rPr>
              <a:t>, [arg1, arg2, ...])</a:t>
            </a:r>
            <a:endParaRPr lang="mr-IN" sz="8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type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instr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8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]</a:t>
            </a: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</a:t>
            </a:r>
          </a:p>
          <a:p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800" dirty="0">
                <a:solidFill>
                  <a:srgbClr val="007400"/>
                </a:solidFill>
                <a:latin typeface="Menlo-Regular" charset="0"/>
              </a:rPr>
              <a:t># interpret instruction</a:t>
            </a:r>
            <a:endParaRPr lang="en-US" sz="8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800" dirty="0" err="1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type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== </a:t>
            </a:r>
            <a:r>
              <a:rPr lang="mr-IN" sz="8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800" dirty="0" err="1">
                <a:solidFill>
                  <a:srgbClr val="1C00CF"/>
                </a:solidFill>
                <a:latin typeface="Menlo-Regular" charset="0"/>
              </a:rPr>
              <a:t>print</a:t>
            </a:r>
            <a:r>
              <a:rPr lang="mr-IN" sz="8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mr-IN" sz="800" dirty="0">
                <a:solidFill>
                  <a:srgbClr val="007400"/>
                </a:solidFill>
                <a:latin typeface="Menlo-Regular" charset="0"/>
              </a:rPr>
              <a:t># PRINT </a:t>
            </a:r>
            <a:r>
              <a:rPr lang="mr-IN" sz="800" dirty="0" err="1">
                <a:solidFill>
                  <a:srgbClr val="007400"/>
                </a:solidFill>
                <a:latin typeface="Menlo-Regular" charset="0"/>
              </a:rPr>
              <a:t>exp</a:t>
            </a:r>
            <a:endParaRPr lang="mr-IN" sz="8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exp_tree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instr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8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]</a:t>
            </a: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val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eval_exp_tree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exp_tree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mr-IN" sz="800" dirty="0" err="1">
                <a:solidFill>
                  <a:srgbClr val="AA0D91"/>
                </a:solidFill>
                <a:latin typeface="Menlo-Regular" charset="0"/>
              </a:rPr>
              <a:t>print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mr-IN" sz="800" dirty="0">
                <a:solidFill>
                  <a:srgbClr val="C41A16"/>
                </a:solidFill>
                <a:latin typeface="Menlo-Regular" charset="0"/>
              </a:rPr>
              <a:t>"&gt; {}"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.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format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val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))</a:t>
            </a: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state.instr_ix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+= </a:t>
            </a:r>
            <a:r>
              <a:rPr lang="mr-IN" sz="800" dirty="0">
                <a:solidFill>
                  <a:srgbClr val="1C00CF"/>
                </a:solidFill>
                <a:latin typeface="Menlo-Regular" charset="0"/>
              </a:rPr>
              <a:t>1</a:t>
            </a:r>
            <a:endParaRPr lang="mr-IN" sz="8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</a:t>
            </a: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800" dirty="0" err="1">
                <a:solidFill>
                  <a:srgbClr val="AA0D91"/>
                </a:solidFill>
                <a:latin typeface="Menlo-Regular" charset="0"/>
              </a:rPr>
              <a:t>elif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type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== </a:t>
            </a:r>
            <a:r>
              <a:rPr lang="mr-IN" sz="8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800" dirty="0" err="1">
                <a:solidFill>
                  <a:srgbClr val="1C00CF"/>
                </a:solidFill>
                <a:latin typeface="Menlo-Regular" charset="0"/>
              </a:rPr>
              <a:t>input</a:t>
            </a:r>
            <a:r>
              <a:rPr lang="mr-IN" sz="8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mr-IN" sz="800" dirty="0">
                <a:solidFill>
                  <a:srgbClr val="007400"/>
                </a:solidFill>
                <a:latin typeface="Menlo-Regular" charset="0"/>
              </a:rPr>
              <a:t># INPUT NAME</a:t>
            </a:r>
            <a:endParaRPr lang="mr-IN" sz="8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var_name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instr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8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]</a:t>
            </a:r>
          </a:p>
          <a:p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Menlo-Regular" charset="0"/>
              </a:rPr>
              <a:t>val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 = input(</a:t>
            </a:r>
            <a:r>
              <a:rPr lang="en-US" sz="800" dirty="0">
                <a:solidFill>
                  <a:srgbClr val="C41A16"/>
                </a:solidFill>
                <a:latin typeface="Menlo-Regular" charset="0"/>
              </a:rPr>
              <a:t>"Please enter a value for {}: "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.format(</a:t>
            </a:r>
            <a:r>
              <a:rPr lang="en-US" sz="800" dirty="0" err="1">
                <a:solidFill>
                  <a:srgbClr val="000000"/>
                </a:solidFill>
                <a:latin typeface="Menlo-Regular" charset="0"/>
              </a:rPr>
              <a:t>var_name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))</a:t>
            </a:r>
          </a:p>
          <a:p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Menlo-Regular" charset="0"/>
              </a:rPr>
              <a:t>state.symbol_table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Menlo-Regular" charset="0"/>
              </a:rPr>
              <a:t>var_name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] = </a:t>
            </a:r>
            <a:r>
              <a:rPr lang="en-US" sz="800" dirty="0" err="1">
                <a:solidFill>
                  <a:srgbClr val="000000"/>
                </a:solidFill>
                <a:latin typeface="Menlo-Regular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Menlo-Regular" charset="0"/>
              </a:rPr>
              <a:t>val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state.instr_ix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+= </a:t>
            </a:r>
            <a:r>
              <a:rPr lang="mr-IN" sz="800" dirty="0">
                <a:solidFill>
                  <a:srgbClr val="1C00CF"/>
                </a:solidFill>
                <a:latin typeface="Menlo-Regular" charset="0"/>
              </a:rPr>
              <a:t>1</a:t>
            </a:r>
            <a:endParaRPr lang="mr-IN" sz="8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</a:t>
            </a: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800" dirty="0" err="1">
                <a:solidFill>
                  <a:srgbClr val="AA0D91"/>
                </a:solidFill>
                <a:latin typeface="Menlo-Regular" charset="0"/>
              </a:rPr>
              <a:t>elif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type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== </a:t>
            </a:r>
            <a:r>
              <a:rPr lang="mr-IN" sz="8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800" dirty="0" err="1">
                <a:solidFill>
                  <a:srgbClr val="1C00CF"/>
                </a:solidFill>
                <a:latin typeface="Menlo-Regular" charset="0"/>
              </a:rPr>
              <a:t>store</a:t>
            </a:r>
            <a:r>
              <a:rPr lang="mr-IN" sz="8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mr-IN" sz="800" dirty="0">
                <a:solidFill>
                  <a:srgbClr val="007400"/>
                </a:solidFill>
                <a:latin typeface="Menlo-Regular" charset="0"/>
              </a:rPr>
              <a:t># STORE </a:t>
            </a:r>
            <a:r>
              <a:rPr lang="mr-IN" sz="800" dirty="0" err="1">
                <a:solidFill>
                  <a:srgbClr val="007400"/>
                </a:solidFill>
                <a:latin typeface="Menlo-Regular" charset="0"/>
              </a:rPr>
              <a:t>type</a:t>
            </a:r>
            <a:r>
              <a:rPr lang="mr-IN" sz="800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mr-IN" sz="800" dirty="0" err="1">
                <a:solidFill>
                  <a:srgbClr val="007400"/>
                </a:solidFill>
                <a:latin typeface="Menlo-Regular" charset="0"/>
              </a:rPr>
              <a:t>exp</a:t>
            </a:r>
            <a:endParaRPr lang="mr-IN" sz="8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var_name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instr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8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]</a:t>
            </a: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val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eval_exp_tree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instr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8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Menlo-Regular" charset="0"/>
              </a:rPr>
              <a:t>state.symbol_table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Menlo-Regular" charset="0"/>
              </a:rPr>
              <a:t>var_name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] = </a:t>
            </a:r>
            <a:r>
              <a:rPr lang="en-US" sz="800" dirty="0" err="1">
                <a:solidFill>
                  <a:srgbClr val="000000"/>
                </a:solidFill>
                <a:latin typeface="Menlo-Regular" charset="0"/>
              </a:rPr>
              <a:t>val</a:t>
            </a:r>
            <a:endParaRPr lang="en-US" sz="8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state.instr_ix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+= </a:t>
            </a:r>
            <a:r>
              <a:rPr lang="mr-IN" sz="800" dirty="0">
                <a:solidFill>
                  <a:srgbClr val="1C00CF"/>
                </a:solidFill>
                <a:latin typeface="Menlo-Regular" charset="0"/>
              </a:rPr>
              <a:t>1</a:t>
            </a:r>
            <a:endParaRPr lang="mr-IN" sz="8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800" dirty="0" smtClean="0"/>
              <a:t>…</a:t>
            </a:r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422031" y="2485292"/>
            <a:ext cx="15359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exp1bytecode_interp.py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3077" y="3141785"/>
            <a:ext cx="2739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One big loop that interprets the </a:t>
            </a:r>
          </a:p>
          <a:p>
            <a:r>
              <a:rPr lang="en-US" sz="1400" dirty="0" smtClean="0"/>
              <a:t>instructions on the list (program)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0164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Instructions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2031" y="2485292"/>
            <a:ext cx="15359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exp1bytecode_interp.py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39108" y="1594338"/>
            <a:ext cx="4685898" cy="39087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mr-IN" sz="800" dirty="0" smtClean="0">
                <a:solidFill>
                  <a:srgbClr val="000000"/>
                </a:solidFill>
                <a:latin typeface="Menlo-Regular" charset="0"/>
              </a:rPr>
              <a:t>…</a:t>
            </a:r>
            <a:endParaRPr lang="en-US" sz="800" dirty="0" smtClean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800" dirty="0" smtClean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mr-IN" sz="8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800" dirty="0" err="1">
                <a:solidFill>
                  <a:srgbClr val="AA0D91"/>
                </a:solidFill>
                <a:latin typeface="Menlo-Regular" charset="0"/>
              </a:rPr>
              <a:t>elif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type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== </a:t>
            </a:r>
            <a:r>
              <a:rPr lang="mr-IN" sz="8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800" dirty="0" err="1">
                <a:solidFill>
                  <a:srgbClr val="1C00CF"/>
                </a:solidFill>
                <a:latin typeface="Menlo-Regular" charset="0"/>
              </a:rPr>
              <a:t>jumpT</a:t>
            </a:r>
            <a:r>
              <a:rPr lang="mr-IN" sz="8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mr-IN" sz="800" dirty="0">
                <a:solidFill>
                  <a:srgbClr val="007400"/>
                </a:solidFill>
                <a:latin typeface="Menlo-Regular" charset="0"/>
              </a:rPr>
              <a:t># JUMPT </a:t>
            </a:r>
            <a:r>
              <a:rPr lang="mr-IN" sz="800" dirty="0" err="1">
                <a:solidFill>
                  <a:srgbClr val="007400"/>
                </a:solidFill>
                <a:latin typeface="Menlo-Regular" charset="0"/>
              </a:rPr>
              <a:t>exp</a:t>
            </a:r>
            <a:r>
              <a:rPr lang="mr-IN" sz="800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mr-IN" sz="800" dirty="0" err="1">
                <a:solidFill>
                  <a:srgbClr val="007400"/>
                </a:solidFill>
                <a:latin typeface="Menlo-Regular" charset="0"/>
              </a:rPr>
              <a:t>label</a:t>
            </a:r>
            <a:endParaRPr lang="mr-IN" sz="8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val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eval_exp_tree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instr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8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mr-IN" sz="800" dirty="0" err="1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val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                </a:t>
            </a:r>
            <a:r>
              <a:rPr lang="en-US" sz="800" dirty="0" err="1">
                <a:solidFill>
                  <a:srgbClr val="000000"/>
                </a:solidFill>
                <a:latin typeface="Menlo-Regular" charset="0"/>
              </a:rPr>
              <a:t>state.instr_ix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latin typeface="Menlo-Regular" charset="0"/>
              </a:rPr>
              <a:t>state.label_table.get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Menlo-Regular" charset="0"/>
              </a:rPr>
              <a:t>instr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en-US" sz="8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], </a:t>
            </a:r>
            <a:r>
              <a:rPr lang="en-US" sz="800" dirty="0">
                <a:solidFill>
                  <a:srgbClr val="AA0D91"/>
                </a:solidFill>
                <a:latin typeface="Menlo-Regular" charset="0"/>
              </a:rPr>
              <a:t>None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mr-IN" sz="800" dirty="0" err="1">
                <a:solidFill>
                  <a:srgbClr val="AA0D91"/>
                </a:solidFill>
                <a:latin typeface="Menlo-Regular" charset="0"/>
              </a:rPr>
              <a:t>else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        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state.instr_ix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+= </a:t>
            </a:r>
            <a:r>
              <a:rPr lang="mr-IN" sz="800" dirty="0">
                <a:solidFill>
                  <a:srgbClr val="1C00CF"/>
                </a:solidFill>
                <a:latin typeface="Menlo-Regular" charset="0"/>
              </a:rPr>
              <a:t>1</a:t>
            </a:r>
            <a:endParaRPr lang="mr-IN" sz="800" dirty="0">
              <a:solidFill>
                <a:srgbClr val="000000"/>
              </a:solidFill>
              <a:latin typeface="Menlo-Regular" charset="0"/>
            </a:endParaRPr>
          </a:p>
          <a:p>
            <a:endParaRPr lang="mr-IN" sz="8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800" dirty="0" err="1">
                <a:solidFill>
                  <a:srgbClr val="AA0D91"/>
                </a:solidFill>
                <a:latin typeface="Menlo-Regular" charset="0"/>
              </a:rPr>
              <a:t>elif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type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== </a:t>
            </a:r>
            <a:r>
              <a:rPr lang="mr-IN" sz="8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800" dirty="0" err="1">
                <a:solidFill>
                  <a:srgbClr val="1C00CF"/>
                </a:solidFill>
                <a:latin typeface="Menlo-Regular" charset="0"/>
              </a:rPr>
              <a:t>jumpF</a:t>
            </a:r>
            <a:r>
              <a:rPr lang="mr-IN" sz="8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mr-IN" sz="800" dirty="0">
                <a:solidFill>
                  <a:srgbClr val="007400"/>
                </a:solidFill>
                <a:latin typeface="Menlo-Regular" charset="0"/>
              </a:rPr>
              <a:t># JUMPF </a:t>
            </a:r>
            <a:r>
              <a:rPr lang="mr-IN" sz="800" dirty="0" err="1">
                <a:solidFill>
                  <a:srgbClr val="007400"/>
                </a:solidFill>
                <a:latin typeface="Menlo-Regular" charset="0"/>
              </a:rPr>
              <a:t>exp</a:t>
            </a:r>
            <a:r>
              <a:rPr lang="mr-IN" sz="800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mr-IN" sz="800" dirty="0" err="1">
                <a:solidFill>
                  <a:srgbClr val="007400"/>
                </a:solidFill>
                <a:latin typeface="Menlo-Regular" charset="0"/>
              </a:rPr>
              <a:t>label</a:t>
            </a:r>
            <a:endParaRPr lang="mr-IN" sz="8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val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eval_exp_tree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instr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8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mr-IN" sz="800" dirty="0" err="1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800" dirty="0" err="1">
                <a:solidFill>
                  <a:srgbClr val="AA0D91"/>
                </a:solidFill>
                <a:latin typeface="Menlo-Regular" charset="0"/>
              </a:rPr>
              <a:t>not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val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                </a:t>
            </a:r>
            <a:r>
              <a:rPr lang="en-US" sz="800" dirty="0" err="1">
                <a:solidFill>
                  <a:srgbClr val="000000"/>
                </a:solidFill>
                <a:latin typeface="Menlo-Regular" charset="0"/>
              </a:rPr>
              <a:t>state.instr_ix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latin typeface="Menlo-Regular" charset="0"/>
              </a:rPr>
              <a:t>state.label_table.get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Menlo-Regular" charset="0"/>
              </a:rPr>
              <a:t>instr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en-US" sz="8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], </a:t>
            </a:r>
            <a:r>
              <a:rPr lang="en-US" sz="800" dirty="0">
                <a:solidFill>
                  <a:srgbClr val="AA0D91"/>
                </a:solidFill>
                <a:latin typeface="Menlo-Regular" charset="0"/>
              </a:rPr>
              <a:t>None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mr-IN" sz="800" dirty="0" err="1">
                <a:solidFill>
                  <a:srgbClr val="AA0D91"/>
                </a:solidFill>
                <a:latin typeface="Menlo-Regular" charset="0"/>
              </a:rPr>
              <a:t>else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        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state.instr_ix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+= </a:t>
            </a:r>
            <a:r>
              <a:rPr lang="mr-IN" sz="800" dirty="0">
                <a:solidFill>
                  <a:srgbClr val="1C00CF"/>
                </a:solidFill>
                <a:latin typeface="Menlo-Regular" charset="0"/>
              </a:rPr>
              <a:t>1</a:t>
            </a:r>
            <a:endParaRPr lang="mr-IN" sz="800" dirty="0">
              <a:solidFill>
                <a:srgbClr val="000000"/>
              </a:solidFill>
              <a:latin typeface="Menlo-Regular" charset="0"/>
            </a:endParaRPr>
          </a:p>
          <a:p>
            <a:endParaRPr lang="mr-IN" sz="8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800" dirty="0" err="1">
                <a:solidFill>
                  <a:srgbClr val="AA0D91"/>
                </a:solidFill>
                <a:latin typeface="Menlo-Regular" charset="0"/>
              </a:rPr>
              <a:t>elif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type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== </a:t>
            </a:r>
            <a:r>
              <a:rPr lang="mr-IN" sz="8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800" dirty="0" err="1">
                <a:solidFill>
                  <a:srgbClr val="1C00CF"/>
                </a:solidFill>
                <a:latin typeface="Menlo-Regular" charset="0"/>
              </a:rPr>
              <a:t>jump</a:t>
            </a:r>
            <a:r>
              <a:rPr lang="mr-IN" sz="8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mr-IN" sz="800" dirty="0">
                <a:solidFill>
                  <a:srgbClr val="007400"/>
                </a:solidFill>
                <a:latin typeface="Menlo-Regular" charset="0"/>
              </a:rPr>
              <a:t># JUMP </a:t>
            </a:r>
            <a:r>
              <a:rPr lang="mr-IN" sz="800" dirty="0" err="1">
                <a:solidFill>
                  <a:srgbClr val="007400"/>
                </a:solidFill>
                <a:latin typeface="Menlo-Regular" charset="0"/>
              </a:rPr>
              <a:t>label</a:t>
            </a:r>
            <a:endParaRPr lang="mr-IN" sz="8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Menlo-Regular" charset="0"/>
              </a:rPr>
              <a:t>state.instr_ix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latin typeface="Menlo-Regular" charset="0"/>
              </a:rPr>
              <a:t>state.label_table.get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Menlo-Regular" charset="0"/>
              </a:rPr>
              <a:t>instr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en-US" sz="8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], </a:t>
            </a:r>
            <a:r>
              <a:rPr lang="en-US" sz="800" dirty="0">
                <a:solidFill>
                  <a:srgbClr val="AA0D91"/>
                </a:solidFill>
                <a:latin typeface="Menlo-Regular" charset="0"/>
              </a:rPr>
              <a:t>None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</a:t>
            </a: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800" dirty="0" err="1">
                <a:solidFill>
                  <a:srgbClr val="AA0D91"/>
                </a:solidFill>
                <a:latin typeface="Menlo-Regular" charset="0"/>
              </a:rPr>
              <a:t>elif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type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== </a:t>
            </a:r>
            <a:r>
              <a:rPr lang="mr-IN" sz="8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800" dirty="0" err="1">
                <a:solidFill>
                  <a:srgbClr val="1C00CF"/>
                </a:solidFill>
                <a:latin typeface="Menlo-Regular" charset="0"/>
              </a:rPr>
              <a:t>stop</a:t>
            </a:r>
            <a:r>
              <a:rPr lang="mr-IN" sz="8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mr-IN" sz="800" dirty="0">
                <a:solidFill>
                  <a:srgbClr val="007400"/>
                </a:solidFill>
                <a:latin typeface="Menlo-Regular" charset="0"/>
              </a:rPr>
              <a:t># STOP</a:t>
            </a:r>
            <a:endParaRPr lang="mr-IN" sz="8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mr-IN" sz="800" dirty="0" err="1">
                <a:solidFill>
                  <a:srgbClr val="AA0D91"/>
                </a:solidFill>
                <a:latin typeface="Menlo-Regular" charset="0"/>
              </a:rPr>
              <a:t>break</a:t>
            </a:r>
            <a:endParaRPr lang="mr-IN" sz="800" dirty="0">
              <a:solidFill>
                <a:srgbClr val="000000"/>
              </a:solidFill>
              <a:latin typeface="Menlo-Regular" charset="0"/>
            </a:endParaRPr>
          </a:p>
          <a:p>
            <a:endParaRPr lang="mr-IN" sz="8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800" dirty="0" err="1">
                <a:solidFill>
                  <a:srgbClr val="AA0D91"/>
                </a:solidFill>
                <a:latin typeface="Menlo-Regular" charset="0"/>
              </a:rPr>
              <a:t>elif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type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== </a:t>
            </a:r>
            <a:r>
              <a:rPr lang="mr-IN" sz="8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800" dirty="0" err="1">
                <a:solidFill>
                  <a:srgbClr val="1C00CF"/>
                </a:solidFill>
                <a:latin typeface="Menlo-Regular" charset="0"/>
              </a:rPr>
              <a:t>noop</a:t>
            </a:r>
            <a:r>
              <a:rPr lang="mr-IN" sz="8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mr-IN" sz="800" dirty="0">
                <a:solidFill>
                  <a:srgbClr val="007400"/>
                </a:solidFill>
                <a:latin typeface="Menlo-Regular" charset="0"/>
              </a:rPr>
              <a:t># NOOP</a:t>
            </a:r>
            <a:endParaRPr lang="mr-IN" sz="8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state.instr_ix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+= </a:t>
            </a:r>
            <a:r>
              <a:rPr lang="mr-IN" sz="800" dirty="0">
                <a:solidFill>
                  <a:srgbClr val="1C00CF"/>
                </a:solidFill>
                <a:latin typeface="Menlo-Regular" charset="0"/>
              </a:rPr>
              <a:t>1</a:t>
            </a:r>
            <a:endParaRPr lang="mr-IN" sz="8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</a:t>
            </a: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800" dirty="0" err="1">
                <a:solidFill>
                  <a:srgbClr val="AA0D91"/>
                </a:solidFill>
                <a:latin typeface="Menlo-Regular" charset="0"/>
              </a:rPr>
              <a:t>else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sz="800" dirty="0" smtClean="0">
                <a:solidFill>
                  <a:srgbClr val="AA0D91"/>
                </a:solidFill>
                <a:latin typeface="Menlo-Regular" charset="0"/>
              </a:rPr>
              <a:t>raise</a:t>
            </a:r>
            <a:r>
              <a:rPr lang="en-US" sz="8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Menlo-Regular" charset="0"/>
              </a:rPr>
              <a:t>ValueError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800" dirty="0">
                <a:solidFill>
                  <a:srgbClr val="C41A16"/>
                </a:solidFill>
                <a:latin typeface="Menlo-Regular" charset="0"/>
              </a:rPr>
              <a:t>"Unexpected instruction type: {}"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.format(p[</a:t>
            </a:r>
            <a:r>
              <a:rPr lang="en-US" sz="8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]))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699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Expressions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2031" y="2485292"/>
            <a:ext cx="15359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exp1bytecode_interp.py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95600" y="1559169"/>
            <a:ext cx="4724370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eval_exp_tree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(node):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'walk expression tree and evaluate to an integer value'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# tree nodes are tuples (TYPE, [arg1, arg2,...])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type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node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]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 err="1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type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== 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'+'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dirty="0">
                <a:solidFill>
                  <a:srgbClr val="007400"/>
                </a:solidFill>
                <a:latin typeface="Menlo-Regular" charset="0"/>
              </a:rPr>
              <a:t># '+' </a:t>
            </a:r>
            <a:r>
              <a:rPr lang="mr-IN" dirty="0" err="1">
                <a:solidFill>
                  <a:srgbClr val="007400"/>
                </a:solidFill>
                <a:latin typeface="Menlo-Regular" charset="0"/>
              </a:rPr>
              <a:t>exp</a:t>
            </a:r>
            <a:r>
              <a:rPr lang="mr-IN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007400"/>
                </a:solidFill>
                <a:latin typeface="Menlo-Regular" charset="0"/>
              </a:rPr>
              <a:t>exp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v_left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eval_exp_tree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node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Menlo-Regular" charset="0"/>
              </a:rPr>
              <a:t>v_right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eval_exp_tree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(node[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smtClean="0">
                <a:solidFill>
                  <a:srgbClr val="AA0D91"/>
                </a:solidFill>
                <a:latin typeface="Menlo-Regular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v_left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v_right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 err="1">
                <a:solidFill>
                  <a:srgbClr val="AA0D91"/>
                </a:solidFill>
                <a:latin typeface="Menlo-Regular" charset="0"/>
              </a:rPr>
              <a:t>elif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type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== 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'-'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dirty="0">
                <a:solidFill>
                  <a:srgbClr val="007400"/>
                </a:solidFill>
                <a:latin typeface="Menlo-Regular" charset="0"/>
              </a:rPr>
              <a:t># '-' </a:t>
            </a:r>
            <a:r>
              <a:rPr lang="mr-IN" dirty="0" err="1">
                <a:solidFill>
                  <a:srgbClr val="007400"/>
                </a:solidFill>
                <a:latin typeface="Menlo-Regular" charset="0"/>
              </a:rPr>
              <a:t>exp</a:t>
            </a:r>
            <a:r>
              <a:rPr lang="mr-IN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007400"/>
                </a:solidFill>
                <a:latin typeface="Menlo-Regular" charset="0"/>
              </a:rPr>
              <a:t>exp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v_left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eval_exp_tree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node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Menlo-Regular" charset="0"/>
              </a:rPr>
              <a:t>v_right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eval_exp_tree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(node[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smtClean="0">
                <a:solidFill>
                  <a:srgbClr val="AA0D91"/>
                </a:solidFill>
                <a:latin typeface="Menlo-Regular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v_left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-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v_right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 err="1">
                <a:solidFill>
                  <a:srgbClr val="AA0D91"/>
                </a:solidFill>
                <a:latin typeface="Menlo-Regular" charset="0"/>
              </a:rPr>
              <a:t>elif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type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== 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'*'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dirty="0">
                <a:solidFill>
                  <a:srgbClr val="007400"/>
                </a:solidFill>
                <a:latin typeface="Menlo-Regular" charset="0"/>
              </a:rPr>
              <a:t># '*' </a:t>
            </a:r>
            <a:r>
              <a:rPr lang="mr-IN" dirty="0" err="1">
                <a:solidFill>
                  <a:srgbClr val="007400"/>
                </a:solidFill>
                <a:latin typeface="Menlo-Regular" charset="0"/>
              </a:rPr>
              <a:t>exp</a:t>
            </a:r>
            <a:r>
              <a:rPr lang="mr-IN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007400"/>
                </a:solidFill>
                <a:latin typeface="Menlo-Regular" charset="0"/>
              </a:rPr>
              <a:t>exp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v_left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eval_exp_tree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node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Menlo-Regular" charset="0"/>
              </a:rPr>
              <a:t>v_right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eval_exp_tree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(node[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smtClean="0">
                <a:solidFill>
                  <a:srgbClr val="AA0D91"/>
                </a:solidFill>
                <a:latin typeface="Menlo-Regular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v_left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*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v_right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 err="1">
                <a:solidFill>
                  <a:srgbClr val="AA0D91"/>
                </a:solidFill>
                <a:latin typeface="Menlo-Regular" charset="0"/>
              </a:rPr>
              <a:t>elif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type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== 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'/'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dirty="0">
                <a:solidFill>
                  <a:srgbClr val="007400"/>
                </a:solidFill>
                <a:latin typeface="Menlo-Regular" charset="0"/>
              </a:rPr>
              <a:t># '/' </a:t>
            </a:r>
            <a:r>
              <a:rPr lang="mr-IN" dirty="0" err="1">
                <a:solidFill>
                  <a:srgbClr val="007400"/>
                </a:solidFill>
                <a:latin typeface="Menlo-Regular" charset="0"/>
              </a:rPr>
              <a:t>exp</a:t>
            </a:r>
            <a:r>
              <a:rPr lang="mr-IN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007400"/>
                </a:solidFill>
                <a:latin typeface="Menlo-Regular" charset="0"/>
              </a:rPr>
              <a:t>exp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v_left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eval_exp_tree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node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Menlo-Regular" charset="0"/>
              </a:rPr>
              <a:t>v_right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eval_exp_tree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(node[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smtClean="0">
                <a:solidFill>
                  <a:srgbClr val="AA0D91"/>
                </a:solidFill>
                <a:latin typeface="Menlo-Regular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v_left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//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v_right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</a:p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6185" y="3048000"/>
            <a:ext cx="22044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Recursive function that</a:t>
            </a:r>
          </a:p>
          <a:p>
            <a:r>
              <a:rPr lang="en-US" sz="1400" dirty="0" smtClean="0"/>
              <a:t>walks the expression tree</a:t>
            </a:r>
          </a:p>
          <a:p>
            <a:r>
              <a:rPr lang="en-US" sz="1400" dirty="0" smtClean="0"/>
              <a:t>and evaluates it.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7861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Expressions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2031" y="2485292"/>
            <a:ext cx="15359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exp1bytecode_interp.py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8031" y="1371600"/>
            <a:ext cx="5493812" cy="5170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…</a:t>
            </a:r>
            <a:endParaRPr lang="en-US" dirty="0" smtClean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mr-IN" dirty="0" err="1" smtClean="0">
                <a:solidFill>
                  <a:srgbClr val="AA0D91"/>
                </a:solidFill>
                <a:latin typeface="Menlo-Regular" charset="0"/>
              </a:rPr>
              <a:t>elif</a:t>
            </a:r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type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== 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'=='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dirty="0">
                <a:solidFill>
                  <a:srgbClr val="007400"/>
                </a:solidFill>
                <a:latin typeface="Menlo-Regular" charset="0"/>
              </a:rPr>
              <a:t># '=' </a:t>
            </a:r>
            <a:r>
              <a:rPr lang="mr-IN" dirty="0" err="1">
                <a:solidFill>
                  <a:srgbClr val="007400"/>
                </a:solidFill>
                <a:latin typeface="Menlo-Regular" charset="0"/>
              </a:rPr>
              <a:t>exp</a:t>
            </a:r>
            <a:r>
              <a:rPr lang="mr-IN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007400"/>
                </a:solidFill>
                <a:latin typeface="Menlo-Regular" charset="0"/>
              </a:rPr>
              <a:t>exp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v_left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eval_exp_tree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node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Menlo-Regular" charset="0"/>
              </a:rPr>
              <a:t>v_right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eval_exp_tree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(node[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smtClean="0">
                <a:solidFill>
                  <a:srgbClr val="AA0D91"/>
                </a:solidFill>
                <a:latin typeface="Menlo-Regular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v_left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==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v_right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AA0D91"/>
                </a:solidFill>
                <a:latin typeface="Menlo-Regular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 err="1">
                <a:solidFill>
                  <a:srgbClr val="AA0D91"/>
                </a:solidFill>
                <a:latin typeface="Menlo-Regular" charset="0"/>
              </a:rPr>
              <a:t>elif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type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== 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'&lt;='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dirty="0">
                <a:solidFill>
                  <a:srgbClr val="007400"/>
                </a:solidFill>
                <a:latin typeface="Menlo-Regular" charset="0"/>
              </a:rPr>
              <a:t># '&lt;=' </a:t>
            </a:r>
            <a:r>
              <a:rPr lang="mr-IN" dirty="0" err="1">
                <a:solidFill>
                  <a:srgbClr val="007400"/>
                </a:solidFill>
                <a:latin typeface="Menlo-Regular" charset="0"/>
              </a:rPr>
              <a:t>exp</a:t>
            </a:r>
            <a:r>
              <a:rPr lang="mr-IN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007400"/>
                </a:solidFill>
                <a:latin typeface="Menlo-Regular" charset="0"/>
              </a:rPr>
              <a:t>exp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v_left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eval_exp_tree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node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Menlo-Regular" charset="0"/>
              </a:rPr>
              <a:t>v_right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eval_exp_tree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(node[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smtClean="0">
                <a:solidFill>
                  <a:srgbClr val="AA0D91"/>
                </a:solidFill>
                <a:latin typeface="Menlo-Regular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v_left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&lt;=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v_right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AA0D91"/>
                </a:solidFill>
                <a:latin typeface="Menlo-Regular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>
                <a:solidFill>
                  <a:srgbClr val="AA0D91"/>
                </a:solidFill>
                <a:latin typeface="Menlo-Regular" charset="0"/>
              </a:rPr>
              <a:t>elif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type == 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'UMINUS'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dirty="0">
                <a:solidFill>
                  <a:srgbClr val="007400"/>
                </a:solidFill>
                <a:latin typeface="Menlo-Regular" charset="0"/>
              </a:rPr>
              <a:t># 'UMINUS' </a:t>
            </a:r>
            <a:r>
              <a:rPr lang="mr-IN" dirty="0" err="1">
                <a:solidFill>
                  <a:srgbClr val="007400"/>
                </a:solidFill>
                <a:latin typeface="Menlo-Regular" charset="0"/>
              </a:rPr>
              <a:t>exp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val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eval_exp_tree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node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dirty="0" err="1">
                <a:solidFill>
                  <a:srgbClr val="AA0D91"/>
                </a:solidFill>
                <a:latin typeface="Menlo-Regular" charset="0"/>
              </a:rPr>
              <a:t>return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-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val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 err="1">
                <a:solidFill>
                  <a:srgbClr val="AA0D91"/>
                </a:solidFill>
                <a:latin typeface="Menlo-Regular" charset="0"/>
              </a:rPr>
              <a:t>elif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type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== 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'!'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dirty="0">
                <a:solidFill>
                  <a:srgbClr val="007400"/>
                </a:solidFill>
                <a:latin typeface="Menlo-Regular" charset="0"/>
              </a:rPr>
              <a:t># '!' </a:t>
            </a:r>
            <a:r>
              <a:rPr lang="mr-IN" dirty="0" err="1">
                <a:solidFill>
                  <a:srgbClr val="007400"/>
                </a:solidFill>
                <a:latin typeface="Menlo-Regular" charset="0"/>
              </a:rPr>
              <a:t>exp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val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eval_exp_tree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node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smtClean="0">
                <a:solidFill>
                  <a:srgbClr val="AA0D91"/>
                </a:solidFill>
                <a:latin typeface="Menlo-Regular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!= 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AA0D91"/>
                </a:solidFill>
                <a:latin typeface="Menlo-Regular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1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 err="1">
                <a:solidFill>
                  <a:srgbClr val="AA0D91"/>
                </a:solidFill>
                <a:latin typeface="Menlo-Regular" charset="0"/>
              </a:rPr>
              <a:t>elif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type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== 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'NAME'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dirty="0">
                <a:solidFill>
                  <a:srgbClr val="007400"/>
                </a:solidFill>
                <a:latin typeface="Menlo-Regular" charset="0"/>
              </a:rPr>
              <a:t># 'NAME' </a:t>
            </a:r>
            <a:r>
              <a:rPr lang="mr-IN" dirty="0" err="1">
                <a:solidFill>
                  <a:srgbClr val="007400"/>
                </a:solidFill>
                <a:latin typeface="Menlo-Regular" charset="0"/>
              </a:rPr>
              <a:t>var_name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smtClean="0">
                <a:solidFill>
                  <a:srgbClr val="AA0D91"/>
                </a:solidFill>
                <a:latin typeface="Menlo-Regular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state.symbol_table.get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(node[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],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dirty="0" err="1" smtClean="0">
                <a:solidFill>
                  <a:srgbClr val="AA0D91"/>
                </a:solidFill>
                <a:latin typeface="Menlo-Regular" charset="0"/>
              </a:rPr>
              <a:t>elif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type == 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'NUMBER'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dirty="0">
                <a:solidFill>
                  <a:srgbClr val="007400"/>
                </a:solidFill>
                <a:latin typeface="Menlo-Regular" charset="0"/>
              </a:rPr>
              <a:t># NUMBER </a:t>
            </a:r>
            <a:r>
              <a:rPr lang="mr-IN" dirty="0" err="1">
                <a:solidFill>
                  <a:srgbClr val="007400"/>
                </a:solidFill>
                <a:latin typeface="Menlo-Regular" charset="0"/>
              </a:rPr>
              <a:t>val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dirty="0" err="1">
                <a:solidFill>
                  <a:srgbClr val="AA0D91"/>
                </a:solidFill>
                <a:latin typeface="Menlo-Regular" charset="0"/>
              </a:rPr>
              <a:t>return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node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]</a:t>
            </a:r>
            <a:endParaRPr lang="en-US" dirty="0" smtClean="0">
              <a:solidFill>
                <a:srgbClr val="000000"/>
              </a:solidFill>
              <a:latin typeface="Menlo-Regular" charset="0"/>
            </a:endParaRPr>
          </a:p>
          <a:p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mr-IN" dirty="0" err="1" smtClean="0">
                <a:solidFill>
                  <a:srgbClr val="AA0D91"/>
                </a:solidFill>
                <a:latin typeface="Menlo-Regular" charset="0"/>
              </a:rPr>
              <a:t>else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:</a:t>
            </a:r>
            <a:endParaRPr lang="mr-IN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</a:t>
            </a:r>
            <a:r>
              <a:rPr lang="en-US" dirty="0" smtClean="0">
                <a:solidFill>
                  <a:srgbClr val="AA0D91"/>
                </a:solidFill>
                <a:latin typeface="Menlo-Regular" charset="0"/>
              </a:rPr>
              <a:t>raise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ValueError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C41A16"/>
                </a:solidFill>
                <a:latin typeface="Menlo-Regular" charset="0"/>
              </a:rPr>
              <a:t>"Unexpected instruction type: {}"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.format(type))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1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Exp1bytecode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404937"/>
          </a:xfrm>
        </p:spPr>
        <p:txBody>
          <a:bodyPr/>
          <a:lstStyle/>
          <a:p>
            <a:r>
              <a:rPr lang="en-US"/>
              <a:t>Here is a simple example program in this language: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2152650" y="2971800"/>
            <a:ext cx="4044697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charset="0"/>
              </a:rPr>
              <a:t>#</a:t>
            </a:r>
            <a:r>
              <a:rPr lang="en-US" sz="1800" dirty="0" smtClean="0">
                <a:latin typeface="Courier New" charset="0"/>
              </a:rPr>
              <a:t> </a:t>
            </a:r>
            <a:r>
              <a:rPr lang="en-US" sz="1800" dirty="0">
                <a:latin typeface="Courier New" charset="0"/>
              </a:rPr>
              <a:t>this program prints out a </a:t>
            </a:r>
          </a:p>
          <a:p>
            <a:r>
              <a:rPr lang="en-US" sz="1800" dirty="0">
                <a:latin typeface="Courier New" charset="0"/>
              </a:rPr>
              <a:t>#</a:t>
            </a:r>
            <a:r>
              <a:rPr lang="en-US" sz="1800" dirty="0" smtClean="0">
                <a:latin typeface="Courier New" charset="0"/>
              </a:rPr>
              <a:t> </a:t>
            </a:r>
            <a:r>
              <a:rPr lang="en-US" sz="1800" dirty="0">
                <a:latin typeface="Courier New" charset="0"/>
              </a:rPr>
              <a:t>list of integers</a:t>
            </a:r>
          </a:p>
          <a:p>
            <a:r>
              <a:rPr lang="en-US" sz="1800" dirty="0">
                <a:latin typeface="Courier New" charset="0"/>
              </a:rPr>
              <a:t>   store x 10 ;</a:t>
            </a:r>
          </a:p>
          <a:p>
            <a:r>
              <a:rPr lang="en-US" sz="1800" dirty="0">
                <a:latin typeface="Courier New" charset="0"/>
              </a:rPr>
              <a:t>L1:</a:t>
            </a:r>
          </a:p>
          <a:p>
            <a:r>
              <a:rPr lang="en-US" sz="1800" dirty="0">
                <a:latin typeface="Courier New" charset="0"/>
              </a:rPr>
              <a:t>   print x ;</a:t>
            </a:r>
          </a:p>
          <a:p>
            <a:r>
              <a:rPr lang="en-US" sz="1800" dirty="0">
                <a:latin typeface="Courier New" charset="0"/>
              </a:rPr>
              <a:t>   store x (- x 1) ;</a:t>
            </a:r>
          </a:p>
          <a:p>
            <a:r>
              <a:rPr lang="en-US" sz="1800" dirty="0">
                <a:latin typeface="Courier New" charset="0"/>
              </a:rPr>
              <a:t>   </a:t>
            </a:r>
            <a:r>
              <a:rPr lang="en-US" sz="1800" dirty="0" err="1">
                <a:latin typeface="Courier New" charset="0"/>
              </a:rPr>
              <a:t>jumpT</a:t>
            </a:r>
            <a:r>
              <a:rPr lang="en-US" sz="1800" dirty="0">
                <a:latin typeface="Courier New" charset="0"/>
              </a:rPr>
              <a:t> x L1 ;</a:t>
            </a:r>
          </a:p>
          <a:p>
            <a:r>
              <a:rPr lang="en-US" sz="1800" dirty="0">
                <a:latin typeface="Courier New" charset="0"/>
              </a:rPr>
              <a:t>   stop ;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746125" y="5715000"/>
            <a:ext cx="79883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ym typeface="Wingdings" charset="0"/>
              </a:rPr>
              <a:t> </a:t>
            </a:r>
            <a:r>
              <a:rPr lang="en-US" sz="1600" b="1" dirty="0">
                <a:sym typeface="Wingdings" charset="0"/>
              </a:rPr>
              <a:t>Problem:</a:t>
            </a:r>
            <a:r>
              <a:rPr lang="en-US" sz="1600" dirty="0">
                <a:sym typeface="Wingdings" charset="0"/>
              </a:rPr>
              <a:t> in syntax directed interpretation all info needs to be available at statement</a:t>
            </a:r>
            <a:br>
              <a:rPr lang="en-US" sz="1600" dirty="0">
                <a:sym typeface="Wingdings" charset="0"/>
              </a:rPr>
            </a:br>
            <a:r>
              <a:rPr lang="en-US" sz="1600" dirty="0">
                <a:sym typeface="Wingdings" charset="0"/>
              </a:rPr>
              <a:t>     execution time; the label definition is not available at jump time.</a:t>
            </a:r>
            <a:br>
              <a:rPr lang="en-US" sz="1600" dirty="0">
                <a:sym typeface="Wingdings" charset="0"/>
              </a:rPr>
            </a:br>
            <a:r>
              <a:rPr lang="en-US" sz="1600" dirty="0">
                <a:sym typeface="Wingdings" charset="0"/>
              </a:rPr>
              <a:t> </a:t>
            </a:r>
            <a:r>
              <a:rPr lang="en-US" sz="1600" b="1" dirty="0">
                <a:sym typeface="Wingdings" charset="0"/>
              </a:rPr>
              <a:t>Answer:</a:t>
            </a:r>
            <a:r>
              <a:rPr lang="en-US" sz="1600" dirty="0">
                <a:sym typeface="Wingdings" charset="0"/>
              </a:rPr>
              <a:t> we will use an IR to do the actual interpretation.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Top-level Function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2031" y="2485292"/>
            <a:ext cx="15359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exp1bytecode_interp.py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1981200"/>
            <a:ext cx="3724096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interp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input_stream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'driver for our Exp1bytecode interpreter.'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# initialize our abstract machine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state.initialize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()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# build the IR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parser.parse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input_stream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lexer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lexer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# interpret the IR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interp_program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77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Interpreter Script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76400" y="1524000"/>
            <a:ext cx="6043642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7400"/>
                </a:solidFill>
                <a:latin typeface="Menlo-Regular" charset="0"/>
              </a:rPr>
              <a:t>#!/</a:t>
            </a:r>
            <a:r>
              <a:rPr lang="en-US" sz="900" dirty="0" err="1">
                <a:solidFill>
                  <a:srgbClr val="007400"/>
                </a:solidFill>
                <a:latin typeface="Menlo-Regular" charset="0"/>
              </a:rPr>
              <a:t>usr</a:t>
            </a:r>
            <a:r>
              <a:rPr lang="en-US" sz="900" dirty="0">
                <a:solidFill>
                  <a:srgbClr val="007400"/>
                </a:solidFill>
                <a:latin typeface="Menlo-Regular" charset="0"/>
              </a:rPr>
              <a:t>/bin/</a:t>
            </a:r>
            <a:r>
              <a:rPr lang="en-US" sz="900" dirty="0" err="1">
                <a:solidFill>
                  <a:srgbClr val="007400"/>
                </a:solidFill>
                <a:latin typeface="Menlo-Regular" charset="0"/>
              </a:rPr>
              <a:t>env</a:t>
            </a:r>
            <a:r>
              <a:rPr lang="en-US" sz="900" dirty="0">
                <a:solidFill>
                  <a:srgbClr val="007400"/>
                </a:solidFill>
                <a:latin typeface="Menlo-Regular" charset="0"/>
              </a:rPr>
              <a:t> python</a:t>
            </a:r>
            <a:endParaRPr lang="en-US" sz="900" dirty="0">
              <a:solidFill>
                <a:srgbClr val="000000"/>
              </a:solidFill>
              <a:latin typeface="Menlo-Regular" charset="0"/>
            </a:endParaRPr>
          </a:p>
          <a:p>
            <a:endParaRPr lang="en-US" sz="9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900" dirty="0">
                <a:solidFill>
                  <a:srgbClr val="AA0D91"/>
                </a:solidFill>
                <a:latin typeface="Menlo-Regular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-Regular" charset="0"/>
              </a:rPr>
              <a:t>argparse</a:t>
            </a:r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900" dirty="0">
                <a:solidFill>
                  <a:srgbClr val="AA0D91"/>
                </a:solidFill>
                <a:latin typeface="Menlo-Regular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-Regular" charset="0"/>
              </a:rPr>
              <a:t>ArgumentParser</a:t>
            </a:r>
            <a:endParaRPr lang="en-US" sz="9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900" dirty="0">
                <a:solidFill>
                  <a:srgbClr val="AA0D91"/>
                </a:solidFill>
                <a:latin typeface="Menlo-Regular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 exp1bytecode_lex </a:t>
            </a:r>
            <a:r>
              <a:rPr lang="en-US" sz="900" dirty="0">
                <a:solidFill>
                  <a:srgbClr val="AA0D91"/>
                </a:solidFill>
                <a:latin typeface="Menlo-Regular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-Regular" charset="0"/>
              </a:rPr>
              <a:t>lexer</a:t>
            </a:r>
            <a:endParaRPr lang="en-US" sz="9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900" dirty="0">
                <a:solidFill>
                  <a:srgbClr val="AA0D91"/>
                </a:solidFill>
                <a:latin typeface="Menlo-Regular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 exp1bytecode_interp_gram </a:t>
            </a:r>
            <a:r>
              <a:rPr lang="en-US" sz="900" dirty="0">
                <a:solidFill>
                  <a:srgbClr val="AA0D91"/>
                </a:solidFill>
                <a:latin typeface="Menlo-Regular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 parser</a:t>
            </a:r>
          </a:p>
          <a:p>
            <a:r>
              <a:rPr lang="en-US" sz="900" dirty="0">
                <a:solidFill>
                  <a:srgbClr val="AA0D91"/>
                </a:solidFill>
                <a:latin typeface="Menlo-Regular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 exp1bytecode_interp_state </a:t>
            </a:r>
            <a:r>
              <a:rPr lang="en-US" sz="900" dirty="0">
                <a:solidFill>
                  <a:srgbClr val="AA0D91"/>
                </a:solidFill>
                <a:latin typeface="Menlo-Regular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 state</a:t>
            </a:r>
          </a:p>
          <a:p>
            <a:endParaRPr lang="en-US" sz="9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uk-UA" sz="900" dirty="0">
                <a:solidFill>
                  <a:srgbClr val="007400"/>
                </a:solidFill>
                <a:latin typeface="Menlo-Regular" charset="0"/>
              </a:rPr>
              <a:t>#####################################################################################</a:t>
            </a:r>
            <a:endParaRPr lang="uk-UA" sz="9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9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-Regular" charset="0"/>
              </a:rPr>
              <a:t>interp_program</a:t>
            </a:r>
            <a:r>
              <a:rPr lang="en-US" sz="900" dirty="0" smtClean="0">
                <a:solidFill>
                  <a:srgbClr val="000000"/>
                </a:solidFill>
                <a:latin typeface="Menlo-Regular" charset="0"/>
              </a:rPr>
              <a:t>():</a:t>
            </a:r>
          </a:p>
          <a:p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900" dirty="0">
                <a:solidFill>
                  <a:srgbClr val="1C00CF"/>
                </a:solidFill>
                <a:latin typeface="Menlo-Regular" charset="0"/>
              </a:rPr>
              <a:t>'execute abstract bytecode machine'</a:t>
            </a:r>
            <a:endParaRPr lang="en-US" sz="900" dirty="0" smtClean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900" dirty="0" smtClean="0">
                <a:solidFill>
                  <a:srgbClr val="000000"/>
                </a:solidFill>
                <a:latin typeface="Menlo-Regular" charset="0"/>
              </a:rPr>
              <a:t>…</a:t>
            </a:r>
            <a:endParaRPr lang="en-US" sz="900" dirty="0" smtClean="0">
              <a:solidFill>
                <a:srgbClr val="000000"/>
              </a:solidFill>
              <a:latin typeface="Menlo-Regular" charset="0"/>
            </a:endParaRPr>
          </a:p>
          <a:p>
            <a:endParaRPr lang="en-US" sz="9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uk-UA" sz="900" dirty="0">
                <a:solidFill>
                  <a:srgbClr val="007400"/>
                </a:solidFill>
                <a:latin typeface="Menlo-Regular" charset="0"/>
              </a:rPr>
              <a:t>#####################################################################################</a:t>
            </a:r>
            <a:endParaRPr lang="uk-UA" sz="9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9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-Regular" charset="0"/>
              </a:rPr>
              <a:t>eval_exp_tree</a:t>
            </a:r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(node):</a:t>
            </a:r>
          </a:p>
          <a:p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900" dirty="0" smtClean="0">
                <a:solidFill>
                  <a:srgbClr val="1C00CF"/>
                </a:solidFill>
                <a:latin typeface="Menlo-Regular" charset="0"/>
              </a:rPr>
              <a:t>'walk </a:t>
            </a:r>
            <a:r>
              <a:rPr lang="en-US" sz="900" dirty="0">
                <a:solidFill>
                  <a:srgbClr val="1C00CF"/>
                </a:solidFill>
                <a:latin typeface="Menlo-Regular" charset="0"/>
              </a:rPr>
              <a:t>expression tree and evaluate to an integer value'</a:t>
            </a:r>
            <a:endParaRPr lang="en-US" sz="9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900" dirty="0" smtClean="0">
                <a:solidFill>
                  <a:srgbClr val="000000"/>
                </a:solidFill>
                <a:latin typeface="Menlo-Regular" charset="0"/>
              </a:rPr>
              <a:t>…</a:t>
            </a:r>
            <a:endParaRPr lang="en-US" sz="900" dirty="0">
              <a:solidFill>
                <a:srgbClr val="000000"/>
              </a:solidFill>
              <a:latin typeface="Menlo-Regular" charset="0"/>
            </a:endParaRPr>
          </a:p>
          <a:p>
            <a:endParaRPr lang="en-US" sz="900" dirty="0" smtClean="0"/>
          </a:p>
          <a:p>
            <a:r>
              <a:rPr lang="uk-UA" sz="900" dirty="0">
                <a:solidFill>
                  <a:srgbClr val="007400"/>
                </a:solidFill>
                <a:latin typeface="Menlo-Regular" charset="0"/>
              </a:rPr>
              <a:t>#####################################################################################</a:t>
            </a:r>
            <a:endParaRPr lang="uk-UA" sz="9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9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-Regular" charset="0"/>
              </a:rPr>
              <a:t>interp</a:t>
            </a:r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Menlo-Regular" charset="0"/>
              </a:rPr>
              <a:t>input_stream</a:t>
            </a:r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):</a:t>
            </a:r>
          </a:p>
          <a:p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900" dirty="0">
                <a:solidFill>
                  <a:srgbClr val="1C00CF"/>
                </a:solidFill>
                <a:latin typeface="Menlo-Regular" charset="0"/>
              </a:rPr>
              <a:t>'driver for our Exp1bytecode interpreter.'</a:t>
            </a:r>
            <a:endParaRPr lang="en-US" sz="9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900" dirty="0" smtClean="0"/>
              <a:t>…</a:t>
            </a:r>
            <a:endParaRPr lang="en-US" sz="900" dirty="0" smtClean="0"/>
          </a:p>
          <a:p>
            <a:endParaRPr lang="en-US" sz="900" dirty="0"/>
          </a:p>
          <a:p>
            <a:r>
              <a:rPr lang="uk-UA" sz="900" dirty="0">
                <a:solidFill>
                  <a:srgbClr val="007400"/>
                </a:solidFill>
                <a:latin typeface="Menlo-Regular" charset="0"/>
              </a:rPr>
              <a:t>#####################################################################################</a:t>
            </a:r>
            <a:endParaRPr lang="uk-UA" sz="9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900" dirty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 __name__ == </a:t>
            </a:r>
            <a:r>
              <a:rPr lang="en-US" sz="900" dirty="0">
                <a:solidFill>
                  <a:srgbClr val="1C00CF"/>
                </a:solidFill>
                <a:latin typeface="Menlo-Regular" charset="0"/>
              </a:rPr>
              <a:t>'__main__'</a:t>
            </a:r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900" dirty="0" smtClean="0">
                <a:solidFill>
                  <a:srgbClr val="007400"/>
                </a:solidFill>
                <a:latin typeface="Menlo-Regular" charset="0"/>
              </a:rPr>
              <a:t># </a:t>
            </a:r>
            <a:r>
              <a:rPr lang="en-US" sz="900" dirty="0">
                <a:solidFill>
                  <a:srgbClr val="007400"/>
                </a:solidFill>
                <a:latin typeface="Menlo-Regular" charset="0"/>
              </a:rPr>
              <a:t>parse command line </a:t>
            </a:r>
            <a:r>
              <a:rPr lang="en-US" sz="900" dirty="0" err="1">
                <a:solidFill>
                  <a:srgbClr val="007400"/>
                </a:solidFill>
                <a:latin typeface="Menlo-Regular" charset="0"/>
              </a:rPr>
              <a:t>args</a:t>
            </a:r>
            <a:endParaRPr lang="en-US" sz="9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900" dirty="0" err="1" smtClean="0">
                <a:solidFill>
                  <a:srgbClr val="000000"/>
                </a:solidFill>
                <a:latin typeface="Menlo-Regular" charset="0"/>
              </a:rPr>
              <a:t>aparser</a:t>
            </a:r>
            <a:r>
              <a:rPr lang="en-US" sz="9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= </a:t>
            </a:r>
            <a:r>
              <a:rPr lang="en-US" sz="900" dirty="0" err="1">
                <a:solidFill>
                  <a:srgbClr val="000000"/>
                </a:solidFill>
                <a:latin typeface="Menlo-Regular" charset="0"/>
              </a:rPr>
              <a:t>ArgumentParser</a:t>
            </a:r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()</a:t>
            </a:r>
          </a:p>
          <a:p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900" dirty="0" err="1" smtClean="0">
                <a:solidFill>
                  <a:srgbClr val="000000"/>
                </a:solidFill>
                <a:latin typeface="Menlo-Regular" charset="0"/>
              </a:rPr>
              <a:t>aparser.add_argument</a:t>
            </a:r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900" dirty="0">
                <a:solidFill>
                  <a:srgbClr val="1C00CF"/>
                </a:solidFill>
                <a:latin typeface="Menlo-Regular" charset="0"/>
              </a:rPr>
              <a:t>'input'</a:t>
            </a:r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mr-IN" sz="900" dirty="0">
                <a:solidFill>
                  <a:srgbClr val="000000"/>
                </a:solidFill>
                <a:latin typeface="Menlo-Regular" charset="0"/>
              </a:rPr>
              <a:t>    </a:t>
            </a:r>
          </a:p>
          <a:p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-Regular" charset="0"/>
              </a:rPr>
              <a:t>args</a:t>
            </a:r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Menlo-Regular" charset="0"/>
              </a:rPr>
              <a:t>vars</a:t>
            </a:r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Menlo-Regular" charset="0"/>
              </a:rPr>
              <a:t>aparser.parse_args</a:t>
            </a:r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())</a:t>
            </a:r>
          </a:p>
          <a:p>
            <a:r>
              <a:rPr lang="mr-IN" sz="900" dirty="0">
                <a:solidFill>
                  <a:srgbClr val="000000"/>
                </a:solidFill>
                <a:latin typeface="Menlo-Regular" charset="0"/>
              </a:rPr>
              <a:t>    </a:t>
            </a:r>
          </a:p>
          <a:p>
            <a:r>
              <a:rPr lang="mr-IN" sz="9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900" dirty="0" err="1">
                <a:solidFill>
                  <a:srgbClr val="000000"/>
                </a:solidFill>
                <a:latin typeface="Menlo-Regular" charset="0"/>
              </a:rPr>
              <a:t>f</a:t>
            </a:r>
            <a:r>
              <a:rPr lang="mr-IN" sz="9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sz="900" dirty="0" err="1">
                <a:solidFill>
                  <a:srgbClr val="000000"/>
                </a:solidFill>
                <a:latin typeface="Menlo-Regular" charset="0"/>
              </a:rPr>
              <a:t>open</a:t>
            </a:r>
            <a:r>
              <a:rPr lang="mr-IN" sz="9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mr-IN" sz="900" dirty="0" err="1">
                <a:solidFill>
                  <a:srgbClr val="000000"/>
                </a:solidFill>
                <a:latin typeface="Menlo-Regular" charset="0"/>
              </a:rPr>
              <a:t>args</a:t>
            </a:r>
            <a:r>
              <a:rPr lang="mr-IN" sz="9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9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900" dirty="0" err="1">
                <a:solidFill>
                  <a:srgbClr val="1C00CF"/>
                </a:solidFill>
                <a:latin typeface="Menlo-Regular" charset="0"/>
              </a:rPr>
              <a:t>input</a:t>
            </a:r>
            <a:r>
              <a:rPr lang="mr-IN" sz="9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900" dirty="0">
                <a:solidFill>
                  <a:srgbClr val="000000"/>
                </a:solidFill>
                <a:latin typeface="Menlo-Regular" charset="0"/>
              </a:rPr>
              <a:t>], </a:t>
            </a:r>
            <a:r>
              <a:rPr lang="mr-IN" sz="9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900" dirty="0" err="1">
                <a:solidFill>
                  <a:srgbClr val="1C00CF"/>
                </a:solidFill>
                <a:latin typeface="Menlo-Regular" charset="0"/>
              </a:rPr>
              <a:t>r</a:t>
            </a:r>
            <a:r>
              <a:rPr lang="mr-IN" sz="9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9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900" dirty="0" err="1" smtClean="0">
                <a:solidFill>
                  <a:srgbClr val="000000"/>
                </a:solidFill>
                <a:latin typeface="Menlo-Regular" charset="0"/>
              </a:rPr>
              <a:t>input_stream</a:t>
            </a:r>
            <a:r>
              <a:rPr lang="en-US" sz="9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= </a:t>
            </a:r>
            <a:r>
              <a:rPr lang="en-US" sz="900" dirty="0" err="1">
                <a:solidFill>
                  <a:srgbClr val="000000"/>
                </a:solidFill>
                <a:latin typeface="Menlo-Regular" charset="0"/>
              </a:rPr>
              <a:t>f.read</a:t>
            </a:r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()</a:t>
            </a:r>
          </a:p>
          <a:p>
            <a:r>
              <a:rPr lang="mr-IN" sz="9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900" dirty="0" err="1">
                <a:solidFill>
                  <a:srgbClr val="000000"/>
                </a:solidFill>
                <a:latin typeface="Menlo-Regular" charset="0"/>
              </a:rPr>
              <a:t>f.close</a:t>
            </a:r>
            <a:r>
              <a:rPr lang="mr-IN" sz="900" dirty="0">
                <a:solidFill>
                  <a:srgbClr val="000000"/>
                </a:solidFill>
                <a:latin typeface="Menlo-Regular" charset="0"/>
              </a:rPr>
              <a:t>()</a:t>
            </a:r>
          </a:p>
          <a:p>
            <a:r>
              <a:rPr lang="mr-IN" sz="900" dirty="0">
                <a:solidFill>
                  <a:srgbClr val="000000"/>
                </a:solidFill>
                <a:latin typeface="Menlo-Regular" charset="0"/>
              </a:rPr>
              <a:t>    </a:t>
            </a:r>
          </a:p>
          <a:p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900" dirty="0" err="1" smtClean="0">
                <a:solidFill>
                  <a:srgbClr val="000000"/>
                </a:solidFill>
                <a:latin typeface="Menlo-Regular" charset="0"/>
              </a:rPr>
              <a:t>interp</a:t>
            </a:r>
            <a:r>
              <a:rPr lang="en-US" sz="900" dirty="0" smtClean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  <a:latin typeface="Menlo-Regular" charset="0"/>
              </a:rPr>
              <a:t>input_stream</a:t>
            </a:r>
            <a:r>
              <a:rPr lang="en-US" sz="900" dirty="0" smtClean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sz="900" dirty="0" err="1" smtClean="0">
                <a:solidFill>
                  <a:srgbClr val="000000"/>
                </a:solidFill>
                <a:latin typeface="Menlo-Regular" charset="0"/>
              </a:rPr>
              <a:t>input_stream</a:t>
            </a:r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73671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our Interpreter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601"/>
            <a:ext cx="9144000" cy="20263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79421"/>
            <a:ext cx="9144000" cy="22451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00200"/>
            <a:ext cx="9144000" cy="56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6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Interpreter with IR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8621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The advantage of IR based interpretation is that we are </a:t>
            </a:r>
            <a:r>
              <a:rPr lang="en-US" sz="2600" u="sng" dirty="0"/>
              <a:t>decoupling</a:t>
            </a:r>
            <a:r>
              <a:rPr lang="en-US" sz="2600" dirty="0"/>
              <a:t> program recognition (parsing/reading) from executing the program.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As we saw this decoupling allows us to create </a:t>
            </a:r>
            <a:r>
              <a:rPr lang="en-US" sz="2600" dirty="0" smtClean="0"/>
              <a:t>IRs </a:t>
            </a:r>
            <a:r>
              <a:rPr lang="en-US" sz="2600" dirty="0"/>
              <a:t>that are convenient to use!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66840" y="4884003"/>
            <a:ext cx="144780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Syntax</a:t>
            </a:r>
          </a:p>
          <a:p>
            <a:pPr algn="ctr"/>
            <a:r>
              <a:rPr lang="en-US" sz="2400" dirty="0" smtClean="0"/>
              <a:t>Analysis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504840" y="49602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28269" y="49602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5029200"/>
            <a:ext cx="9714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Program</a:t>
            </a:r>
            <a:br>
              <a:rPr lang="en-US" dirty="0" smtClean="0"/>
            </a:br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86200" y="44958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72440" y="4884003"/>
            <a:ext cx="158212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Semantic</a:t>
            </a:r>
          </a:p>
          <a:p>
            <a:pPr algn="ctr"/>
            <a:r>
              <a:rPr lang="en-US" sz="2400" dirty="0" smtClean="0"/>
              <a:t>Analysis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268189" y="49602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99590" y="4970641"/>
            <a:ext cx="9714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Program</a:t>
            </a:r>
          </a:p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Assignment #4 – see website</a:t>
            </a:r>
          </a:p>
        </p:txBody>
      </p:sp>
    </p:spTree>
    <p:extLst>
      <p:ext uri="{BB962C8B-B14F-4D97-AF65-F5344CB8AC3E}">
        <p14:creationId xmlns:p14="http://schemas.microsoft.com/office/powerpoint/2010/main" val="239262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 directed interpretation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822325" y="5505450"/>
            <a:ext cx="73279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In our simple expression interpreter we saw that all the info was</a:t>
            </a:r>
            <a:br>
              <a:rPr lang="en-US" sz="2000"/>
            </a:br>
            <a:r>
              <a:rPr lang="en-US" sz="2000"/>
              <a:t>available at expression execution.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09446" y="1295400"/>
            <a:ext cx="1646605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AA0D91"/>
                </a:solidFill>
                <a:latin typeface="Menlo-Regular" charset="0"/>
              </a:rPr>
              <a:t>...</a:t>
            </a:r>
          </a:p>
          <a:p>
            <a:r>
              <a:rPr lang="en-US" dirty="0" err="1" smtClean="0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p_plus_exp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(p):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>
                <a:solidFill>
                  <a:srgbClr val="C41A16"/>
                </a:solidFill>
                <a:latin typeface="Menlo-Regular" charset="0"/>
              </a:rPr>
              <a:t>"""</a:t>
            </a:r>
          </a:p>
          <a:p>
            <a:r>
              <a:rPr lang="mr-IN" dirty="0">
                <a:solidFill>
                  <a:srgbClr val="C41A16"/>
                </a:solidFill>
                <a:latin typeface="Menlo-Regular" charset="0"/>
              </a:rPr>
              <a:t>    </a:t>
            </a:r>
            <a:r>
              <a:rPr lang="mr-IN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mr-IN" dirty="0">
                <a:solidFill>
                  <a:srgbClr val="C41A16"/>
                </a:solidFill>
                <a:latin typeface="Menlo-Regular" charset="0"/>
              </a:rPr>
              <a:t> : '+' </a:t>
            </a:r>
            <a:r>
              <a:rPr lang="mr-IN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mr-IN" dirty="0">
                <a:solidFill>
                  <a:srgbClr val="C41A16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C41A16"/>
                </a:solidFill>
                <a:latin typeface="Menlo-Regular" charset="0"/>
              </a:rPr>
              <a:t>exp</a:t>
            </a:r>
            <a:endParaRPr lang="mr-IN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C41A16"/>
                </a:solidFill>
                <a:latin typeface="Menlo-Regular" charset="0"/>
              </a:rPr>
              <a:t>    """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] =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] +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]</a:t>
            </a:r>
          </a:p>
          <a:p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p_minus_exp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(p):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>
                <a:solidFill>
                  <a:srgbClr val="C41A16"/>
                </a:solidFill>
                <a:latin typeface="Menlo-Regular" charset="0"/>
              </a:rPr>
              <a:t>"""</a:t>
            </a:r>
          </a:p>
          <a:p>
            <a:r>
              <a:rPr lang="mr-IN" dirty="0">
                <a:solidFill>
                  <a:srgbClr val="C41A16"/>
                </a:solidFill>
                <a:latin typeface="Menlo-Regular" charset="0"/>
              </a:rPr>
              <a:t>    </a:t>
            </a:r>
            <a:r>
              <a:rPr lang="mr-IN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mr-IN" dirty="0">
                <a:solidFill>
                  <a:srgbClr val="C41A16"/>
                </a:solidFill>
                <a:latin typeface="Menlo-Regular" charset="0"/>
              </a:rPr>
              <a:t> : '-' </a:t>
            </a:r>
            <a:r>
              <a:rPr lang="mr-IN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mr-IN" dirty="0">
                <a:solidFill>
                  <a:srgbClr val="C41A16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C41A16"/>
                </a:solidFill>
                <a:latin typeface="Menlo-Regular" charset="0"/>
              </a:rPr>
              <a:t>exp</a:t>
            </a:r>
            <a:endParaRPr lang="mr-IN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C41A16"/>
                </a:solidFill>
                <a:latin typeface="Menlo-Regular" charset="0"/>
              </a:rPr>
              <a:t>    """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] =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] -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]</a:t>
            </a:r>
          </a:p>
          <a:p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p_paren_exp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(p):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>
                <a:solidFill>
                  <a:srgbClr val="C41A16"/>
                </a:solidFill>
                <a:latin typeface="Menlo-Regular" charset="0"/>
              </a:rPr>
              <a:t>"""</a:t>
            </a:r>
          </a:p>
          <a:p>
            <a:r>
              <a:rPr lang="mr-IN" dirty="0">
                <a:solidFill>
                  <a:srgbClr val="C41A16"/>
                </a:solidFill>
                <a:latin typeface="Menlo-Regular" charset="0"/>
              </a:rPr>
              <a:t>    </a:t>
            </a:r>
            <a:r>
              <a:rPr lang="mr-IN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mr-IN" dirty="0">
                <a:solidFill>
                  <a:srgbClr val="C41A16"/>
                </a:solidFill>
                <a:latin typeface="Menlo-Regular" charset="0"/>
              </a:rPr>
              <a:t> : '(' </a:t>
            </a:r>
            <a:r>
              <a:rPr lang="mr-IN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mr-IN" dirty="0">
                <a:solidFill>
                  <a:srgbClr val="C41A16"/>
                </a:solidFill>
                <a:latin typeface="Menlo-Regular" charset="0"/>
              </a:rPr>
              <a:t> ')'</a:t>
            </a:r>
          </a:p>
          <a:p>
            <a:r>
              <a:rPr lang="mr-IN" dirty="0">
                <a:solidFill>
                  <a:srgbClr val="C41A16"/>
                </a:solidFill>
                <a:latin typeface="Menlo-Regular" charset="0"/>
              </a:rPr>
              <a:t>    """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] =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]</a:t>
            </a:r>
          </a:p>
          <a:p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p_var_exp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(p):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mr-IN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mr-IN" dirty="0">
                <a:solidFill>
                  <a:srgbClr val="C41A16"/>
                </a:solidFill>
                <a:latin typeface="Menlo-Regular" charset="0"/>
              </a:rPr>
              <a:t> : </a:t>
            </a:r>
            <a:r>
              <a:rPr lang="mr-IN" dirty="0" err="1">
                <a:solidFill>
                  <a:srgbClr val="C41A16"/>
                </a:solidFill>
                <a:latin typeface="Menlo-Regular" charset="0"/>
              </a:rPr>
              <a:t>var</a:t>
            </a:r>
            <a:r>
              <a:rPr lang="mr-IN" dirty="0">
                <a:solidFill>
                  <a:srgbClr val="C41A16"/>
                </a:solidFill>
                <a:latin typeface="Menlo-Regular" charset="0"/>
              </a:rPr>
              <a:t>"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] =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]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</a:p>
          <a:p>
            <a:r>
              <a:rPr lang="en-US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p_num_exp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(p):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mr-IN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mr-IN" dirty="0">
                <a:solidFill>
                  <a:srgbClr val="C41A16"/>
                </a:solidFill>
                <a:latin typeface="Menlo-Regular" charset="0"/>
              </a:rPr>
              <a:t> : </a:t>
            </a:r>
            <a:r>
              <a:rPr lang="mr-IN" dirty="0" err="1">
                <a:solidFill>
                  <a:srgbClr val="C41A16"/>
                </a:solidFill>
                <a:latin typeface="Menlo-Regular" charset="0"/>
              </a:rPr>
              <a:t>num</a:t>
            </a:r>
            <a:r>
              <a:rPr lang="mr-IN" dirty="0">
                <a:solidFill>
                  <a:srgbClr val="C41A16"/>
                </a:solidFill>
                <a:latin typeface="Menlo-Regular" charset="0"/>
              </a:rPr>
              <a:t>"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] =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]</a:t>
            </a:r>
          </a:p>
          <a:p>
            <a:r>
              <a:rPr lang="en-US" dirty="0" smtClean="0"/>
              <a:t>...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directed </a:t>
            </a:r>
            <a:r>
              <a:rPr lang="en-US" dirty="0" smtClean="0"/>
              <a:t>interpretation fails…</a:t>
            </a:r>
            <a:endParaRPr lang="en-US" dirty="0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33400" y="4343400"/>
            <a:ext cx="8539838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But </a:t>
            </a:r>
            <a:r>
              <a:rPr lang="en-US" sz="2000" dirty="0" smtClean="0"/>
              <a:t>exp1bytecode we </a:t>
            </a:r>
            <a:r>
              <a:rPr lang="en-US" sz="2000" dirty="0"/>
              <a:t>see that label definitions are </a:t>
            </a:r>
            <a:r>
              <a:rPr lang="en-US" sz="2000" i="1" dirty="0"/>
              <a:t>non-local </a:t>
            </a:r>
            <a:r>
              <a:rPr lang="en-US" sz="2000" dirty="0"/>
              <a:t>to jump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statements</a:t>
            </a:r>
            <a:r>
              <a:rPr lang="en-US" sz="2000" dirty="0"/>
              <a:t> </a:t>
            </a:r>
            <a:r>
              <a:rPr lang="en-US" sz="2000" dirty="0" smtClean="0"/>
              <a:t>and </a:t>
            </a:r>
            <a:r>
              <a:rPr lang="en-US" sz="2000" dirty="0"/>
              <a:t>therefore </a:t>
            </a:r>
            <a:r>
              <a:rPr lang="en-US" sz="2000" i="1" dirty="0"/>
              <a:t>cannot</a:t>
            </a:r>
            <a:r>
              <a:rPr lang="en-US" sz="2000" dirty="0"/>
              <a:t> be executed in a syntax directed manner.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Even if we were to implement some sort of label table, how do we </a:t>
            </a:r>
            <a:br>
              <a:rPr lang="en-US" sz="2000" dirty="0"/>
            </a:br>
            <a:r>
              <a:rPr lang="en-US" sz="2000" dirty="0"/>
              <a:t>represent the instructions that we want to jump to?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ym typeface="Wingdings" charset="0"/>
              </a:rPr>
              <a:t> </a:t>
            </a:r>
            <a:r>
              <a:rPr lang="en-US" sz="2000" b="1" dirty="0">
                <a:sym typeface="Wingdings" charset="0"/>
              </a:rPr>
              <a:t>Answer:</a:t>
            </a:r>
            <a:r>
              <a:rPr lang="en-US" sz="2000" dirty="0">
                <a:sym typeface="Wingdings" charset="0"/>
              </a:rPr>
              <a:t> we will use an IR to do the actual interpretation.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2514600" y="1219200"/>
            <a:ext cx="3185487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dirty="0" err="1" smtClean="0">
                <a:latin typeface="Courier" charset="0"/>
              </a:rPr>
              <a:t>prog</a:t>
            </a:r>
            <a:r>
              <a:rPr lang="en-US" dirty="0" smtClean="0">
                <a:latin typeface="Courier" charset="0"/>
              </a:rPr>
              <a:t> </a:t>
            </a:r>
            <a:r>
              <a:rPr lang="en-US" dirty="0">
                <a:latin typeface="Courier" charset="0"/>
              </a:rPr>
              <a:t>: </a:t>
            </a:r>
            <a:r>
              <a:rPr lang="en-US" dirty="0" err="1">
                <a:latin typeface="Courier" charset="0"/>
              </a:rPr>
              <a:t>instr_list</a:t>
            </a:r>
            <a:endParaRPr lang="en-US" dirty="0">
              <a:latin typeface="Courier" charset="0"/>
            </a:endParaRPr>
          </a:p>
          <a:p>
            <a:endParaRPr lang="en-US" dirty="0">
              <a:latin typeface="Courier" charset="0"/>
            </a:endParaRPr>
          </a:p>
          <a:p>
            <a:r>
              <a:rPr lang="en-US" dirty="0">
                <a:latin typeface="Courier" charset="0"/>
              </a:rPr>
              <a:t>  </a:t>
            </a:r>
            <a:r>
              <a:rPr lang="en-US" dirty="0" err="1">
                <a:latin typeface="Courier" charset="0"/>
              </a:rPr>
              <a:t>instr_list</a:t>
            </a:r>
            <a:r>
              <a:rPr lang="en-US" dirty="0">
                <a:latin typeface="Courier" charset="0"/>
              </a:rPr>
              <a:t> : </a:t>
            </a:r>
            <a:r>
              <a:rPr lang="en-US" dirty="0" err="1">
                <a:latin typeface="Courier" charset="0"/>
              </a:rPr>
              <a:t>labeled_instr</a:t>
            </a:r>
            <a:r>
              <a:rPr lang="en-US" dirty="0">
                <a:latin typeface="Courier" charset="0"/>
              </a:rPr>
              <a:t> </a:t>
            </a:r>
            <a:r>
              <a:rPr lang="en-US" dirty="0" err="1">
                <a:latin typeface="Courier" charset="0"/>
              </a:rPr>
              <a:t>instr_list</a:t>
            </a:r>
            <a:endParaRPr lang="en-US" dirty="0">
              <a:latin typeface="Courier" charset="0"/>
            </a:endParaRPr>
          </a:p>
          <a:p>
            <a:r>
              <a:rPr lang="en-US" dirty="0" smtClean="0">
                <a:latin typeface="Courier" charset="0"/>
              </a:rPr>
              <a:t>   </a:t>
            </a:r>
            <a:r>
              <a:rPr lang="mr-IN" dirty="0" smtClean="0">
                <a:latin typeface="Courier" charset="0"/>
              </a:rPr>
              <a:t>                     </a:t>
            </a:r>
            <a:r>
              <a:rPr lang="mr-IN" dirty="0">
                <a:latin typeface="Courier" charset="0"/>
              </a:rPr>
              <a:t>| </a:t>
            </a:r>
            <a:r>
              <a:rPr lang="mr-IN" dirty="0" err="1">
                <a:latin typeface="Courier" charset="0"/>
              </a:rPr>
              <a:t>empty</a:t>
            </a:r>
            <a:endParaRPr lang="mr-IN" dirty="0">
              <a:latin typeface="Courier" charset="0"/>
            </a:endParaRPr>
          </a:p>
          <a:p>
            <a:endParaRPr lang="mr-IN" dirty="0">
              <a:latin typeface="Courier" charset="0"/>
            </a:endParaRPr>
          </a:p>
          <a:p>
            <a:r>
              <a:rPr lang="en-US" dirty="0">
                <a:latin typeface="Courier" charset="0"/>
              </a:rPr>
              <a:t>  </a:t>
            </a:r>
            <a:r>
              <a:rPr lang="en-US" dirty="0" err="1">
                <a:latin typeface="Courier" charset="0"/>
              </a:rPr>
              <a:t>labeled_instr</a:t>
            </a:r>
            <a:r>
              <a:rPr lang="en-US" dirty="0">
                <a:latin typeface="Courier" charset="0"/>
              </a:rPr>
              <a:t> : </a:t>
            </a:r>
            <a:r>
              <a:rPr lang="en-US" dirty="0" err="1">
                <a:solidFill>
                  <a:srgbClr val="FF0000"/>
                </a:solidFill>
                <a:latin typeface="Courier" charset="0"/>
              </a:rPr>
              <a:t>label_def</a:t>
            </a:r>
            <a:r>
              <a:rPr lang="en-US" dirty="0">
                <a:latin typeface="Courier" charset="0"/>
              </a:rPr>
              <a:t> </a:t>
            </a:r>
            <a:r>
              <a:rPr lang="en-US" dirty="0" err="1">
                <a:latin typeface="Courier" charset="0"/>
              </a:rPr>
              <a:t>instr</a:t>
            </a:r>
            <a:endParaRPr lang="en-US" dirty="0">
              <a:latin typeface="Courier" charset="0"/>
            </a:endParaRPr>
          </a:p>
          <a:p>
            <a:endParaRPr lang="en-US" dirty="0">
              <a:latin typeface="Courier" charset="0"/>
            </a:endParaRPr>
          </a:p>
          <a:p>
            <a:r>
              <a:rPr lang="mr-IN" dirty="0">
                <a:latin typeface="Courier" charset="0"/>
              </a:rPr>
              <a:t>    </a:t>
            </a:r>
            <a:r>
              <a:rPr lang="mr-IN" dirty="0" err="1">
                <a:latin typeface="Courier" charset="0"/>
              </a:rPr>
              <a:t>label_def</a:t>
            </a:r>
            <a:r>
              <a:rPr lang="mr-IN" dirty="0">
                <a:latin typeface="Courier" charset="0"/>
              </a:rPr>
              <a:t> : NAME ':' </a:t>
            </a:r>
          </a:p>
          <a:p>
            <a:r>
              <a:rPr lang="en-US" dirty="0" smtClean="0">
                <a:latin typeface="Courier" charset="0"/>
              </a:rPr>
              <a:t>   </a:t>
            </a:r>
            <a:r>
              <a:rPr lang="mr-IN" dirty="0" smtClean="0">
                <a:latin typeface="Courier" charset="0"/>
              </a:rPr>
              <a:t>                   </a:t>
            </a:r>
            <a:r>
              <a:rPr lang="mr-IN" dirty="0">
                <a:latin typeface="Courier" charset="0"/>
              </a:rPr>
              <a:t>| </a:t>
            </a:r>
            <a:r>
              <a:rPr lang="mr-IN" dirty="0" err="1">
                <a:latin typeface="Courier" charset="0"/>
              </a:rPr>
              <a:t>empty</a:t>
            </a:r>
            <a:endParaRPr lang="mr-IN" dirty="0">
              <a:latin typeface="Courier" charset="0"/>
            </a:endParaRPr>
          </a:p>
          <a:p>
            <a:endParaRPr lang="mr-IN" dirty="0">
              <a:latin typeface="Courier" charset="0"/>
            </a:endParaRPr>
          </a:p>
          <a:p>
            <a:r>
              <a:rPr lang="mr-IN" dirty="0">
                <a:latin typeface="Courier" charset="0"/>
              </a:rPr>
              <a:t>    </a:t>
            </a:r>
            <a:r>
              <a:rPr lang="mr-IN" dirty="0" err="1">
                <a:latin typeface="Courier" charset="0"/>
              </a:rPr>
              <a:t>instr</a:t>
            </a:r>
            <a:r>
              <a:rPr lang="mr-IN" dirty="0">
                <a:latin typeface="Courier" charset="0"/>
              </a:rPr>
              <a:t> : PRINT </a:t>
            </a:r>
            <a:r>
              <a:rPr lang="mr-IN" dirty="0" err="1">
                <a:latin typeface="Courier" charset="0"/>
              </a:rPr>
              <a:t>exp</a:t>
            </a:r>
            <a:r>
              <a:rPr lang="mr-IN" dirty="0">
                <a:latin typeface="Courier" charset="0"/>
              </a:rPr>
              <a:t> ';'</a:t>
            </a:r>
          </a:p>
          <a:p>
            <a:r>
              <a:rPr lang="mr-IN" dirty="0">
                <a:latin typeface="Courier" charset="0"/>
              </a:rPr>
              <a:t>  </a:t>
            </a:r>
            <a:r>
              <a:rPr lang="mr-IN" dirty="0" smtClean="0">
                <a:latin typeface="Courier" charset="0"/>
              </a:rPr>
              <a:t>    </a:t>
            </a:r>
            <a:r>
              <a:rPr lang="en-US" dirty="0" smtClean="0">
                <a:latin typeface="Courier" charset="0"/>
              </a:rPr>
              <a:t>     </a:t>
            </a:r>
            <a:r>
              <a:rPr lang="mr-IN" dirty="0" smtClean="0">
                <a:latin typeface="Courier" charset="0"/>
              </a:rPr>
              <a:t>    | </a:t>
            </a:r>
            <a:r>
              <a:rPr lang="mr-IN" dirty="0">
                <a:latin typeface="Courier" charset="0"/>
              </a:rPr>
              <a:t>STORE NAME </a:t>
            </a:r>
            <a:r>
              <a:rPr lang="mr-IN" dirty="0" err="1">
                <a:latin typeface="Courier" charset="0"/>
              </a:rPr>
              <a:t>exp</a:t>
            </a:r>
            <a:r>
              <a:rPr lang="mr-IN" dirty="0">
                <a:latin typeface="Courier" charset="0"/>
              </a:rPr>
              <a:t> </a:t>
            </a:r>
            <a:r>
              <a:rPr lang="mr-IN" dirty="0" smtClean="0">
                <a:latin typeface="Courier" charset="0"/>
              </a:rPr>
              <a:t>';’</a:t>
            </a:r>
            <a:endParaRPr lang="en-US" dirty="0" smtClean="0">
              <a:latin typeface="Courier" charset="0"/>
            </a:endParaRPr>
          </a:p>
          <a:p>
            <a:r>
              <a:rPr lang="en-US" dirty="0">
                <a:latin typeface="Courier" charset="0"/>
              </a:rPr>
              <a:t> </a:t>
            </a:r>
            <a:r>
              <a:rPr lang="en-US" dirty="0" smtClean="0">
                <a:latin typeface="Courier" charset="0"/>
              </a:rPr>
              <a:t>         | INPUT NAME </a:t>
            </a:r>
            <a:r>
              <a:rPr lang="mr-IN" dirty="0">
                <a:latin typeface="Courier" charset="0"/>
              </a:rPr>
              <a:t>';’</a:t>
            </a:r>
            <a:endParaRPr lang="mr-IN" dirty="0">
              <a:latin typeface="Courier" charset="0"/>
            </a:endParaRPr>
          </a:p>
          <a:p>
            <a:r>
              <a:rPr lang="mr-IN" dirty="0">
                <a:latin typeface="Courier" charset="0"/>
              </a:rPr>
              <a:t>          | JUMPT </a:t>
            </a:r>
            <a:r>
              <a:rPr lang="mr-IN" dirty="0" err="1">
                <a:latin typeface="Courier" charset="0"/>
              </a:rPr>
              <a:t>exp</a:t>
            </a:r>
            <a:r>
              <a:rPr lang="mr-IN" dirty="0">
                <a:latin typeface="Courier" charset="0"/>
              </a:rPr>
              <a:t> </a:t>
            </a:r>
            <a:r>
              <a:rPr lang="mr-IN" dirty="0" err="1">
                <a:solidFill>
                  <a:srgbClr val="FF0000"/>
                </a:solidFill>
                <a:latin typeface="Courier" charset="0"/>
              </a:rPr>
              <a:t>label</a:t>
            </a:r>
            <a:r>
              <a:rPr lang="mr-IN" dirty="0">
                <a:solidFill>
                  <a:srgbClr val="FF0000"/>
                </a:solidFill>
                <a:latin typeface="Courier" charset="0"/>
              </a:rPr>
              <a:t> </a:t>
            </a:r>
            <a:r>
              <a:rPr lang="mr-IN" dirty="0">
                <a:latin typeface="Courier" charset="0"/>
              </a:rPr>
              <a:t>';'</a:t>
            </a:r>
          </a:p>
          <a:p>
            <a:r>
              <a:rPr lang="mr-IN" dirty="0">
                <a:latin typeface="Courier" charset="0"/>
              </a:rPr>
              <a:t>          | JUMPF </a:t>
            </a:r>
            <a:r>
              <a:rPr lang="mr-IN" dirty="0" err="1">
                <a:latin typeface="Courier" charset="0"/>
              </a:rPr>
              <a:t>exp</a:t>
            </a:r>
            <a:r>
              <a:rPr lang="mr-IN" dirty="0">
                <a:latin typeface="Courier" charset="0"/>
              </a:rPr>
              <a:t> </a:t>
            </a:r>
            <a:r>
              <a:rPr lang="mr-IN" dirty="0" err="1">
                <a:solidFill>
                  <a:srgbClr val="FF0000"/>
                </a:solidFill>
                <a:latin typeface="Courier" charset="0"/>
              </a:rPr>
              <a:t>label</a:t>
            </a:r>
            <a:r>
              <a:rPr lang="mr-IN" dirty="0">
                <a:solidFill>
                  <a:srgbClr val="FF0000"/>
                </a:solidFill>
                <a:latin typeface="Courier" charset="0"/>
              </a:rPr>
              <a:t> </a:t>
            </a:r>
            <a:r>
              <a:rPr lang="mr-IN" dirty="0">
                <a:latin typeface="Courier" charset="0"/>
              </a:rPr>
              <a:t>';'</a:t>
            </a:r>
          </a:p>
          <a:p>
            <a:r>
              <a:rPr lang="mr-IN" dirty="0">
                <a:latin typeface="Courier" charset="0"/>
              </a:rPr>
              <a:t>          | JUMP </a:t>
            </a:r>
            <a:r>
              <a:rPr lang="mr-IN" dirty="0" err="1">
                <a:solidFill>
                  <a:srgbClr val="FF0000"/>
                </a:solidFill>
                <a:latin typeface="Courier" charset="0"/>
              </a:rPr>
              <a:t>label</a:t>
            </a:r>
            <a:r>
              <a:rPr lang="mr-IN" dirty="0">
                <a:solidFill>
                  <a:srgbClr val="FF0000"/>
                </a:solidFill>
                <a:latin typeface="Courier" charset="0"/>
              </a:rPr>
              <a:t> </a:t>
            </a:r>
            <a:r>
              <a:rPr lang="mr-IN" dirty="0">
                <a:latin typeface="Courier" charset="0"/>
              </a:rPr>
              <a:t>';'</a:t>
            </a:r>
          </a:p>
          <a:p>
            <a:r>
              <a:rPr lang="mr-IN" dirty="0">
                <a:latin typeface="Courier" charset="0"/>
              </a:rPr>
              <a:t>          | STOP ';'</a:t>
            </a:r>
          </a:p>
          <a:p>
            <a:r>
              <a:rPr lang="mr-IN" dirty="0">
                <a:latin typeface="Courier" charset="0"/>
              </a:rPr>
              <a:t>          | NOOP ';'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…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Top-level Design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328737"/>
          </a:xfrm>
        </p:spPr>
        <p:txBody>
          <a:bodyPr/>
          <a:lstStyle/>
          <a:p>
            <a:r>
              <a:rPr lang="en-US" dirty="0"/>
              <a:t>Our </a:t>
            </a:r>
            <a:r>
              <a:rPr lang="en-US" dirty="0" smtClean="0"/>
              <a:t>interpreter will </a:t>
            </a:r>
            <a:r>
              <a:rPr lang="en-US" dirty="0"/>
              <a:t>follow the </a:t>
            </a:r>
            <a:r>
              <a:rPr lang="en-US" dirty="0" smtClean="0"/>
              <a:t>layout for </a:t>
            </a:r>
            <a:r>
              <a:rPr lang="en-US" dirty="0"/>
              <a:t>an interpreter very closely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57200" y="3505200"/>
            <a:ext cx="7513830" cy="1219200"/>
            <a:chOff x="457200" y="3505200"/>
            <a:chExt cx="7513830" cy="1219200"/>
          </a:xfrm>
        </p:grpSpPr>
        <p:sp>
          <p:nvSpPr>
            <p:cNvPr id="11" name="TextBox 10"/>
            <p:cNvSpPr txBox="1"/>
            <p:nvPr/>
          </p:nvSpPr>
          <p:spPr>
            <a:xfrm>
              <a:off x="2266840" y="3893403"/>
              <a:ext cx="1447800" cy="83099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Syntax</a:t>
              </a:r>
            </a:p>
            <a:p>
              <a:pPr algn="ctr"/>
              <a:r>
                <a:rPr lang="en-US" sz="2400" dirty="0" smtClean="0"/>
                <a:t>Analysis</a:t>
              </a:r>
              <a:endParaRPr lang="en-US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04840" y="39696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28269" y="39696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7200" y="4038600"/>
              <a:ext cx="97144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Program</a:t>
              </a:r>
              <a:br>
                <a:rPr lang="en-US" dirty="0" smtClean="0"/>
              </a:br>
              <a:r>
                <a:rPr lang="en-US" dirty="0" smtClean="0"/>
                <a:t>Text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86200" y="350520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IR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72440" y="3893403"/>
              <a:ext cx="1582120" cy="83099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Semantic</a:t>
              </a:r>
            </a:p>
            <a:p>
              <a:pPr algn="ctr"/>
              <a:r>
                <a:rPr lang="en-US" sz="2400" dirty="0" smtClean="0"/>
                <a:t>Analysis</a:t>
              </a:r>
              <a:endParaRPr lang="en-US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268189" y="39696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999590" y="3980041"/>
              <a:ext cx="97144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Program</a:t>
              </a:r>
            </a:p>
            <a:p>
              <a:pPr algn="ctr"/>
              <a:r>
                <a:rPr lang="en-US" dirty="0" smtClean="0"/>
                <a:t>Output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c402-ln005">
  <a:themeElements>
    <a:clrScheme name="csc402-ln005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5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5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5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5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5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5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5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5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5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5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5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5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5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402:csc402-ln005.ppt</Template>
  <TotalTime>42452</TotalTime>
  <Words>4117</Words>
  <Application>Microsoft Macintosh PowerPoint</Application>
  <PresentationFormat>On-screen Show (4:3)</PresentationFormat>
  <Paragraphs>1108</Paragraphs>
  <Slides>64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6" baseType="lpstr">
      <vt:lpstr>Courier</vt:lpstr>
      <vt:lpstr>Courier-Bold</vt:lpstr>
      <vt:lpstr>Courier-Oblique</vt:lpstr>
      <vt:lpstr>Helvetica</vt:lpstr>
      <vt:lpstr>HelveticaNeue</vt:lpstr>
      <vt:lpstr>Menlo-Regular</vt:lpstr>
      <vt:lpstr>ＭＳ Ｐゴシック</vt:lpstr>
      <vt:lpstr>Wingdings 3</vt:lpstr>
      <vt:lpstr>Arial</vt:lpstr>
      <vt:lpstr>Courier New</vt:lpstr>
      <vt:lpstr>Wingdings</vt:lpstr>
      <vt:lpstr>csc402-ln005</vt:lpstr>
      <vt:lpstr>Intermediate Representation (IR)</vt:lpstr>
      <vt:lpstr>Exp1bytecode Language Design</vt:lpstr>
      <vt:lpstr>Exp1bytecode Grammar</vt:lpstr>
      <vt:lpstr>Exp1bytecode Lexer</vt:lpstr>
      <vt:lpstr>Exp1bytecode Lexer (Con’t)</vt:lpstr>
      <vt:lpstr>Exp1bytecode</vt:lpstr>
      <vt:lpstr>Syntax directed interpretation</vt:lpstr>
      <vt:lpstr>Syntax directed interpretation fails…</vt:lpstr>
      <vt:lpstr>Top-level Design</vt:lpstr>
      <vt:lpstr>IR Design</vt:lpstr>
      <vt:lpstr>IR Design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A Note on the Expressions</vt:lpstr>
      <vt:lpstr>A Note on the Expressions</vt:lpstr>
      <vt:lpstr>Testing our Parser</vt:lpstr>
      <vt:lpstr>Testing our Parser</vt:lpstr>
      <vt:lpstr>Interpretation – running the abstract machine</vt:lpstr>
      <vt:lpstr>Interpreting Instructions</vt:lpstr>
      <vt:lpstr>Interpreting Instructions</vt:lpstr>
      <vt:lpstr>Interpreting Expressions</vt:lpstr>
      <vt:lpstr>Interpreting Expressions</vt:lpstr>
      <vt:lpstr>Top-level Function</vt:lpstr>
      <vt:lpstr>Interpreter Script</vt:lpstr>
      <vt:lpstr>Testing our Interpreter</vt:lpstr>
      <vt:lpstr>Interpreter with IR</vt:lpstr>
      <vt:lpstr>Assignments</vt:lpstr>
    </vt:vector>
  </TitlesOfParts>
  <Company>Lutz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</dc:creator>
  <cp:lastModifiedBy>Lutz Hamel</cp:lastModifiedBy>
  <cp:revision>67</cp:revision>
  <dcterms:created xsi:type="dcterms:W3CDTF">2011-09-20T19:12:08Z</dcterms:created>
  <dcterms:modified xsi:type="dcterms:W3CDTF">2019-10-07T10:05:15Z</dcterms:modified>
</cp:coreProperties>
</file>