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6858000" cx="9144000"/>
  <p:notesSz cx="6858000" cy="9144000"/>
  <p:embeddedFontLst>
    <p:embeddedFont>
      <p:font typeface="Helvetica Neue"/>
      <p:regular r:id="rId30"/>
      <p:bold r:id="rId31"/>
      <p:italic r:id="rId32"/>
      <p:boldItalic r:id="rId33"/>
    </p:embeddedFont>
    <p:embeddedFont>
      <p:font typeface="Noto Sans Symbols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6" roundtripDataSignature="AMtx7mg/XHhRA0n1D1MmbAZ8Nr6kzoK4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HelveticaNeue-bold.fntdata"/><Relationship Id="rId30" Type="http://schemas.openxmlformats.org/officeDocument/2006/relationships/font" Target="fonts/HelveticaNeue-regular.fntdata"/><Relationship Id="rId11" Type="http://schemas.openxmlformats.org/officeDocument/2006/relationships/slide" Target="slides/slide7.xml"/><Relationship Id="rId33" Type="http://schemas.openxmlformats.org/officeDocument/2006/relationships/font" Target="fonts/HelveticaNeue-boldItalic.fntdata"/><Relationship Id="rId10" Type="http://schemas.openxmlformats.org/officeDocument/2006/relationships/slide" Target="slides/slide6.xml"/><Relationship Id="rId32" Type="http://schemas.openxmlformats.org/officeDocument/2006/relationships/font" Target="fonts/HelveticaNeue-italic.fntdata"/><Relationship Id="rId13" Type="http://schemas.openxmlformats.org/officeDocument/2006/relationships/slide" Target="slides/slide9.xml"/><Relationship Id="rId35" Type="http://schemas.openxmlformats.org/officeDocument/2006/relationships/font" Target="fonts/NotoSansSymbols-bold.fntdata"/><Relationship Id="rId12" Type="http://schemas.openxmlformats.org/officeDocument/2006/relationships/slide" Target="slides/slide8.xml"/><Relationship Id="rId34" Type="http://schemas.openxmlformats.org/officeDocument/2006/relationships/font" Target="fonts/NotoSansSymbols-regular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customschemas.google.com/relationships/presentationmetadata" Target="meta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Google Shape;43;p28"/>
          <p:cNvCxnSpPr/>
          <p:nvPr/>
        </p:nvCxnSpPr>
        <p:spPr>
          <a:xfrm flipH="1">
            <a:off x="7315199" y="1066800"/>
            <a:ext cx="1" cy="449580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28"/>
          <p:cNvSpPr txBox="1"/>
          <p:nvPr>
            <p:ph type="title"/>
          </p:nvPr>
        </p:nvSpPr>
        <p:spPr>
          <a:xfrm>
            <a:off x="315913" y="466725"/>
            <a:ext cx="6781801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9pPr>
          </a:lstStyle>
          <a:p/>
        </p:txBody>
      </p:sp>
      <p:sp>
        <p:nvSpPr>
          <p:cNvPr id="45" name="Google Shape;45;p28"/>
          <p:cNvSpPr txBox="1"/>
          <p:nvPr>
            <p:ph idx="1" type="body"/>
          </p:nvPr>
        </p:nvSpPr>
        <p:spPr>
          <a:xfrm>
            <a:off x="849312" y="3049588"/>
            <a:ext cx="6248401" cy="2362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/>
            </a:lvl1pPr>
            <a:lvl2pPr indent="-370840" lvl="1" marL="914400" algn="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240"/>
              <a:buFont typeface="Arial"/>
              <a:buChar char="●"/>
              <a:defRPr sz="3200"/>
            </a:lvl2pPr>
            <a:lvl3pPr indent="-370839" lvl="2" marL="1371600" algn="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240"/>
              <a:buFont typeface="Arial"/>
              <a:buChar char="●"/>
              <a:defRPr sz="3200"/>
            </a:lvl3pPr>
            <a:lvl4pPr indent="-381000" lvl="3" marL="1828800" algn="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▪"/>
              <a:defRPr sz="3200"/>
            </a:lvl4pPr>
            <a:lvl5pPr indent="-391160" lvl="4" marL="2286000" algn="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560"/>
              <a:buFont typeface="Arial"/>
              <a:buChar char="▪"/>
              <a:defRPr sz="3200"/>
            </a:lvl5pPr>
            <a:lvl6pPr indent="-320039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grpSp>
        <p:nvGrpSpPr>
          <p:cNvPr id="46" name="Google Shape;46;p28"/>
          <p:cNvGrpSpPr/>
          <p:nvPr/>
        </p:nvGrpSpPr>
        <p:grpSpPr>
          <a:xfrm>
            <a:off x="7493000" y="2992437"/>
            <a:ext cx="1338264" cy="2189164"/>
            <a:chOff x="0" y="-1"/>
            <a:chExt cx="1338263" cy="2189163"/>
          </a:xfrm>
        </p:grpSpPr>
        <p:sp>
          <p:nvSpPr>
            <p:cNvPr id="47" name="Google Shape;47;p28"/>
            <p:cNvSpPr/>
            <p:nvPr/>
          </p:nvSpPr>
          <p:spPr>
            <a:xfrm>
              <a:off x="0" y="-1"/>
              <a:ext cx="201613" cy="201613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8"/>
            <p:cNvSpPr/>
            <p:nvPr/>
          </p:nvSpPr>
          <p:spPr>
            <a:xfrm>
              <a:off x="284162" y="-1"/>
              <a:ext cx="201613" cy="201613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8"/>
            <p:cNvSpPr/>
            <p:nvPr/>
          </p:nvSpPr>
          <p:spPr>
            <a:xfrm>
              <a:off x="568325" y="-1"/>
              <a:ext cx="201613" cy="201613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8"/>
            <p:cNvSpPr/>
            <p:nvPr/>
          </p:nvSpPr>
          <p:spPr>
            <a:xfrm>
              <a:off x="0" y="284162"/>
              <a:ext cx="201613" cy="201613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8"/>
            <p:cNvSpPr/>
            <p:nvPr/>
          </p:nvSpPr>
          <p:spPr>
            <a:xfrm>
              <a:off x="284162" y="284162"/>
              <a:ext cx="201613" cy="201613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8"/>
            <p:cNvSpPr/>
            <p:nvPr/>
          </p:nvSpPr>
          <p:spPr>
            <a:xfrm>
              <a:off x="568325" y="284162"/>
              <a:ext cx="201613" cy="201613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8"/>
            <p:cNvSpPr/>
            <p:nvPr/>
          </p:nvSpPr>
          <p:spPr>
            <a:xfrm>
              <a:off x="852487" y="284162"/>
              <a:ext cx="201613" cy="2016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8"/>
            <p:cNvSpPr/>
            <p:nvPr/>
          </p:nvSpPr>
          <p:spPr>
            <a:xfrm>
              <a:off x="0" y="568324"/>
              <a:ext cx="201613" cy="201613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8"/>
            <p:cNvSpPr/>
            <p:nvPr/>
          </p:nvSpPr>
          <p:spPr>
            <a:xfrm>
              <a:off x="284162" y="568324"/>
              <a:ext cx="201613" cy="201613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8"/>
            <p:cNvSpPr/>
            <p:nvPr/>
          </p:nvSpPr>
          <p:spPr>
            <a:xfrm>
              <a:off x="568325" y="568324"/>
              <a:ext cx="201613" cy="2016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8"/>
            <p:cNvSpPr/>
            <p:nvPr/>
          </p:nvSpPr>
          <p:spPr>
            <a:xfrm>
              <a:off x="852487" y="568324"/>
              <a:ext cx="201613" cy="2016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8"/>
            <p:cNvSpPr/>
            <p:nvPr/>
          </p:nvSpPr>
          <p:spPr>
            <a:xfrm>
              <a:off x="1136650" y="568324"/>
              <a:ext cx="201613" cy="2016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8"/>
            <p:cNvSpPr/>
            <p:nvPr/>
          </p:nvSpPr>
          <p:spPr>
            <a:xfrm>
              <a:off x="0" y="850899"/>
              <a:ext cx="201613" cy="203201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8"/>
            <p:cNvSpPr/>
            <p:nvPr/>
          </p:nvSpPr>
          <p:spPr>
            <a:xfrm>
              <a:off x="284162" y="850899"/>
              <a:ext cx="201613" cy="20320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8"/>
            <p:cNvSpPr/>
            <p:nvPr/>
          </p:nvSpPr>
          <p:spPr>
            <a:xfrm>
              <a:off x="568325" y="850899"/>
              <a:ext cx="201613" cy="20320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8"/>
            <p:cNvSpPr/>
            <p:nvPr/>
          </p:nvSpPr>
          <p:spPr>
            <a:xfrm>
              <a:off x="852487" y="850899"/>
              <a:ext cx="201613" cy="2032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8"/>
            <p:cNvSpPr/>
            <p:nvPr/>
          </p:nvSpPr>
          <p:spPr>
            <a:xfrm>
              <a:off x="0" y="1135062"/>
              <a:ext cx="201613" cy="20320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8"/>
            <p:cNvSpPr/>
            <p:nvPr/>
          </p:nvSpPr>
          <p:spPr>
            <a:xfrm>
              <a:off x="284162" y="1135062"/>
              <a:ext cx="201613" cy="20320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8"/>
            <p:cNvSpPr/>
            <p:nvPr/>
          </p:nvSpPr>
          <p:spPr>
            <a:xfrm>
              <a:off x="568325" y="1135062"/>
              <a:ext cx="201613" cy="2032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8"/>
            <p:cNvSpPr/>
            <p:nvPr/>
          </p:nvSpPr>
          <p:spPr>
            <a:xfrm>
              <a:off x="852487" y="1135062"/>
              <a:ext cx="201613" cy="2032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8"/>
            <p:cNvSpPr/>
            <p:nvPr/>
          </p:nvSpPr>
          <p:spPr>
            <a:xfrm>
              <a:off x="1136650" y="1135062"/>
              <a:ext cx="201613" cy="203201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8"/>
            <p:cNvSpPr/>
            <p:nvPr/>
          </p:nvSpPr>
          <p:spPr>
            <a:xfrm>
              <a:off x="0" y="1419224"/>
              <a:ext cx="201613" cy="2016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8"/>
            <p:cNvSpPr/>
            <p:nvPr/>
          </p:nvSpPr>
          <p:spPr>
            <a:xfrm>
              <a:off x="284162" y="1419224"/>
              <a:ext cx="201613" cy="2016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8"/>
            <p:cNvSpPr/>
            <p:nvPr/>
          </p:nvSpPr>
          <p:spPr>
            <a:xfrm>
              <a:off x="568325" y="1419224"/>
              <a:ext cx="201613" cy="2016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8"/>
            <p:cNvSpPr/>
            <p:nvPr/>
          </p:nvSpPr>
          <p:spPr>
            <a:xfrm>
              <a:off x="852487" y="1419224"/>
              <a:ext cx="201613" cy="201613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8"/>
            <p:cNvSpPr/>
            <p:nvPr/>
          </p:nvSpPr>
          <p:spPr>
            <a:xfrm>
              <a:off x="0" y="1703387"/>
              <a:ext cx="201613" cy="2016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8"/>
            <p:cNvSpPr/>
            <p:nvPr/>
          </p:nvSpPr>
          <p:spPr>
            <a:xfrm>
              <a:off x="284162" y="1703387"/>
              <a:ext cx="201613" cy="2016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8"/>
            <p:cNvSpPr/>
            <p:nvPr/>
          </p:nvSpPr>
          <p:spPr>
            <a:xfrm>
              <a:off x="568325" y="1703387"/>
              <a:ext cx="201613" cy="201613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8"/>
            <p:cNvSpPr/>
            <p:nvPr/>
          </p:nvSpPr>
          <p:spPr>
            <a:xfrm>
              <a:off x="852487" y="1703387"/>
              <a:ext cx="201613" cy="201613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8"/>
            <p:cNvSpPr/>
            <p:nvPr/>
          </p:nvSpPr>
          <p:spPr>
            <a:xfrm>
              <a:off x="284162" y="1987549"/>
              <a:ext cx="201613" cy="201613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8"/>
            <p:cNvSpPr/>
            <p:nvPr/>
          </p:nvSpPr>
          <p:spPr>
            <a:xfrm>
              <a:off x="852487" y="1987549"/>
              <a:ext cx="201613" cy="201613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8" name="Google Shape;78;p28"/>
          <p:cNvCxnSpPr/>
          <p:nvPr/>
        </p:nvCxnSpPr>
        <p:spPr>
          <a:xfrm>
            <a:off x="304800" y="2819400"/>
            <a:ext cx="8229601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" name="Google Shape;79;p28"/>
          <p:cNvSpPr txBox="1"/>
          <p:nvPr>
            <p:ph idx="12" type="sldNum"/>
          </p:nvPr>
        </p:nvSpPr>
        <p:spPr>
          <a:xfrm>
            <a:off x="8441397" y="6248400"/>
            <a:ext cx="245404" cy="226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7"/>
          <p:cNvSpPr txBox="1"/>
          <p:nvPr>
            <p:ph type="title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9pPr>
          </a:lstStyle>
          <a:p/>
        </p:txBody>
      </p:sp>
      <p:sp>
        <p:nvSpPr>
          <p:cNvPr id="114" name="Google Shape;114;p37"/>
          <p:cNvSpPr txBox="1"/>
          <p:nvPr>
            <p:ph idx="1" type="body"/>
          </p:nvPr>
        </p:nvSpPr>
        <p:spPr>
          <a:xfrm rot="5400000">
            <a:off x="2366169" y="-189706"/>
            <a:ext cx="44116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0861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60"/>
              <a:buChar char="●"/>
              <a:defRPr/>
            </a:lvl1pPr>
            <a:lvl2pPr indent="-30861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60"/>
              <a:buChar char="●"/>
              <a:defRPr/>
            </a:lvl2pPr>
            <a:lvl3pPr indent="-30861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60"/>
              <a:buChar char="●"/>
              <a:defRPr/>
            </a:lvl3pPr>
            <a:lvl4pPr indent="-314325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350"/>
              <a:buChar char="▪"/>
              <a:defRPr/>
            </a:lvl4pPr>
            <a:lvl5pPr indent="-320039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115" name="Google Shape;115;p37"/>
          <p:cNvSpPr txBox="1"/>
          <p:nvPr>
            <p:ph idx="12" type="sldNum"/>
          </p:nvPr>
        </p:nvSpPr>
        <p:spPr>
          <a:xfrm>
            <a:off x="8441397" y="6248400"/>
            <a:ext cx="245404" cy="226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8"/>
          <p:cNvSpPr txBox="1"/>
          <p:nvPr>
            <p:ph type="title"/>
          </p:nvPr>
        </p:nvSpPr>
        <p:spPr>
          <a:xfrm rot="5400000">
            <a:off x="4653756" y="2097881"/>
            <a:ext cx="6008689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9pPr>
          </a:lstStyle>
          <a:p/>
        </p:txBody>
      </p:sp>
      <p:sp>
        <p:nvSpPr>
          <p:cNvPr id="118" name="Google Shape;118;p38"/>
          <p:cNvSpPr txBox="1"/>
          <p:nvPr>
            <p:ph idx="1" type="body"/>
          </p:nvPr>
        </p:nvSpPr>
        <p:spPr>
          <a:xfrm rot="5400000">
            <a:off x="462756" y="116681"/>
            <a:ext cx="6008689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0861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60"/>
              <a:buChar char="●"/>
              <a:defRPr/>
            </a:lvl1pPr>
            <a:lvl2pPr indent="-30861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60"/>
              <a:buChar char="●"/>
              <a:defRPr/>
            </a:lvl2pPr>
            <a:lvl3pPr indent="-30861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60"/>
              <a:buChar char="●"/>
              <a:defRPr/>
            </a:lvl3pPr>
            <a:lvl4pPr indent="-314325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350"/>
              <a:buChar char="▪"/>
              <a:defRPr/>
            </a:lvl4pPr>
            <a:lvl5pPr indent="-320039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119" name="Google Shape;119;p38"/>
          <p:cNvSpPr txBox="1"/>
          <p:nvPr>
            <p:ph idx="12" type="sldNum"/>
          </p:nvPr>
        </p:nvSpPr>
        <p:spPr>
          <a:xfrm>
            <a:off x="8441397" y="6248400"/>
            <a:ext cx="245404" cy="226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9"/>
          <p:cNvSpPr txBox="1"/>
          <p:nvPr>
            <p:ph type="title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9pPr>
          </a:lstStyle>
          <a:p/>
        </p:txBody>
      </p:sp>
      <p:sp>
        <p:nvSpPr>
          <p:cNvPr id="82" name="Google Shape;82;p29"/>
          <p:cNvSpPr txBox="1"/>
          <p:nvPr>
            <p:ph idx="1" type="body"/>
          </p:nvPr>
        </p:nvSpPr>
        <p:spPr>
          <a:xfrm>
            <a:off x="457200" y="1719263"/>
            <a:ext cx="8229600" cy="4411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0861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60"/>
              <a:buChar char="●"/>
              <a:defRPr/>
            </a:lvl1pPr>
            <a:lvl2pPr indent="-30861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60"/>
              <a:buChar char="●"/>
              <a:defRPr/>
            </a:lvl2pPr>
            <a:lvl3pPr indent="-30861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60"/>
              <a:buChar char="●"/>
              <a:defRPr/>
            </a:lvl3pPr>
            <a:lvl4pPr indent="-314325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350"/>
              <a:buChar char="▪"/>
              <a:defRPr/>
            </a:lvl4pPr>
            <a:lvl5pPr indent="-320039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83" name="Google Shape;83;p29"/>
          <p:cNvSpPr txBox="1"/>
          <p:nvPr>
            <p:ph idx="12" type="sldNum"/>
          </p:nvPr>
        </p:nvSpPr>
        <p:spPr>
          <a:xfrm>
            <a:off x="8441397" y="6248400"/>
            <a:ext cx="245404" cy="226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0"/>
          <p:cNvSpPr txBox="1"/>
          <p:nvPr>
            <p:ph type="title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9pPr>
          </a:lstStyle>
          <a:p/>
        </p:txBody>
      </p:sp>
      <p:sp>
        <p:nvSpPr>
          <p:cNvPr id="86" name="Google Shape;86;p30"/>
          <p:cNvSpPr txBox="1"/>
          <p:nvPr>
            <p:ph idx="12" type="sldNum"/>
          </p:nvPr>
        </p:nvSpPr>
        <p:spPr>
          <a:xfrm>
            <a:off x="8441397" y="6248400"/>
            <a:ext cx="245404" cy="226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1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4000"/>
              <a:buFont typeface="Arial"/>
              <a:buNone/>
              <a:defRPr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9pPr>
          </a:lstStyle>
          <a:p/>
        </p:txBody>
      </p:sp>
      <p:sp>
        <p:nvSpPr>
          <p:cNvPr id="89" name="Google Shape;89;p31"/>
          <p:cNvSpPr txBox="1"/>
          <p:nvPr>
            <p:ph idx="1" type="body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/>
            </a:lvl5pPr>
            <a:lvl6pPr indent="-320039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90" name="Google Shape;90;p31"/>
          <p:cNvSpPr txBox="1"/>
          <p:nvPr>
            <p:ph idx="12" type="sldNum"/>
          </p:nvPr>
        </p:nvSpPr>
        <p:spPr>
          <a:xfrm>
            <a:off x="8441397" y="6248400"/>
            <a:ext cx="245404" cy="226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2"/>
          <p:cNvSpPr txBox="1"/>
          <p:nvPr>
            <p:ph type="title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9pPr>
          </a:lstStyle>
          <a:p/>
        </p:txBody>
      </p:sp>
      <p:sp>
        <p:nvSpPr>
          <p:cNvPr id="93" name="Google Shape;93;p32"/>
          <p:cNvSpPr txBox="1"/>
          <p:nvPr>
            <p:ph idx="1" type="body"/>
          </p:nvPr>
        </p:nvSpPr>
        <p:spPr>
          <a:xfrm>
            <a:off x="457200" y="1719263"/>
            <a:ext cx="4038600" cy="4411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5306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60"/>
              <a:buFont typeface="Arial"/>
              <a:buChar char="●"/>
              <a:defRPr sz="2800"/>
            </a:lvl1pPr>
            <a:lvl2pPr indent="-3530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60"/>
              <a:buFont typeface="Arial"/>
              <a:buChar char="●"/>
              <a:defRPr sz="2800"/>
            </a:lvl2pPr>
            <a:lvl3pPr indent="-35306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60"/>
              <a:buFont typeface="Arial"/>
              <a:buChar char="●"/>
              <a:defRPr sz="2800"/>
            </a:lvl3pPr>
            <a:lvl4pPr indent="-36195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Font typeface="Arial"/>
              <a:buChar char="▪"/>
              <a:defRPr sz="2800"/>
            </a:lvl4pPr>
            <a:lvl5pPr indent="-37083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Font typeface="Arial"/>
              <a:buChar char="▪"/>
              <a:defRPr sz="2800"/>
            </a:lvl5pPr>
            <a:lvl6pPr indent="-320039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94" name="Google Shape;94;p32"/>
          <p:cNvSpPr txBox="1"/>
          <p:nvPr>
            <p:ph idx="12" type="sldNum"/>
          </p:nvPr>
        </p:nvSpPr>
        <p:spPr>
          <a:xfrm>
            <a:off x="8441397" y="6248400"/>
            <a:ext cx="245404" cy="226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3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9pPr>
          </a:lstStyle>
          <a:p/>
        </p:txBody>
      </p:sp>
      <p:sp>
        <p:nvSpPr>
          <p:cNvPr id="97" name="Google Shape;97;p33"/>
          <p:cNvSpPr txBox="1"/>
          <p:nvPr>
            <p:ph idx="1" type="body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/>
            </a:lvl5pPr>
            <a:lvl6pPr indent="-320039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98" name="Google Shape;98;p33"/>
          <p:cNvSpPr txBox="1"/>
          <p:nvPr>
            <p:ph idx="2" type="body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30861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60"/>
              <a:buChar char="●"/>
              <a:defRPr/>
            </a:lvl1pPr>
            <a:lvl2pPr indent="-30861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60"/>
              <a:buChar char="●"/>
              <a:defRPr/>
            </a:lvl2pPr>
            <a:lvl3pPr indent="-30861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60"/>
              <a:buChar char="●"/>
              <a:defRPr/>
            </a:lvl3pPr>
            <a:lvl4pPr indent="-314325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350"/>
              <a:buChar char="▪"/>
              <a:defRPr/>
            </a:lvl4pPr>
            <a:lvl5pPr indent="-320039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99" name="Google Shape;99;p33"/>
          <p:cNvSpPr txBox="1"/>
          <p:nvPr>
            <p:ph idx="12" type="sldNum"/>
          </p:nvPr>
        </p:nvSpPr>
        <p:spPr>
          <a:xfrm>
            <a:off x="8441397" y="6248400"/>
            <a:ext cx="245404" cy="226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4"/>
          <p:cNvSpPr txBox="1"/>
          <p:nvPr>
            <p:ph idx="12" type="sldNum"/>
          </p:nvPr>
        </p:nvSpPr>
        <p:spPr>
          <a:xfrm>
            <a:off x="8441397" y="6248400"/>
            <a:ext cx="245404" cy="226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5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000"/>
              <a:buFont typeface="Arial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9pPr>
          </a:lstStyle>
          <a:p/>
        </p:txBody>
      </p:sp>
      <p:sp>
        <p:nvSpPr>
          <p:cNvPr id="104" name="Google Shape;104;p3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240"/>
              <a:buFont typeface="Arial"/>
              <a:buChar char="●"/>
              <a:defRPr sz="3200"/>
            </a:lvl1pPr>
            <a:lvl2pPr indent="-37084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240"/>
              <a:buFont typeface="Arial"/>
              <a:buChar char="●"/>
              <a:defRPr sz="3200"/>
            </a:lvl2pPr>
            <a:lvl3pPr indent="-370839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240"/>
              <a:buFont typeface="Arial"/>
              <a:buChar char="●"/>
              <a:defRPr sz="3200"/>
            </a:lvl3pPr>
            <a:lvl4pPr indent="-3810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400"/>
              <a:buFont typeface="Arial"/>
              <a:buChar char="▪"/>
              <a:defRPr sz="3200"/>
            </a:lvl4pPr>
            <a:lvl5pPr indent="-39116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560"/>
              <a:buFont typeface="Arial"/>
              <a:buChar char="▪"/>
              <a:defRPr sz="3200"/>
            </a:lvl5pPr>
            <a:lvl6pPr indent="-320039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105" name="Google Shape;105;p35"/>
          <p:cNvSpPr txBox="1"/>
          <p:nvPr>
            <p:ph idx="2" type="body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0861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60"/>
              <a:buChar char="●"/>
              <a:defRPr/>
            </a:lvl1pPr>
            <a:lvl2pPr indent="-30861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60"/>
              <a:buChar char="●"/>
              <a:defRPr/>
            </a:lvl2pPr>
            <a:lvl3pPr indent="-30861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60"/>
              <a:buChar char="●"/>
              <a:defRPr/>
            </a:lvl3pPr>
            <a:lvl4pPr indent="-314325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350"/>
              <a:buChar char="▪"/>
              <a:defRPr/>
            </a:lvl4pPr>
            <a:lvl5pPr indent="-320039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106" name="Google Shape;106;p35"/>
          <p:cNvSpPr txBox="1"/>
          <p:nvPr>
            <p:ph idx="12" type="sldNum"/>
          </p:nvPr>
        </p:nvSpPr>
        <p:spPr>
          <a:xfrm>
            <a:off x="8441397" y="6248400"/>
            <a:ext cx="245404" cy="226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6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000"/>
              <a:buFont typeface="Arial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9pPr>
          </a:lstStyle>
          <a:p/>
        </p:txBody>
      </p:sp>
      <p:sp>
        <p:nvSpPr>
          <p:cNvPr id="109" name="Google Shape;109;p36"/>
          <p:cNvSpPr/>
          <p:nvPr>
            <p:ph idx="2" type="pic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36"/>
          <p:cNvSpPr txBox="1"/>
          <p:nvPr>
            <p:ph idx="1" type="body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5pPr>
            <a:lvl6pPr indent="-320039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111" name="Google Shape;111;p36"/>
          <p:cNvSpPr txBox="1"/>
          <p:nvPr>
            <p:ph idx="12" type="sldNum"/>
          </p:nvPr>
        </p:nvSpPr>
        <p:spPr>
          <a:xfrm>
            <a:off x="8441397" y="6248400"/>
            <a:ext cx="245404" cy="226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27"/>
          <p:cNvCxnSpPr/>
          <p:nvPr/>
        </p:nvCxnSpPr>
        <p:spPr>
          <a:xfrm>
            <a:off x="7962900" y="152400"/>
            <a:ext cx="0" cy="152400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" name="Google Shape;7;p27"/>
          <p:cNvGrpSpPr/>
          <p:nvPr/>
        </p:nvGrpSpPr>
        <p:grpSpPr>
          <a:xfrm>
            <a:off x="8153398" y="152400"/>
            <a:ext cx="792166" cy="1295401"/>
            <a:chOff x="-1" y="0"/>
            <a:chExt cx="792164" cy="1295400"/>
          </a:xfrm>
        </p:grpSpPr>
        <p:sp>
          <p:nvSpPr>
            <p:cNvPr id="8" name="Google Shape;8;p27"/>
            <p:cNvSpPr/>
            <p:nvPr/>
          </p:nvSpPr>
          <p:spPr>
            <a:xfrm>
              <a:off x="-1" y="0"/>
              <a:ext cx="120025" cy="119945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p27"/>
            <p:cNvSpPr/>
            <p:nvPr/>
          </p:nvSpPr>
          <p:spPr>
            <a:xfrm>
              <a:off x="168034" y="0"/>
              <a:ext cx="120025" cy="119945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27"/>
            <p:cNvSpPr/>
            <p:nvPr/>
          </p:nvSpPr>
          <p:spPr>
            <a:xfrm>
              <a:off x="336069" y="0"/>
              <a:ext cx="120025" cy="119945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27"/>
            <p:cNvSpPr/>
            <p:nvPr/>
          </p:nvSpPr>
          <p:spPr>
            <a:xfrm>
              <a:off x="-1" y="167922"/>
              <a:ext cx="120025" cy="119945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7"/>
            <p:cNvSpPr/>
            <p:nvPr/>
          </p:nvSpPr>
          <p:spPr>
            <a:xfrm>
              <a:off x="168034" y="167922"/>
              <a:ext cx="120025" cy="119945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7"/>
            <p:cNvSpPr/>
            <p:nvPr/>
          </p:nvSpPr>
          <p:spPr>
            <a:xfrm>
              <a:off x="336069" y="167922"/>
              <a:ext cx="120025" cy="119945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7"/>
            <p:cNvSpPr/>
            <p:nvPr/>
          </p:nvSpPr>
          <p:spPr>
            <a:xfrm>
              <a:off x="504103" y="167922"/>
              <a:ext cx="120025" cy="11994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7"/>
            <p:cNvSpPr/>
            <p:nvPr/>
          </p:nvSpPr>
          <p:spPr>
            <a:xfrm>
              <a:off x="-1" y="335844"/>
              <a:ext cx="120025" cy="119945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7"/>
            <p:cNvSpPr/>
            <p:nvPr/>
          </p:nvSpPr>
          <p:spPr>
            <a:xfrm>
              <a:off x="168034" y="335844"/>
              <a:ext cx="120025" cy="119945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7"/>
            <p:cNvSpPr/>
            <p:nvPr/>
          </p:nvSpPr>
          <p:spPr>
            <a:xfrm>
              <a:off x="336069" y="335844"/>
              <a:ext cx="120025" cy="11994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7"/>
            <p:cNvSpPr/>
            <p:nvPr/>
          </p:nvSpPr>
          <p:spPr>
            <a:xfrm>
              <a:off x="504103" y="335844"/>
              <a:ext cx="120025" cy="11994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7"/>
            <p:cNvSpPr/>
            <p:nvPr/>
          </p:nvSpPr>
          <p:spPr>
            <a:xfrm>
              <a:off x="672138" y="335844"/>
              <a:ext cx="120025" cy="11994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7"/>
            <p:cNvSpPr/>
            <p:nvPr/>
          </p:nvSpPr>
          <p:spPr>
            <a:xfrm>
              <a:off x="-1" y="503766"/>
              <a:ext cx="120025" cy="119945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7"/>
            <p:cNvSpPr/>
            <p:nvPr/>
          </p:nvSpPr>
          <p:spPr>
            <a:xfrm>
              <a:off x="168034" y="503766"/>
              <a:ext cx="120025" cy="11994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7"/>
            <p:cNvSpPr/>
            <p:nvPr/>
          </p:nvSpPr>
          <p:spPr>
            <a:xfrm>
              <a:off x="336069" y="503766"/>
              <a:ext cx="120025" cy="11994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7"/>
            <p:cNvSpPr/>
            <p:nvPr/>
          </p:nvSpPr>
          <p:spPr>
            <a:xfrm>
              <a:off x="504103" y="503766"/>
              <a:ext cx="120025" cy="11994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7"/>
            <p:cNvSpPr/>
            <p:nvPr/>
          </p:nvSpPr>
          <p:spPr>
            <a:xfrm>
              <a:off x="-1" y="671688"/>
              <a:ext cx="120025" cy="11994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7"/>
            <p:cNvSpPr/>
            <p:nvPr/>
          </p:nvSpPr>
          <p:spPr>
            <a:xfrm>
              <a:off x="168034" y="671688"/>
              <a:ext cx="120025" cy="11994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7"/>
            <p:cNvSpPr/>
            <p:nvPr/>
          </p:nvSpPr>
          <p:spPr>
            <a:xfrm>
              <a:off x="336069" y="671688"/>
              <a:ext cx="120025" cy="11994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7"/>
            <p:cNvSpPr/>
            <p:nvPr/>
          </p:nvSpPr>
          <p:spPr>
            <a:xfrm>
              <a:off x="504103" y="671688"/>
              <a:ext cx="120025" cy="11994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7"/>
            <p:cNvSpPr/>
            <p:nvPr/>
          </p:nvSpPr>
          <p:spPr>
            <a:xfrm>
              <a:off x="672138" y="671688"/>
              <a:ext cx="120025" cy="119945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7"/>
            <p:cNvSpPr/>
            <p:nvPr/>
          </p:nvSpPr>
          <p:spPr>
            <a:xfrm>
              <a:off x="-1" y="839611"/>
              <a:ext cx="120025" cy="11994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7"/>
            <p:cNvSpPr/>
            <p:nvPr/>
          </p:nvSpPr>
          <p:spPr>
            <a:xfrm>
              <a:off x="168034" y="839611"/>
              <a:ext cx="120025" cy="11994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7"/>
            <p:cNvSpPr/>
            <p:nvPr/>
          </p:nvSpPr>
          <p:spPr>
            <a:xfrm>
              <a:off x="336069" y="839611"/>
              <a:ext cx="120025" cy="11994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7"/>
            <p:cNvSpPr/>
            <p:nvPr/>
          </p:nvSpPr>
          <p:spPr>
            <a:xfrm>
              <a:off x="504103" y="839611"/>
              <a:ext cx="120025" cy="119945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7"/>
            <p:cNvSpPr/>
            <p:nvPr/>
          </p:nvSpPr>
          <p:spPr>
            <a:xfrm>
              <a:off x="-1" y="1007533"/>
              <a:ext cx="120025" cy="11994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7"/>
            <p:cNvSpPr/>
            <p:nvPr/>
          </p:nvSpPr>
          <p:spPr>
            <a:xfrm>
              <a:off x="168034" y="1007533"/>
              <a:ext cx="120025" cy="11994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7"/>
            <p:cNvSpPr/>
            <p:nvPr/>
          </p:nvSpPr>
          <p:spPr>
            <a:xfrm>
              <a:off x="336069" y="1007533"/>
              <a:ext cx="120025" cy="119945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7"/>
            <p:cNvSpPr/>
            <p:nvPr/>
          </p:nvSpPr>
          <p:spPr>
            <a:xfrm>
              <a:off x="504103" y="1007533"/>
              <a:ext cx="120025" cy="119945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7"/>
            <p:cNvSpPr/>
            <p:nvPr/>
          </p:nvSpPr>
          <p:spPr>
            <a:xfrm>
              <a:off x="168034" y="1175455"/>
              <a:ext cx="120025" cy="119945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7"/>
            <p:cNvSpPr/>
            <p:nvPr/>
          </p:nvSpPr>
          <p:spPr>
            <a:xfrm>
              <a:off x="504103" y="1175455"/>
              <a:ext cx="120025" cy="119945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p27"/>
          <p:cNvSpPr txBox="1"/>
          <p:nvPr>
            <p:ph type="title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3900"/>
              <a:buFont typeface="Arial"/>
              <a:buNone/>
              <a:defRPr b="1" i="0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3900"/>
              <a:buFont typeface="Arial"/>
              <a:buNone/>
              <a:defRPr b="1" i="0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3900"/>
              <a:buFont typeface="Arial"/>
              <a:buNone/>
              <a:defRPr b="1" i="0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3900"/>
              <a:buFont typeface="Arial"/>
              <a:buNone/>
              <a:defRPr b="1" i="0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3900"/>
              <a:buFont typeface="Arial"/>
              <a:buNone/>
              <a:defRPr b="1" i="0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3900"/>
              <a:buFont typeface="Arial"/>
              <a:buNone/>
              <a:defRPr b="1" i="0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3900"/>
              <a:buFont typeface="Arial"/>
              <a:buNone/>
              <a:defRPr b="1" i="0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3900"/>
              <a:buFont typeface="Arial"/>
              <a:buNone/>
              <a:defRPr b="1" i="0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3900"/>
              <a:buFont typeface="Arial"/>
              <a:buNone/>
              <a:defRPr b="1" i="0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27"/>
          <p:cNvSpPr txBox="1"/>
          <p:nvPr>
            <p:ph idx="1" type="body"/>
          </p:nvPr>
        </p:nvSpPr>
        <p:spPr>
          <a:xfrm>
            <a:off x="457200" y="1719263"/>
            <a:ext cx="8229600" cy="4411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Arial"/>
              <a:buChar char="●"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Arial"/>
              <a:buChar char="●"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Arial"/>
              <a:buChar char="●"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71475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330066"/>
              </a:buClr>
              <a:buSzPts val="2250"/>
              <a:buFont typeface="Arial"/>
              <a:buChar char="▪"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330066"/>
              </a:buClr>
              <a:buSzPts val="2400"/>
              <a:buFont typeface="Arial"/>
              <a:buChar char="▪"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330066"/>
              </a:buClr>
              <a:buSzPts val="2400"/>
              <a:buFont typeface="Arial"/>
              <a:buChar char="▪"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330066"/>
              </a:buClr>
              <a:buSzPts val="2400"/>
              <a:buFont typeface="Arial"/>
              <a:buChar char="▪"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330066"/>
              </a:buClr>
              <a:buSzPts val="2400"/>
              <a:buFont typeface="Arial"/>
              <a:buChar char="▪"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330066"/>
              </a:buClr>
              <a:buSzPts val="2400"/>
              <a:buFont typeface="Arial"/>
              <a:buChar char="▪"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27"/>
          <p:cNvSpPr txBox="1"/>
          <p:nvPr>
            <p:ph idx="12" type="sldNum"/>
          </p:nvPr>
        </p:nvSpPr>
        <p:spPr>
          <a:xfrm>
            <a:off x="8441397" y="6248400"/>
            <a:ext cx="245404" cy="226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"/>
          <p:cNvSpPr/>
          <p:nvPr/>
        </p:nvSpPr>
        <p:spPr>
          <a:xfrm>
            <a:off x="381000" y="3962400"/>
            <a:ext cx="3429001" cy="2133601"/>
          </a:xfrm>
          <a:custGeom>
            <a:rect b="b" l="l" r="r" t="t"/>
            <a:pathLst>
              <a:path extrusionOk="0" h="21600" w="21600">
                <a:moveTo>
                  <a:pt x="11462" y="4342"/>
                </a:moveTo>
                <a:lnTo>
                  <a:pt x="14790" y="0"/>
                </a:lnTo>
                <a:lnTo>
                  <a:pt x="14525" y="5777"/>
                </a:lnTo>
                <a:lnTo>
                  <a:pt x="18007" y="3172"/>
                </a:lnTo>
                <a:lnTo>
                  <a:pt x="16380" y="6532"/>
                </a:lnTo>
                <a:lnTo>
                  <a:pt x="21600" y="6645"/>
                </a:lnTo>
                <a:lnTo>
                  <a:pt x="16985" y="9402"/>
                </a:lnTo>
                <a:lnTo>
                  <a:pt x="18270" y="11290"/>
                </a:lnTo>
                <a:lnTo>
                  <a:pt x="16380" y="12310"/>
                </a:lnTo>
                <a:lnTo>
                  <a:pt x="18877" y="15632"/>
                </a:lnTo>
                <a:lnTo>
                  <a:pt x="14640" y="14350"/>
                </a:lnTo>
                <a:lnTo>
                  <a:pt x="14942" y="17370"/>
                </a:lnTo>
                <a:lnTo>
                  <a:pt x="12180" y="15935"/>
                </a:lnTo>
                <a:lnTo>
                  <a:pt x="11612" y="18842"/>
                </a:lnTo>
                <a:lnTo>
                  <a:pt x="9872" y="17370"/>
                </a:lnTo>
                <a:lnTo>
                  <a:pt x="8700" y="19712"/>
                </a:lnTo>
                <a:lnTo>
                  <a:pt x="7527" y="18125"/>
                </a:lnTo>
                <a:lnTo>
                  <a:pt x="4917" y="21600"/>
                </a:lnTo>
                <a:lnTo>
                  <a:pt x="4805" y="18240"/>
                </a:lnTo>
                <a:lnTo>
                  <a:pt x="1285" y="17825"/>
                </a:lnTo>
                <a:lnTo>
                  <a:pt x="3330" y="15370"/>
                </a:lnTo>
                <a:lnTo>
                  <a:pt x="0" y="12877"/>
                </a:lnTo>
                <a:lnTo>
                  <a:pt x="3935" y="11592"/>
                </a:lnTo>
                <a:lnTo>
                  <a:pt x="1172" y="8270"/>
                </a:lnTo>
                <a:lnTo>
                  <a:pt x="5372" y="7817"/>
                </a:lnTo>
                <a:lnTo>
                  <a:pt x="4502" y="3625"/>
                </a:lnTo>
                <a:lnTo>
                  <a:pt x="8550" y="6382"/>
                </a:lnTo>
                <a:lnTo>
                  <a:pt x="9722" y="1887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"/>
          <p:cNvSpPr txBox="1"/>
          <p:nvPr>
            <p:ph type="title"/>
          </p:nvPr>
        </p:nvSpPr>
        <p:spPr>
          <a:xfrm>
            <a:off x="315913" y="466725"/>
            <a:ext cx="6781801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4656"/>
              <a:buFont typeface="Arial"/>
              <a:buNone/>
            </a:pPr>
            <a:r>
              <a:rPr lang="en-US" sz="4656"/>
              <a:t>CSC402 Programming Language Implementation</a:t>
            </a:r>
            <a:endParaRPr/>
          </a:p>
        </p:txBody>
      </p:sp>
      <p:sp>
        <p:nvSpPr>
          <p:cNvPr id="126" name="Google Shape;126;p1"/>
          <p:cNvSpPr txBox="1"/>
          <p:nvPr>
            <p:ph idx="1" type="body"/>
          </p:nvPr>
        </p:nvSpPr>
        <p:spPr>
          <a:xfrm>
            <a:off x="4343399" y="3049588"/>
            <a:ext cx="2754315" cy="1446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 sz="2400"/>
              <a:t>Dr. Lutz Hamel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 sz="2400"/>
              <a:t>Tyler Hall Rm 251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 sz="2400"/>
              <a:t>lutzhamel@uri.edu</a:t>
            </a:r>
            <a:endParaRPr/>
          </a:p>
        </p:txBody>
      </p:sp>
      <p:sp>
        <p:nvSpPr>
          <p:cNvPr id="127" name="Google Shape;127;p1"/>
          <p:cNvSpPr txBox="1"/>
          <p:nvPr/>
        </p:nvSpPr>
        <p:spPr>
          <a:xfrm>
            <a:off x="1016051" y="4648199"/>
            <a:ext cx="1903373" cy="5480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Welcome!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"/>
          <p:cNvSpPr txBox="1"/>
          <p:nvPr>
            <p:ph type="title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3900"/>
              <a:buFont typeface="Arial"/>
              <a:buNone/>
            </a:pPr>
            <a:r>
              <a:rPr b="1" i="0" lang="en-US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The Behavior of Programming Languages</a:t>
            </a:r>
            <a:endParaRPr/>
          </a:p>
        </p:txBody>
      </p:sp>
      <p:sp>
        <p:nvSpPr>
          <p:cNvPr id="206" name="Google Shape;206;p11"/>
          <p:cNvSpPr txBox="1"/>
          <p:nvPr>
            <p:ph idx="1" type="body"/>
          </p:nvPr>
        </p:nvSpPr>
        <p:spPr>
          <a:xfrm>
            <a:off x="457200" y="1719263"/>
            <a:ext cx="8229600" cy="4411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29184" lvl="0" marL="32918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82"/>
              <a:buFont typeface="Arial"/>
              <a:buChar char="●"/>
            </a:pPr>
            <a:r>
              <a:rPr lang="en-US" sz="2688"/>
              <a:t>In addition to specifying the syntax of a programming language we also need to specify its behavior – </a:t>
            </a:r>
            <a:r>
              <a:rPr b="1" lang="en-US"/>
              <a:t>the Semantics of the Language</a:t>
            </a:r>
            <a:endParaRPr/>
          </a:p>
          <a:p>
            <a:pPr indent="-329184" lvl="0" marL="329184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82"/>
              <a:buFont typeface="Arial"/>
              <a:buChar char="●"/>
            </a:pPr>
            <a:r>
              <a:rPr lang="en-US" sz="2688"/>
              <a:t>Every programmer instinctively knows what the following program fragment does:</a:t>
            </a:r>
            <a:br>
              <a:rPr lang="en-US" sz="2688"/>
            </a:br>
            <a:r>
              <a:rPr lang="en-US" sz="1919">
                <a:latin typeface="Courier New"/>
                <a:ea typeface="Courier New"/>
                <a:cs typeface="Courier New"/>
                <a:sym typeface="Courier New"/>
              </a:rPr>
              <a:t>	i=0</a:t>
            </a:r>
            <a:br>
              <a:rPr lang="en-US" sz="1919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919">
                <a:latin typeface="Courier New"/>
                <a:ea typeface="Courier New"/>
                <a:cs typeface="Courier New"/>
                <a:sym typeface="Courier New"/>
              </a:rPr>
              <a:t>	while i &lt; 10 do</a:t>
            </a:r>
            <a:br>
              <a:rPr lang="en-US" sz="1919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919">
                <a:latin typeface="Courier New"/>
                <a:ea typeface="Courier New"/>
                <a:cs typeface="Courier New"/>
                <a:sym typeface="Courier New"/>
              </a:rPr>
              <a:t>		print i</a:t>
            </a:r>
            <a:br>
              <a:rPr lang="en-US" sz="1919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919">
                <a:latin typeface="Courier New"/>
                <a:ea typeface="Courier New"/>
                <a:cs typeface="Courier New"/>
                <a:sym typeface="Courier New"/>
              </a:rPr>
              <a:t>		i=i+1</a:t>
            </a:r>
            <a:br>
              <a:rPr lang="en-US" sz="1919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919">
                <a:latin typeface="Courier New"/>
                <a:ea typeface="Courier New"/>
                <a:cs typeface="Courier New"/>
                <a:sym typeface="Courier New"/>
              </a:rPr>
              <a:t>	enddo</a:t>
            </a:r>
            <a:endParaRPr sz="1919">
              <a:latin typeface="Courier New"/>
              <a:ea typeface="Courier New"/>
              <a:cs typeface="Courier New"/>
              <a:sym typeface="Courier New"/>
            </a:endParaRPr>
          </a:p>
          <a:p>
            <a:pPr indent="-329184" lvl="0" marL="329184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82"/>
              <a:buFont typeface="Arial"/>
              <a:buChar char="●"/>
            </a:pPr>
            <a:r>
              <a:rPr lang="en-US" sz="2688"/>
              <a:t>But we need to tell the language processor what this program means; how it should behave.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"/>
          <p:cNvSpPr txBox="1"/>
          <p:nvPr>
            <p:ph type="title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3900"/>
              <a:buFont typeface="Arial"/>
              <a:buNone/>
            </a:pPr>
            <a:r>
              <a:rPr b="1" i="0" lang="en-US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The Behavior of Programming Languages</a:t>
            </a:r>
            <a:endParaRPr/>
          </a:p>
        </p:txBody>
      </p:sp>
      <p:sp>
        <p:nvSpPr>
          <p:cNvPr id="212" name="Google Shape;212;p12"/>
          <p:cNvSpPr txBox="1"/>
          <p:nvPr/>
        </p:nvSpPr>
        <p:spPr>
          <a:xfrm>
            <a:off x="655320" y="1523999"/>
            <a:ext cx="7944629" cy="4986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of a specification: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Syntax: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WhileStatement: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Expression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Statement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enddo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Semantics: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while statement executes an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Expression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a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Statement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repeatedly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until the value of the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Expression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false.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Expression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must have type Boolean, or an error occurs.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while statement is executed by first evaluating the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Expression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the value is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then the contained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Statement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executed. If execution 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the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Statement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completes normally, then the entire while statement is 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executed again, beginning by re-evaluating the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Expression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the value is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no further action is taken and the while statement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terminates.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"/>
          <p:cNvSpPr txBox="1"/>
          <p:nvPr>
            <p:ph type="title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3900"/>
              <a:buFont typeface="Arial"/>
              <a:buNone/>
            </a:pPr>
            <a:r>
              <a:rPr b="1" i="0" lang="en-US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The Behavior of Programming Languages</a:t>
            </a:r>
            <a:endParaRPr/>
          </a:p>
        </p:txBody>
      </p:sp>
      <p:sp>
        <p:nvSpPr>
          <p:cNvPr id="218" name="Google Shape;218;p13"/>
          <p:cNvSpPr txBox="1"/>
          <p:nvPr>
            <p:ph idx="1" type="body"/>
          </p:nvPr>
        </p:nvSpPr>
        <p:spPr>
          <a:xfrm>
            <a:off x="4343400" y="1947863"/>
            <a:ext cx="4343400" cy="3614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2000"/>
              <a:t>The specification of general purpose programming languages can be very complex.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2000"/>
              <a:t>In the case of Java this is a 700 page book!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2000"/>
              <a:t>Domain specific programming languages tend to be less complex and therefore much easier and faster to implement.</a:t>
            </a:r>
            <a:endParaRPr/>
          </a:p>
        </p:txBody>
      </p:sp>
      <p:pic>
        <p:nvPicPr>
          <p:cNvPr descr="Picture 4" id="219" name="Google Shape;21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828800"/>
            <a:ext cx="3810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3"/>
          <p:cNvSpPr txBox="1"/>
          <p:nvPr/>
        </p:nvSpPr>
        <p:spPr>
          <a:xfrm>
            <a:off x="258444" y="6262687"/>
            <a:ext cx="7055531" cy="28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Java Language Specification, Gosling, Joy, Steele, Bracha, 3rd edition, Wiley, 2005.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4"/>
          <p:cNvSpPr txBox="1"/>
          <p:nvPr>
            <p:ph type="title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3900"/>
              <a:buFont typeface="Arial"/>
              <a:buNone/>
            </a:pPr>
            <a:r>
              <a:rPr b="1" i="0" lang="en-US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Building Blocks of Language Processors</a:t>
            </a:r>
            <a:endParaRPr/>
          </a:p>
        </p:txBody>
      </p:sp>
      <p:sp>
        <p:nvSpPr>
          <p:cNvPr id="226" name="Google Shape;226;p14"/>
          <p:cNvSpPr txBox="1"/>
          <p:nvPr>
            <p:ph idx="1" type="body"/>
          </p:nvPr>
        </p:nvSpPr>
        <p:spPr>
          <a:xfrm>
            <a:off x="457200" y="1719263"/>
            <a:ext cx="8229600" cy="4411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programming language processors are made up of one or more three main building blocks:</a:t>
            </a:r>
            <a:endParaRPr/>
          </a:p>
          <a:p>
            <a:pPr indent="-347663" lvl="1" marL="6921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Arial"/>
              <a:buChar char="●"/>
            </a:pPr>
            <a:r>
              <a:rPr lang="en-US" sz="2600"/>
              <a:t>Syntax Analysis – program text/structure analysis</a:t>
            </a:r>
            <a:endParaRPr/>
          </a:p>
          <a:p>
            <a:pPr indent="-347663" lvl="1" marL="6921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Arial"/>
              <a:buChar char="●"/>
            </a:pPr>
            <a:r>
              <a:rPr lang="en-US" sz="2600"/>
              <a:t>Semantic Analysis – program behavior analysis</a:t>
            </a:r>
            <a:endParaRPr/>
          </a:p>
          <a:p>
            <a:pPr indent="-347663" lvl="1" marL="6921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Arial"/>
              <a:buChar char="●"/>
            </a:pPr>
            <a:r>
              <a:rPr lang="en-US" sz="2600"/>
              <a:t>Code Generation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 txBox="1"/>
          <p:nvPr>
            <p:ph type="title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3900"/>
              <a:buFont typeface="Arial"/>
              <a:buNone/>
            </a:pPr>
            <a:r>
              <a:rPr b="1" i="0" lang="en-US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Syntax Analysis</a:t>
            </a:r>
            <a:endParaRPr/>
          </a:p>
        </p:txBody>
      </p:sp>
      <p:sp>
        <p:nvSpPr>
          <p:cNvPr id="232" name="Google Shape;232;p15"/>
          <p:cNvSpPr txBox="1"/>
          <p:nvPr>
            <p:ph idx="1" type="body"/>
          </p:nvPr>
        </p:nvSpPr>
        <p:spPr>
          <a:xfrm>
            <a:off x="457200" y="3505198"/>
            <a:ext cx="8229600" cy="26257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syntax analysis reads the program text and produces an intermediate representation (IR)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IR is an </a:t>
            </a:r>
            <a:r>
              <a:rPr b="1" lang="en-US"/>
              <a:t>abstract representation 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the program text</a:t>
            </a:r>
            <a:endParaRPr/>
          </a:p>
        </p:txBody>
      </p:sp>
      <p:sp>
        <p:nvSpPr>
          <p:cNvPr id="233" name="Google Shape;233;p15"/>
          <p:cNvSpPr txBox="1"/>
          <p:nvPr/>
        </p:nvSpPr>
        <p:spPr>
          <a:xfrm>
            <a:off x="3447079" y="2140803"/>
            <a:ext cx="1447801" cy="818069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Syntax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Analysis</a:t>
            </a:r>
            <a:endParaRPr/>
          </a:p>
        </p:txBody>
      </p:sp>
      <p:sp>
        <p:nvSpPr>
          <p:cNvPr id="234" name="Google Shape;234;p15"/>
          <p:cNvSpPr/>
          <p:nvPr/>
        </p:nvSpPr>
        <p:spPr>
          <a:xfrm>
            <a:off x="2685079" y="2217003"/>
            <a:ext cx="648372" cy="67252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5"/>
          <p:cNvSpPr/>
          <p:nvPr/>
        </p:nvSpPr>
        <p:spPr>
          <a:xfrm>
            <a:off x="5008509" y="2217003"/>
            <a:ext cx="648372" cy="67252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5"/>
          <p:cNvSpPr txBox="1"/>
          <p:nvPr/>
        </p:nvSpPr>
        <p:spPr>
          <a:xfrm>
            <a:off x="1683343" y="2285999"/>
            <a:ext cx="879634" cy="5419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endParaRPr/>
          </a:p>
        </p:txBody>
      </p:sp>
      <p:sp>
        <p:nvSpPr>
          <p:cNvPr id="237" name="Google Shape;237;p15"/>
          <p:cNvSpPr txBox="1"/>
          <p:nvPr/>
        </p:nvSpPr>
        <p:spPr>
          <a:xfrm>
            <a:off x="5842999" y="2245081"/>
            <a:ext cx="1877280" cy="5419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Intermediate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Representation (IR)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6"/>
          <p:cNvSpPr txBox="1"/>
          <p:nvPr>
            <p:ph type="title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3900"/>
              <a:buFont typeface="Arial"/>
              <a:buNone/>
            </a:pPr>
            <a:r>
              <a:rPr b="1" i="0" lang="en-US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Semantic Analysis</a:t>
            </a:r>
            <a:endParaRPr/>
          </a:p>
        </p:txBody>
      </p:sp>
      <p:sp>
        <p:nvSpPr>
          <p:cNvPr id="243" name="Google Shape;243;p16"/>
          <p:cNvSpPr txBox="1"/>
          <p:nvPr>
            <p:ph idx="1" type="body"/>
          </p:nvPr>
        </p:nvSpPr>
        <p:spPr>
          <a:xfrm>
            <a:off x="457200" y="3622675"/>
            <a:ext cx="8229600" cy="2625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36042" lvl="0" marL="33604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46"/>
              <a:buFont typeface="Arial"/>
              <a:buChar char="●"/>
            </a:pPr>
            <a:r>
              <a:rPr lang="en-US" sz="2352"/>
              <a:t>The semantic analysis reads the IR and analyzes the encoded behavior</a:t>
            </a:r>
            <a:endParaRPr/>
          </a:p>
          <a:p>
            <a:pPr indent="-336042" lvl="0" marL="336042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46"/>
              <a:buFont typeface="Arial"/>
              <a:buChar char="●"/>
            </a:pPr>
            <a:r>
              <a:rPr lang="en-US" sz="2352"/>
              <a:t>The semantics analysis typically outputs an annotated version of the IR</a:t>
            </a:r>
            <a:endParaRPr/>
          </a:p>
          <a:p>
            <a:pPr indent="-336042" lvl="0" marL="336042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46"/>
              <a:buFont typeface="Arial"/>
              <a:buChar char="●"/>
            </a:pPr>
            <a:r>
              <a:rPr lang="en-US" sz="2352"/>
              <a:t>These annotations insure the correct behavior of the program, for example, memory space for a declared variable.</a:t>
            </a:r>
            <a:endParaRPr/>
          </a:p>
        </p:txBody>
      </p:sp>
      <p:sp>
        <p:nvSpPr>
          <p:cNvPr id="244" name="Google Shape;244;p16"/>
          <p:cNvSpPr txBox="1"/>
          <p:nvPr/>
        </p:nvSpPr>
        <p:spPr>
          <a:xfrm>
            <a:off x="3447079" y="2140803"/>
            <a:ext cx="1582121" cy="818069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Semantic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Analysis</a:t>
            </a:r>
            <a:endParaRPr/>
          </a:p>
        </p:txBody>
      </p:sp>
      <p:sp>
        <p:nvSpPr>
          <p:cNvPr id="245" name="Google Shape;245;p16"/>
          <p:cNvSpPr/>
          <p:nvPr/>
        </p:nvSpPr>
        <p:spPr>
          <a:xfrm>
            <a:off x="2685079" y="2217003"/>
            <a:ext cx="648372" cy="67252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6"/>
          <p:cNvSpPr/>
          <p:nvPr/>
        </p:nvSpPr>
        <p:spPr>
          <a:xfrm>
            <a:off x="5142829" y="2217003"/>
            <a:ext cx="648372" cy="67252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6"/>
          <p:cNvSpPr txBox="1"/>
          <p:nvPr/>
        </p:nvSpPr>
        <p:spPr>
          <a:xfrm>
            <a:off x="2089804" y="2404646"/>
            <a:ext cx="307341" cy="3133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IR</a:t>
            </a:r>
            <a:endParaRPr/>
          </a:p>
        </p:txBody>
      </p:sp>
      <p:sp>
        <p:nvSpPr>
          <p:cNvPr id="248" name="Google Shape;248;p16"/>
          <p:cNvSpPr txBox="1"/>
          <p:nvPr/>
        </p:nvSpPr>
        <p:spPr>
          <a:xfrm>
            <a:off x="5919949" y="2363728"/>
            <a:ext cx="1290301" cy="3133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Annotated IR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7"/>
          <p:cNvSpPr txBox="1"/>
          <p:nvPr>
            <p:ph type="title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3900"/>
              <a:buFont typeface="Arial"/>
              <a:buNone/>
            </a:pPr>
            <a:r>
              <a:rPr b="1" i="0" lang="en-US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Code Generation</a:t>
            </a:r>
            <a:endParaRPr/>
          </a:p>
        </p:txBody>
      </p:sp>
      <p:sp>
        <p:nvSpPr>
          <p:cNvPr id="254" name="Google Shape;254;p17"/>
          <p:cNvSpPr txBox="1"/>
          <p:nvPr>
            <p:ph idx="1" type="body"/>
          </p:nvPr>
        </p:nvSpPr>
        <p:spPr>
          <a:xfrm>
            <a:off x="457200" y="3622675"/>
            <a:ext cx="8229600" cy="2625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Font typeface="Arial"/>
              <a:buChar char="●"/>
            </a:pPr>
            <a:r>
              <a:rPr lang="en-US" sz="2400"/>
              <a:t>The semantic analysis reads the IR and translates it into the target language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80"/>
              <a:buFont typeface="Arial"/>
              <a:buChar char="●"/>
            </a:pPr>
            <a:r>
              <a:rPr lang="en-US" sz="2400"/>
              <a:t>The target language could be a high level language, assembly code, or byte code.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80"/>
              <a:buFont typeface="Arial"/>
              <a:buChar char="●"/>
            </a:pPr>
            <a:r>
              <a:rPr lang="en-US" sz="2400"/>
              <a:t>The target code can also be a spreadsheet that summarizes data described with the IR, etc.</a:t>
            </a:r>
            <a:endParaRPr/>
          </a:p>
        </p:txBody>
      </p:sp>
      <p:sp>
        <p:nvSpPr>
          <p:cNvPr id="255" name="Google Shape;255;p17"/>
          <p:cNvSpPr txBox="1"/>
          <p:nvPr/>
        </p:nvSpPr>
        <p:spPr>
          <a:xfrm>
            <a:off x="3447079" y="2140803"/>
            <a:ext cx="1810721" cy="818069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Generation</a:t>
            </a:r>
            <a:endParaRPr/>
          </a:p>
        </p:txBody>
      </p:sp>
      <p:sp>
        <p:nvSpPr>
          <p:cNvPr id="256" name="Google Shape;256;p17"/>
          <p:cNvSpPr/>
          <p:nvPr/>
        </p:nvSpPr>
        <p:spPr>
          <a:xfrm>
            <a:off x="2685079" y="2217003"/>
            <a:ext cx="648372" cy="67252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7"/>
          <p:cNvSpPr/>
          <p:nvPr/>
        </p:nvSpPr>
        <p:spPr>
          <a:xfrm>
            <a:off x="5410200" y="2217003"/>
            <a:ext cx="648371" cy="67252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7"/>
          <p:cNvSpPr txBox="1"/>
          <p:nvPr/>
        </p:nvSpPr>
        <p:spPr>
          <a:xfrm>
            <a:off x="2089804" y="2404646"/>
            <a:ext cx="307341" cy="3133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IR</a:t>
            </a:r>
            <a:endParaRPr/>
          </a:p>
        </p:txBody>
      </p:sp>
      <p:sp>
        <p:nvSpPr>
          <p:cNvPr id="259" name="Google Shape;259;p17"/>
          <p:cNvSpPr txBox="1"/>
          <p:nvPr/>
        </p:nvSpPr>
        <p:spPr>
          <a:xfrm>
            <a:off x="6207109" y="2262722"/>
            <a:ext cx="1008223" cy="5419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Target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Language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8"/>
          <p:cNvSpPr txBox="1"/>
          <p:nvPr>
            <p:ph type="title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3900"/>
              <a:buFont typeface="Arial"/>
              <a:buNone/>
            </a:pPr>
            <a:r>
              <a:rPr b="1" i="0" lang="en-US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The Structure of Language Processors</a:t>
            </a:r>
            <a:endParaRPr/>
          </a:p>
        </p:txBody>
      </p:sp>
      <p:sp>
        <p:nvSpPr>
          <p:cNvPr id="265" name="Google Shape;265;p18"/>
          <p:cNvSpPr txBox="1"/>
          <p:nvPr>
            <p:ph idx="1" type="body"/>
          </p:nvPr>
        </p:nvSpPr>
        <p:spPr>
          <a:xfrm>
            <a:off x="457200" y="1719263"/>
            <a:ext cx="8229600" cy="4411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can now plug these building blocks together in different configuration in order to obtain a variety of language processors.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particular, we can configure these building blocks as:</a:t>
            </a:r>
            <a:endParaRPr/>
          </a:p>
          <a:p>
            <a:pPr indent="-347663" lvl="1" marL="6921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Arial"/>
              <a:buChar char="●"/>
            </a:pPr>
            <a:r>
              <a:rPr lang="en-US" sz="2600"/>
              <a:t>Interpreter</a:t>
            </a:r>
            <a:endParaRPr/>
          </a:p>
          <a:p>
            <a:pPr indent="-347663" lvl="1" marL="6921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Arial"/>
              <a:buChar char="●"/>
            </a:pPr>
            <a:r>
              <a:rPr lang="en-US" sz="2600"/>
              <a:t>Translator/Compiler</a:t>
            </a:r>
            <a:endParaRPr/>
          </a:p>
          <a:p>
            <a:pPr indent="-347663" lvl="1" marL="6921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Arial"/>
              <a:buChar char="●"/>
            </a:pPr>
            <a:r>
              <a:rPr lang="en-US" sz="2600"/>
              <a:t>Simple Translator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9"/>
          <p:cNvSpPr txBox="1"/>
          <p:nvPr>
            <p:ph type="title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3900"/>
              <a:buFont typeface="Arial"/>
              <a:buNone/>
            </a:pPr>
            <a:r>
              <a:rPr b="1" i="0" lang="en-US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The Interpreter</a:t>
            </a:r>
            <a:endParaRPr/>
          </a:p>
        </p:txBody>
      </p:sp>
      <p:sp>
        <p:nvSpPr>
          <p:cNvPr id="271" name="Google Shape;271;p19"/>
          <p:cNvSpPr txBox="1"/>
          <p:nvPr>
            <p:ph idx="1" type="body"/>
          </p:nvPr>
        </p:nvSpPr>
        <p:spPr>
          <a:xfrm>
            <a:off x="457200" y="3505200"/>
            <a:ext cx="85344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91465" lvl="0" marL="29146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28"/>
              <a:buFont typeface="Arial"/>
              <a:buChar char="●"/>
            </a:pPr>
            <a:r>
              <a:rPr lang="en-US" sz="2040"/>
              <a:t>An interpreter is made up of a syntactic and a semantic analysis block.</a:t>
            </a:r>
            <a:endParaRPr/>
          </a:p>
          <a:p>
            <a:pPr indent="-291465" lvl="0" marL="29146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28"/>
              <a:buFont typeface="Arial"/>
              <a:buChar char="●"/>
            </a:pPr>
            <a:r>
              <a:rPr lang="en-US" sz="2040"/>
              <a:t>An interpreter reads, decodes, and executes code.</a:t>
            </a:r>
            <a:endParaRPr/>
          </a:p>
          <a:p>
            <a:pPr indent="-291465" lvl="0" marL="29146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28"/>
              <a:buFont typeface="Arial"/>
              <a:buChar char="●"/>
            </a:pPr>
            <a:r>
              <a:rPr lang="en-US" sz="2040"/>
              <a:t>For interpreters the semantic analysis block is slightly modified – it analyzes and </a:t>
            </a:r>
            <a:r>
              <a:rPr b="1" lang="en-US"/>
              <a:t>executes</a:t>
            </a:r>
            <a:r>
              <a:rPr lang="en-US" sz="2040"/>
              <a:t> the IR producing the program output.</a:t>
            </a:r>
            <a:endParaRPr/>
          </a:p>
          <a:p>
            <a:pPr indent="-291465" lvl="0" marL="29146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28"/>
              <a:buFont typeface="Arial"/>
              <a:buChar char="●"/>
            </a:pPr>
            <a:r>
              <a:rPr lang="en-US" sz="2040"/>
              <a:t>Examples include simple programmable calculators as well as languages such as Ruby and Python.</a:t>
            </a:r>
            <a:endParaRPr/>
          </a:p>
        </p:txBody>
      </p:sp>
      <p:sp>
        <p:nvSpPr>
          <p:cNvPr id="272" name="Google Shape;272;p19"/>
          <p:cNvSpPr txBox="1"/>
          <p:nvPr/>
        </p:nvSpPr>
        <p:spPr>
          <a:xfrm>
            <a:off x="2266839" y="2064603"/>
            <a:ext cx="1447801" cy="818069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Syntax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Analysis</a:t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1504840" y="2140803"/>
            <a:ext cx="648372" cy="67252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9"/>
          <p:cNvSpPr/>
          <p:nvPr/>
        </p:nvSpPr>
        <p:spPr>
          <a:xfrm>
            <a:off x="3828269" y="2140803"/>
            <a:ext cx="648372" cy="67252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9"/>
          <p:cNvSpPr txBox="1"/>
          <p:nvPr/>
        </p:nvSpPr>
        <p:spPr>
          <a:xfrm>
            <a:off x="503103" y="2209799"/>
            <a:ext cx="879634" cy="5419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endParaRPr/>
          </a:p>
        </p:txBody>
      </p:sp>
      <p:sp>
        <p:nvSpPr>
          <p:cNvPr id="276" name="Google Shape;276;p19"/>
          <p:cNvSpPr txBox="1"/>
          <p:nvPr/>
        </p:nvSpPr>
        <p:spPr>
          <a:xfrm>
            <a:off x="3931919" y="1676400"/>
            <a:ext cx="307341" cy="3133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IR</a:t>
            </a:r>
            <a:endParaRPr/>
          </a:p>
        </p:txBody>
      </p:sp>
      <p:sp>
        <p:nvSpPr>
          <p:cNvPr id="277" name="Google Shape;277;p19"/>
          <p:cNvSpPr txBox="1"/>
          <p:nvPr/>
        </p:nvSpPr>
        <p:spPr>
          <a:xfrm>
            <a:off x="4572439" y="2064603"/>
            <a:ext cx="1582121" cy="818069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Semantic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Analysis</a:t>
            </a:r>
            <a:endParaRPr/>
          </a:p>
        </p:txBody>
      </p:sp>
      <p:sp>
        <p:nvSpPr>
          <p:cNvPr id="278" name="Google Shape;278;p19"/>
          <p:cNvSpPr/>
          <p:nvPr/>
        </p:nvSpPr>
        <p:spPr>
          <a:xfrm>
            <a:off x="6268189" y="2140803"/>
            <a:ext cx="648372" cy="67252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9"/>
          <p:cNvSpPr txBox="1"/>
          <p:nvPr/>
        </p:nvSpPr>
        <p:spPr>
          <a:xfrm>
            <a:off x="7043657" y="2151240"/>
            <a:ext cx="883306" cy="5419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0"/>
          <p:cNvSpPr txBox="1"/>
          <p:nvPr>
            <p:ph type="title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3900"/>
              <a:buFont typeface="Arial"/>
              <a:buNone/>
            </a:pPr>
            <a:r>
              <a:rPr b="1" i="0" lang="en-US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The Translator/Compiler</a:t>
            </a:r>
            <a:endParaRPr/>
          </a:p>
        </p:txBody>
      </p:sp>
      <p:sp>
        <p:nvSpPr>
          <p:cNvPr id="285" name="Google Shape;285;p20"/>
          <p:cNvSpPr txBox="1"/>
          <p:nvPr>
            <p:ph idx="1" type="body"/>
          </p:nvPr>
        </p:nvSpPr>
        <p:spPr>
          <a:xfrm>
            <a:off x="457200" y="3587782"/>
            <a:ext cx="8229600" cy="2965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SzPts val="1540"/>
              <a:buFont typeface="Arial"/>
              <a:buChar char="●"/>
            </a:pPr>
            <a:r>
              <a:rPr lang="en-US" sz="2200"/>
              <a:t>A translator consists of all three of our building blocks.</a:t>
            </a:r>
            <a:endParaRPr sz="2700"/>
          </a:p>
          <a:p>
            <a:pPr indent="-342900" lvl="0" marL="342900" rtl="0" algn="l">
              <a:lnSpc>
                <a:spcPct val="81000"/>
              </a:lnSpc>
              <a:spcBef>
                <a:spcPts val="500"/>
              </a:spcBef>
              <a:spcAft>
                <a:spcPts val="0"/>
              </a:spcAft>
              <a:buSzPts val="1540"/>
              <a:buFont typeface="Arial"/>
              <a:buChar char="●"/>
            </a:pPr>
            <a:r>
              <a:rPr lang="en-US" sz="2200"/>
              <a:t>A translator reads text in one language and emits output conforming to another language.</a:t>
            </a:r>
            <a:endParaRPr sz="2700"/>
          </a:p>
          <a:p>
            <a:pPr indent="-342900" lvl="0" marL="342900" rtl="0" algn="l">
              <a:lnSpc>
                <a:spcPct val="81000"/>
              </a:lnSpc>
              <a:spcBef>
                <a:spcPts val="500"/>
              </a:spcBef>
              <a:spcAft>
                <a:spcPts val="0"/>
              </a:spcAft>
              <a:buSzPts val="1540"/>
              <a:buFont typeface="Arial"/>
              <a:buChar char="●"/>
            </a:pPr>
            <a:r>
              <a:rPr lang="en-US" sz="2200"/>
              <a:t>We often fit an additional optimization phase between the semantic analysis and the code generation phases.</a:t>
            </a:r>
            <a:endParaRPr sz="2700"/>
          </a:p>
          <a:p>
            <a:pPr indent="-342900" lvl="0" marL="342900" rtl="0" algn="l">
              <a:lnSpc>
                <a:spcPct val="81000"/>
              </a:lnSpc>
              <a:spcBef>
                <a:spcPts val="500"/>
              </a:spcBef>
              <a:spcAft>
                <a:spcPts val="0"/>
              </a:spcAft>
              <a:buSzPts val="1540"/>
              <a:buFont typeface="Arial"/>
              <a:buChar char="●"/>
            </a:pPr>
            <a:r>
              <a:rPr lang="en-US" sz="2200"/>
              <a:t>Examples include log file generators, assemblers and of course compilers.</a:t>
            </a:r>
            <a:endParaRPr sz="2700"/>
          </a:p>
          <a:p>
            <a:pPr indent="-342900" lvl="0" marL="342900" rtl="0" algn="l">
              <a:lnSpc>
                <a:spcPct val="81000"/>
              </a:lnSpc>
              <a:spcBef>
                <a:spcPts val="500"/>
              </a:spcBef>
              <a:spcAft>
                <a:spcPts val="0"/>
              </a:spcAft>
              <a:buSzPts val="1540"/>
              <a:buFont typeface="Arial"/>
              <a:buChar char="●"/>
            </a:pPr>
            <a:r>
              <a:rPr lang="en-US" sz="2200"/>
              <a:t>Note: A compiler is a translator that translates a high-level language to a low-level language.</a:t>
            </a:r>
            <a:endParaRPr/>
          </a:p>
        </p:txBody>
      </p:sp>
      <p:grpSp>
        <p:nvGrpSpPr>
          <p:cNvPr id="286" name="Google Shape;286;p20"/>
          <p:cNvGrpSpPr/>
          <p:nvPr/>
        </p:nvGrpSpPr>
        <p:grpSpPr>
          <a:xfrm>
            <a:off x="243616" y="1904999"/>
            <a:ext cx="8517870" cy="923756"/>
            <a:chOff x="0" y="0"/>
            <a:chExt cx="8517868" cy="923754"/>
          </a:xfrm>
        </p:grpSpPr>
        <p:sp>
          <p:nvSpPr>
            <p:cNvPr id="287" name="Google Shape;287;p20"/>
            <p:cNvSpPr txBox="1"/>
            <p:nvPr/>
          </p:nvSpPr>
          <p:spPr>
            <a:xfrm>
              <a:off x="1392406" y="315414"/>
              <a:ext cx="1236817" cy="567394"/>
            </a:xfrm>
            <a:prstGeom prst="rect">
              <a:avLst/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Syntax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Analysis</a:t>
              </a:r>
              <a:endParaRPr/>
            </a:p>
          </p:txBody>
        </p:sp>
        <p:sp>
          <p:nvSpPr>
            <p:cNvPr id="288" name="Google Shape;288;p20"/>
            <p:cNvSpPr/>
            <p:nvPr/>
          </p:nvSpPr>
          <p:spPr>
            <a:xfrm>
              <a:off x="741450" y="377327"/>
              <a:ext cx="553887" cy="546427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0"/>
            <p:cNvSpPr/>
            <p:nvPr/>
          </p:nvSpPr>
          <p:spPr>
            <a:xfrm>
              <a:off x="2726293" y="377327"/>
              <a:ext cx="553887" cy="546427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0"/>
            <p:cNvSpPr txBox="1"/>
            <p:nvPr/>
          </p:nvSpPr>
          <p:spPr>
            <a:xfrm>
              <a:off x="0" y="433388"/>
              <a:ext cx="685761" cy="442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Program</a:t>
              </a:r>
              <a:b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  <p:sp>
          <p:nvSpPr>
            <p:cNvPr id="291" name="Google Shape;291;p20"/>
            <p:cNvSpPr txBox="1"/>
            <p:nvPr/>
          </p:nvSpPr>
          <p:spPr>
            <a:xfrm>
              <a:off x="2821502" y="0"/>
              <a:ext cx="307341" cy="3133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IR</a:t>
              </a:r>
              <a:endParaRPr/>
            </a:p>
          </p:txBody>
        </p:sp>
        <p:sp>
          <p:nvSpPr>
            <p:cNvPr id="292" name="Google Shape;292;p20"/>
            <p:cNvSpPr txBox="1"/>
            <p:nvPr/>
          </p:nvSpPr>
          <p:spPr>
            <a:xfrm>
              <a:off x="3362018" y="315414"/>
              <a:ext cx="1351563" cy="567394"/>
            </a:xfrm>
            <a:prstGeom prst="rect">
              <a:avLst/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Semantic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Analysis</a:t>
              </a:r>
              <a:endParaRPr/>
            </a:p>
          </p:txBody>
        </p:sp>
        <p:sp>
          <p:nvSpPr>
            <p:cNvPr id="293" name="Google Shape;293;p20"/>
            <p:cNvSpPr/>
            <p:nvPr/>
          </p:nvSpPr>
          <p:spPr>
            <a:xfrm>
              <a:off x="4810651" y="377327"/>
              <a:ext cx="553887" cy="546427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0"/>
            <p:cNvSpPr txBox="1"/>
            <p:nvPr/>
          </p:nvSpPr>
          <p:spPr>
            <a:xfrm>
              <a:off x="4871690" y="0"/>
              <a:ext cx="307341" cy="3133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IR</a:t>
              </a:r>
              <a:endParaRPr/>
            </a:p>
          </p:txBody>
        </p:sp>
        <p:sp>
          <p:nvSpPr>
            <p:cNvPr id="295" name="Google Shape;295;p20"/>
            <p:cNvSpPr txBox="1"/>
            <p:nvPr/>
          </p:nvSpPr>
          <p:spPr>
            <a:xfrm>
              <a:off x="5443091" y="295229"/>
              <a:ext cx="1546849" cy="567393"/>
            </a:xfrm>
            <a:prstGeom prst="rect">
              <a:avLst/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Code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Generation</a:t>
              </a:r>
              <a:endParaRPr/>
            </a:p>
          </p:txBody>
        </p:sp>
        <p:sp>
          <p:nvSpPr>
            <p:cNvPr id="296" name="Google Shape;296;p20"/>
            <p:cNvSpPr/>
            <p:nvPr/>
          </p:nvSpPr>
          <p:spPr>
            <a:xfrm>
              <a:off x="7120132" y="357141"/>
              <a:ext cx="553887" cy="546428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0"/>
            <p:cNvSpPr txBox="1"/>
            <p:nvPr/>
          </p:nvSpPr>
          <p:spPr>
            <a:xfrm>
              <a:off x="7735666" y="394289"/>
              <a:ext cx="782202" cy="442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Target</a:t>
              </a:r>
              <a:b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Language</a:t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"/>
          <p:cNvSpPr txBox="1"/>
          <p:nvPr>
            <p:ph type="title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3900"/>
              <a:buFont typeface="Arial"/>
              <a:buNone/>
            </a:pPr>
            <a:r>
              <a:rPr b="1" i="0" lang="en-US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Course Objectives</a:t>
            </a:r>
            <a:endParaRPr/>
          </a:p>
        </p:txBody>
      </p:sp>
      <p:sp>
        <p:nvSpPr>
          <p:cNvPr id="133" name="Google Shape;133;p2"/>
          <p:cNvSpPr txBox="1"/>
          <p:nvPr>
            <p:ph idx="1" type="body"/>
          </p:nvPr>
        </p:nvSpPr>
        <p:spPr>
          <a:xfrm>
            <a:off x="457200" y="1719263"/>
            <a:ext cx="8229600" cy="4411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22325" lvl="0" marL="3223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11"/>
              <a:buFont typeface="Times New Roman"/>
              <a:buChar char="●"/>
            </a:pPr>
            <a:r>
              <a:rPr lang="en-US" sz="2444">
                <a:latin typeface="Times New Roman"/>
                <a:ea typeface="Times New Roman"/>
                <a:cs typeface="Times New Roman"/>
                <a:sym typeface="Times New Roman"/>
              </a:rPr>
              <a:t>Provide a solid foundation with respect to programming language implementation including</a:t>
            </a:r>
            <a:endParaRPr/>
          </a:p>
          <a:p>
            <a:pPr indent="-326802" lvl="1" marL="65062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48"/>
              <a:buFont typeface="Times New Roman"/>
              <a:buChar char="●"/>
            </a:pPr>
            <a:r>
              <a:rPr lang="en-US" sz="2068">
                <a:latin typeface="Times New Roman"/>
                <a:ea typeface="Times New Roman"/>
                <a:cs typeface="Times New Roman"/>
                <a:sym typeface="Times New Roman"/>
              </a:rPr>
              <a:t>grammar construction</a:t>
            </a:r>
            <a:endParaRPr sz="2444"/>
          </a:p>
          <a:p>
            <a:pPr indent="-326802" lvl="1" marL="65062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48"/>
              <a:buFont typeface="Times New Roman"/>
              <a:buChar char="●"/>
            </a:pPr>
            <a:r>
              <a:rPr lang="en-US" sz="2068">
                <a:latin typeface="Times New Roman"/>
                <a:ea typeface="Times New Roman"/>
                <a:cs typeface="Times New Roman"/>
                <a:sym typeface="Times New Roman"/>
              </a:rPr>
              <a:t>parsing techniques, </a:t>
            </a:r>
            <a:endParaRPr sz="2444"/>
          </a:p>
          <a:p>
            <a:pPr indent="-326802" lvl="1" marL="65062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48"/>
              <a:buFont typeface="Times New Roman"/>
              <a:buChar char="●"/>
            </a:pPr>
            <a:r>
              <a:rPr lang="en-US" sz="2068">
                <a:latin typeface="Times New Roman"/>
                <a:ea typeface="Times New Roman"/>
                <a:cs typeface="Times New Roman"/>
                <a:sym typeface="Times New Roman"/>
              </a:rPr>
              <a:t>intermediate representations (tree construction, pattern matching and tree walking techniques)</a:t>
            </a:r>
            <a:endParaRPr sz="2444"/>
          </a:p>
          <a:p>
            <a:pPr indent="-326802" lvl="1" marL="65062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48"/>
              <a:buFont typeface="Times New Roman"/>
              <a:buChar char="●"/>
            </a:pPr>
            <a:r>
              <a:rPr lang="en-US" sz="2068">
                <a:latin typeface="Times New Roman"/>
                <a:ea typeface="Times New Roman"/>
                <a:cs typeface="Times New Roman"/>
                <a:sym typeface="Times New Roman"/>
              </a:rPr>
              <a:t>symbol table construction</a:t>
            </a:r>
            <a:endParaRPr sz="2444"/>
          </a:p>
          <a:p>
            <a:pPr indent="-326802" lvl="1" marL="65062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48"/>
              <a:buFont typeface="Times New Roman"/>
              <a:buChar char="●"/>
            </a:pPr>
            <a:r>
              <a:rPr lang="en-US" sz="2068">
                <a:latin typeface="Times New Roman"/>
                <a:ea typeface="Times New Roman"/>
                <a:cs typeface="Times New Roman"/>
                <a:sym typeface="Times New Roman"/>
              </a:rPr>
              <a:t>code generation</a:t>
            </a:r>
            <a:endParaRPr sz="2444"/>
          </a:p>
          <a:p>
            <a:pPr indent="-322325" lvl="0" marL="32232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711"/>
              <a:buFont typeface="Times New Roman"/>
              <a:buChar char="●"/>
            </a:pPr>
            <a:r>
              <a:rPr lang="en-US" sz="2444">
                <a:latin typeface="Times New Roman"/>
                <a:ea typeface="Times New Roman"/>
                <a:cs typeface="Times New Roman"/>
                <a:sym typeface="Times New Roman"/>
              </a:rPr>
              <a:t>We will study a number of different programming language implementation techniques including compilers, interpreters, and virtual machines. </a:t>
            </a:r>
            <a:endParaRPr/>
          </a:p>
          <a:p>
            <a:pPr indent="-322325" lvl="0" marL="32232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711"/>
              <a:buFont typeface="Times New Roman"/>
              <a:buChar char="●"/>
            </a:pPr>
            <a:r>
              <a:rPr lang="en-US" sz="2444">
                <a:latin typeface="Times New Roman"/>
                <a:ea typeface="Times New Roman"/>
                <a:cs typeface="Times New Roman"/>
                <a:sym typeface="Times New Roman"/>
              </a:rPr>
              <a:t>You can add </a:t>
            </a:r>
            <a:r>
              <a:rPr lang="en-US" u="sng"/>
              <a:t>domain specific</a:t>
            </a:r>
            <a:r>
              <a:rPr lang="en-US" sz="2444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u="sng"/>
              <a:t>general programming</a:t>
            </a:r>
            <a:r>
              <a:rPr lang="en-US" sz="2444">
                <a:latin typeface="Times New Roman"/>
                <a:ea typeface="Times New Roman"/>
                <a:cs typeface="Times New Roman"/>
                <a:sym typeface="Times New Roman"/>
              </a:rPr>
              <a:t> language implementations to your tool chest.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1"/>
          <p:cNvSpPr txBox="1"/>
          <p:nvPr>
            <p:ph type="title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3900"/>
              <a:buFont typeface="Arial"/>
              <a:buNone/>
            </a:pPr>
            <a:r>
              <a:rPr b="1" i="0" lang="en-US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The Simple Translator</a:t>
            </a:r>
            <a:endParaRPr/>
          </a:p>
        </p:txBody>
      </p:sp>
      <p:sp>
        <p:nvSpPr>
          <p:cNvPr id="303" name="Google Shape;303;p21"/>
          <p:cNvSpPr txBox="1"/>
          <p:nvPr>
            <p:ph idx="1" type="body"/>
          </p:nvPr>
        </p:nvSpPr>
        <p:spPr>
          <a:xfrm>
            <a:off x="457200" y="3886200"/>
            <a:ext cx="82296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Font typeface="Arial"/>
              <a:buChar char="●"/>
            </a:pPr>
            <a:r>
              <a:rPr lang="en-US" sz="2400"/>
              <a:t>A simple translator consists of a syntax analysis block and a code generation block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80"/>
              <a:buFont typeface="Arial"/>
              <a:buChar char="●"/>
            </a:pPr>
            <a:r>
              <a:rPr lang="en-US" sz="2400"/>
              <a:t>It does not perform any semantic analysis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80"/>
              <a:buFont typeface="Arial"/>
              <a:buChar char="●"/>
            </a:pPr>
            <a:r>
              <a:rPr lang="en-US" sz="2400"/>
              <a:t>Think of it as the Reader followed by the Generator.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80"/>
              <a:buFont typeface="Arial"/>
              <a:buChar char="●"/>
            </a:pPr>
            <a:r>
              <a:rPr lang="en-US" sz="2400"/>
              <a:t>Examples include pretty printers and other formatters.</a:t>
            </a:r>
            <a:endParaRPr/>
          </a:p>
        </p:txBody>
      </p:sp>
      <p:sp>
        <p:nvSpPr>
          <p:cNvPr id="304" name="Google Shape;304;p21"/>
          <p:cNvSpPr txBox="1"/>
          <p:nvPr/>
        </p:nvSpPr>
        <p:spPr>
          <a:xfrm>
            <a:off x="2503698" y="2220415"/>
            <a:ext cx="1236818" cy="567393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Syntax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Analysis</a:t>
            </a:r>
            <a:endParaRPr/>
          </a:p>
        </p:txBody>
      </p:sp>
      <p:sp>
        <p:nvSpPr>
          <p:cNvPr id="305" name="Google Shape;305;p21"/>
          <p:cNvSpPr/>
          <p:nvPr/>
        </p:nvSpPr>
        <p:spPr>
          <a:xfrm>
            <a:off x="1852742" y="2282326"/>
            <a:ext cx="553887" cy="54642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1"/>
          <p:cNvSpPr/>
          <p:nvPr/>
        </p:nvSpPr>
        <p:spPr>
          <a:xfrm>
            <a:off x="3837585" y="2282326"/>
            <a:ext cx="553887" cy="54642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1"/>
          <p:cNvSpPr txBox="1"/>
          <p:nvPr/>
        </p:nvSpPr>
        <p:spPr>
          <a:xfrm>
            <a:off x="1111292" y="2338388"/>
            <a:ext cx="685762" cy="442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</a:t>
            </a:r>
            <a:b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endParaRPr/>
          </a:p>
        </p:txBody>
      </p:sp>
      <p:sp>
        <p:nvSpPr>
          <p:cNvPr id="308" name="Google Shape;308;p21"/>
          <p:cNvSpPr txBox="1"/>
          <p:nvPr/>
        </p:nvSpPr>
        <p:spPr>
          <a:xfrm>
            <a:off x="3932795" y="1905000"/>
            <a:ext cx="307341" cy="3133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IR</a:t>
            </a:r>
            <a:endParaRPr/>
          </a:p>
        </p:txBody>
      </p:sp>
      <p:sp>
        <p:nvSpPr>
          <p:cNvPr id="309" name="Google Shape;309;p21"/>
          <p:cNvSpPr txBox="1"/>
          <p:nvPr/>
        </p:nvSpPr>
        <p:spPr>
          <a:xfrm>
            <a:off x="4543871" y="2200229"/>
            <a:ext cx="1546850" cy="567393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Generation</a:t>
            </a:r>
            <a:endParaRPr/>
          </a:p>
        </p:txBody>
      </p:sp>
      <p:sp>
        <p:nvSpPr>
          <p:cNvPr id="310" name="Google Shape;310;p21"/>
          <p:cNvSpPr/>
          <p:nvPr/>
        </p:nvSpPr>
        <p:spPr>
          <a:xfrm>
            <a:off x="6220912" y="2262141"/>
            <a:ext cx="553887" cy="54642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1"/>
          <p:cNvSpPr txBox="1"/>
          <p:nvPr/>
        </p:nvSpPr>
        <p:spPr>
          <a:xfrm>
            <a:off x="6836447" y="2299288"/>
            <a:ext cx="782202" cy="442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Target</a:t>
            </a:r>
            <a:b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Language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2"/>
          <p:cNvSpPr txBox="1"/>
          <p:nvPr>
            <p:ph type="title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3900"/>
              <a:buFont typeface="Arial"/>
              <a:buNone/>
            </a:pPr>
            <a:r>
              <a:rPr b="1" i="0" lang="en-US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Example: Processing the Java Language</a:t>
            </a:r>
            <a:endParaRPr/>
          </a:p>
        </p:txBody>
      </p:sp>
      <p:sp>
        <p:nvSpPr>
          <p:cNvPr id="317" name="Google Shape;317;p22"/>
          <p:cNvSpPr txBox="1"/>
          <p:nvPr>
            <p:ph idx="1" type="body"/>
          </p:nvPr>
        </p:nvSpPr>
        <p:spPr>
          <a:xfrm>
            <a:off x="457200" y="1719263"/>
            <a:ext cx="8229600" cy="4411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processing pipeline for a language can consist of multiple language processors.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language processing pipeline for Java consists mainly of</a:t>
            </a:r>
            <a:endParaRPr/>
          </a:p>
          <a:p>
            <a:pPr indent="-347663" lvl="1" marL="6921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Arial"/>
              <a:buChar char="●"/>
            </a:pPr>
            <a:r>
              <a:rPr lang="en-US" sz="2600"/>
              <a:t>A compiler from Java to bytecode</a:t>
            </a:r>
            <a:endParaRPr/>
          </a:p>
          <a:p>
            <a:pPr indent="-347663" lvl="1" marL="6921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Arial"/>
              <a:buChar char="●"/>
            </a:pPr>
            <a:r>
              <a:rPr lang="en-US" sz="2600"/>
              <a:t>A bytecode interpreter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3"/>
          <p:cNvSpPr txBox="1"/>
          <p:nvPr>
            <p:ph type="title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3900"/>
              <a:buFont typeface="Arial"/>
              <a:buNone/>
            </a:pPr>
            <a:r>
              <a:rPr b="1" i="0" lang="en-US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Example: Processing the Java Language</a:t>
            </a:r>
            <a:endParaRPr/>
          </a:p>
        </p:txBody>
      </p:sp>
      <p:sp>
        <p:nvSpPr>
          <p:cNvPr id="323" name="Google Shape;323;p23"/>
          <p:cNvSpPr txBox="1"/>
          <p:nvPr/>
        </p:nvSpPr>
        <p:spPr>
          <a:xfrm>
            <a:off x="228600" y="1670050"/>
            <a:ext cx="3352800" cy="213296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Courier New"/>
              <a:buNone/>
            </a:pPr>
            <a:r>
              <a:rPr b="0" i="0" lang="en-US" sz="9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class Funny </a:t>
            </a: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int i =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b="0" i="0" lang="en-US" sz="9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Funny</a:t>
            </a: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(int x)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i = x;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</a:t>
            </a:r>
            <a:r>
              <a:rPr b="0" i="0" lang="en-US" sz="9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(String[] args)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Funny a[] = new Funny[10];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 (int j = 0; j &lt; 10; j++)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a[j] = new Funny(j);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324" name="Google Shape;324;p23"/>
          <p:cNvSpPr txBox="1"/>
          <p:nvPr/>
        </p:nvSpPr>
        <p:spPr>
          <a:xfrm>
            <a:off x="3889374" y="1962149"/>
            <a:ext cx="4640683" cy="441896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Courier New"/>
              <a:buNone/>
            </a:pPr>
            <a:r>
              <a:rPr b="0" i="0" lang="en-US" sz="9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class Funny</a:t>
            </a: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extends java.lang.Object{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int i;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0" i="0" lang="en-US" sz="9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Funny</a:t>
            </a: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(int);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Code: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0:   aload_0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1:   invokespecial   #1; //Method java/lang/Object."&lt;init&gt;":()V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4:   aload_0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5:   iconst_0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6:   putfield        #2; //Field i:I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9:   aload_0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10:  iload_1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11:  putfield        #2; //Field i:I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14:  return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b="0" i="0" lang="en-US" sz="9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(java.lang.String[]);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Code: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0:   bipush  10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2:   anewarray       #3; //class Funny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5:   astore_1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6:   iconst_0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7:   istore_2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8:   iload_2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9:   bipush  10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11:  if_icmpge       31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14:  aload_1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15:  iload_2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16:  new     #3; //class Funny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19:  dup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20:  iload_2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21:  invokespecial   #4; //Method "&lt;init&gt;":(I)V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24:  aastore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25:  iinc    2,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28:  goto    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31:  return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325" name="Google Shape;325;p23"/>
          <p:cNvSpPr txBox="1"/>
          <p:nvPr/>
        </p:nvSpPr>
        <p:spPr>
          <a:xfrm>
            <a:off x="258444" y="1295400"/>
            <a:ext cx="589817" cy="3133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Java:</a:t>
            </a:r>
            <a:endParaRPr/>
          </a:p>
        </p:txBody>
      </p:sp>
      <p:sp>
        <p:nvSpPr>
          <p:cNvPr id="326" name="Google Shape;326;p23"/>
          <p:cNvSpPr txBox="1"/>
          <p:nvPr/>
        </p:nvSpPr>
        <p:spPr>
          <a:xfrm>
            <a:off x="3919220" y="1536700"/>
            <a:ext cx="1007825" cy="3133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Bytecode:</a:t>
            </a:r>
            <a:endParaRPr/>
          </a:p>
        </p:txBody>
      </p:sp>
      <p:sp>
        <p:nvSpPr>
          <p:cNvPr id="327" name="Google Shape;327;p23"/>
          <p:cNvSpPr/>
          <p:nvPr/>
        </p:nvSpPr>
        <p:spPr>
          <a:xfrm flipH="1" rot="10800000">
            <a:off x="2574925" y="4086225"/>
            <a:ext cx="814389" cy="866776"/>
          </a:xfrm>
          <a:custGeom>
            <a:rect b="b" l="l" r="r" t="t"/>
            <a:pathLst>
              <a:path extrusionOk="0" h="21600" w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3"/>
          <p:cNvSpPr txBox="1"/>
          <p:nvPr/>
        </p:nvSpPr>
        <p:spPr>
          <a:xfrm>
            <a:off x="1580832" y="4235450"/>
            <a:ext cx="804328" cy="3133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compile</a:t>
            </a:r>
            <a:endParaRPr/>
          </a:p>
        </p:txBody>
      </p:sp>
      <p:sp>
        <p:nvSpPr>
          <p:cNvPr id="329" name="Google Shape;329;p23"/>
          <p:cNvSpPr/>
          <p:nvPr/>
        </p:nvSpPr>
        <p:spPr>
          <a:xfrm>
            <a:off x="2422525" y="5410200"/>
            <a:ext cx="976313" cy="485775"/>
          </a:xfrm>
          <a:prstGeom prst="leftArrow">
            <a:avLst>
              <a:gd fmla="val 50000" name="adj1"/>
              <a:gd fmla="val 50245" name="adj2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3"/>
          <p:cNvSpPr txBox="1"/>
          <p:nvPr/>
        </p:nvSpPr>
        <p:spPr>
          <a:xfrm>
            <a:off x="2484119" y="5932487"/>
            <a:ext cx="849572" cy="313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interpret</a:t>
            </a:r>
            <a:endParaRPr/>
          </a:p>
        </p:txBody>
      </p:sp>
      <p:sp>
        <p:nvSpPr>
          <p:cNvPr id="331" name="Google Shape;331;p23"/>
          <p:cNvSpPr txBox="1"/>
          <p:nvPr/>
        </p:nvSpPr>
        <p:spPr>
          <a:xfrm>
            <a:off x="1320418" y="5391020"/>
            <a:ext cx="892830" cy="55151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/>
          </a:p>
        </p:txBody>
      </p:sp>
      <p:sp>
        <p:nvSpPr>
          <p:cNvPr id="332" name="Google Shape;332;p23"/>
          <p:cNvSpPr txBox="1"/>
          <p:nvPr/>
        </p:nvSpPr>
        <p:spPr>
          <a:xfrm>
            <a:off x="274319" y="6430962"/>
            <a:ext cx="3348446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Note: javap -c &lt;classname&gt; will show bytecode.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4"/>
          <p:cNvSpPr txBox="1"/>
          <p:nvPr>
            <p:ph type="title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3900"/>
              <a:buFont typeface="Arial"/>
              <a:buNone/>
            </a:pPr>
            <a:r>
              <a:rPr b="1" i="0" lang="en-US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Example: Processing the Java Language - Compiler</a:t>
            </a:r>
            <a:endParaRPr/>
          </a:p>
        </p:txBody>
      </p:sp>
      <p:grpSp>
        <p:nvGrpSpPr>
          <p:cNvPr id="338" name="Google Shape;338;p24"/>
          <p:cNvGrpSpPr/>
          <p:nvPr/>
        </p:nvGrpSpPr>
        <p:grpSpPr>
          <a:xfrm>
            <a:off x="291540" y="2666456"/>
            <a:ext cx="8622090" cy="948362"/>
            <a:chOff x="0" y="0"/>
            <a:chExt cx="8622088" cy="948361"/>
          </a:xfrm>
        </p:grpSpPr>
        <p:sp>
          <p:nvSpPr>
            <p:cNvPr id="339" name="Google Shape;339;p24"/>
            <p:cNvSpPr txBox="1"/>
            <p:nvPr/>
          </p:nvSpPr>
          <p:spPr>
            <a:xfrm>
              <a:off x="1344482" y="315415"/>
              <a:ext cx="1236817" cy="567393"/>
            </a:xfrm>
            <a:prstGeom prst="rect">
              <a:avLst/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Syntax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Analysis</a:t>
              </a:r>
              <a:endParaRPr/>
            </a:p>
          </p:txBody>
        </p:sp>
        <p:sp>
          <p:nvSpPr>
            <p:cNvPr id="340" name="Google Shape;340;p24"/>
            <p:cNvSpPr/>
            <p:nvPr/>
          </p:nvSpPr>
          <p:spPr>
            <a:xfrm>
              <a:off x="693526" y="377327"/>
              <a:ext cx="553887" cy="546428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4"/>
            <p:cNvSpPr/>
            <p:nvPr/>
          </p:nvSpPr>
          <p:spPr>
            <a:xfrm>
              <a:off x="2678369" y="377327"/>
              <a:ext cx="553887" cy="546428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4"/>
            <p:cNvSpPr txBox="1"/>
            <p:nvPr/>
          </p:nvSpPr>
          <p:spPr>
            <a:xfrm>
              <a:off x="0" y="406367"/>
              <a:ext cx="589915" cy="5419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Java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Code</a:t>
              </a:r>
              <a:endParaRPr/>
            </a:p>
          </p:txBody>
        </p:sp>
        <p:sp>
          <p:nvSpPr>
            <p:cNvPr id="343" name="Google Shape;343;p24"/>
            <p:cNvSpPr txBox="1"/>
            <p:nvPr/>
          </p:nvSpPr>
          <p:spPr>
            <a:xfrm>
              <a:off x="2773578" y="0"/>
              <a:ext cx="307341" cy="3133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IR</a:t>
              </a:r>
              <a:endParaRPr/>
            </a:p>
          </p:txBody>
        </p:sp>
        <p:sp>
          <p:nvSpPr>
            <p:cNvPr id="344" name="Google Shape;344;p24"/>
            <p:cNvSpPr txBox="1"/>
            <p:nvPr/>
          </p:nvSpPr>
          <p:spPr>
            <a:xfrm>
              <a:off x="3314093" y="338976"/>
              <a:ext cx="1351563" cy="567394"/>
            </a:xfrm>
            <a:prstGeom prst="rect">
              <a:avLst/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Semantic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Analysis</a:t>
              </a:r>
              <a:endParaRPr/>
            </a:p>
          </p:txBody>
        </p:sp>
        <p:sp>
          <p:nvSpPr>
            <p:cNvPr id="345" name="Google Shape;345;p24"/>
            <p:cNvSpPr/>
            <p:nvPr/>
          </p:nvSpPr>
          <p:spPr>
            <a:xfrm>
              <a:off x="4762726" y="377327"/>
              <a:ext cx="553887" cy="546428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4"/>
            <p:cNvSpPr txBox="1"/>
            <p:nvPr/>
          </p:nvSpPr>
          <p:spPr>
            <a:xfrm>
              <a:off x="4823766" y="0"/>
              <a:ext cx="307341" cy="3133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IR</a:t>
              </a:r>
              <a:endParaRPr/>
            </a:p>
          </p:txBody>
        </p:sp>
        <p:sp>
          <p:nvSpPr>
            <p:cNvPr id="347" name="Google Shape;347;p24"/>
            <p:cNvSpPr txBox="1"/>
            <p:nvPr/>
          </p:nvSpPr>
          <p:spPr>
            <a:xfrm>
              <a:off x="5395166" y="295229"/>
              <a:ext cx="1546849" cy="567393"/>
            </a:xfrm>
            <a:prstGeom prst="rect">
              <a:avLst/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Code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Generation</a:t>
              </a:r>
              <a:endParaRPr/>
            </a:p>
          </p:txBody>
        </p:sp>
        <p:sp>
          <p:nvSpPr>
            <p:cNvPr id="348" name="Google Shape;348;p24"/>
            <p:cNvSpPr/>
            <p:nvPr/>
          </p:nvSpPr>
          <p:spPr>
            <a:xfrm>
              <a:off x="7072206" y="357141"/>
              <a:ext cx="553887" cy="546428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4"/>
            <p:cNvSpPr txBox="1"/>
            <p:nvPr/>
          </p:nvSpPr>
          <p:spPr>
            <a:xfrm>
              <a:off x="7670718" y="434820"/>
              <a:ext cx="951370" cy="3133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Bytecode</a:t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5"/>
          <p:cNvSpPr txBox="1"/>
          <p:nvPr>
            <p:ph type="title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3600"/>
              <a:buFont typeface="Arial"/>
              <a:buNone/>
            </a:pPr>
            <a:r>
              <a:rPr lang="en-US" sz="3600"/>
              <a:t>Example: Processing the Java Language – Bytecode Interpreter</a:t>
            </a:r>
            <a:endParaRPr/>
          </a:p>
        </p:txBody>
      </p:sp>
      <p:sp>
        <p:nvSpPr>
          <p:cNvPr id="355" name="Google Shape;355;p25"/>
          <p:cNvSpPr txBox="1"/>
          <p:nvPr/>
        </p:nvSpPr>
        <p:spPr>
          <a:xfrm>
            <a:off x="2266839" y="2750403"/>
            <a:ext cx="1447801" cy="818069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Syntax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Analysis</a:t>
            </a:r>
            <a:endParaRPr/>
          </a:p>
        </p:txBody>
      </p:sp>
      <p:sp>
        <p:nvSpPr>
          <p:cNvPr id="356" name="Google Shape;356;p25"/>
          <p:cNvSpPr/>
          <p:nvPr/>
        </p:nvSpPr>
        <p:spPr>
          <a:xfrm>
            <a:off x="1504840" y="2826603"/>
            <a:ext cx="648372" cy="67252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5"/>
          <p:cNvSpPr/>
          <p:nvPr/>
        </p:nvSpPr>
        <p:spPr>
          <a:xfrm>
            <a:off x="3828269" y="2826603"/>
            <a:ext cx="648372" cy="67252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5"/>
          <p:cNvSpPr txBox="1"/>
          <p:nvPr/>
        </p:nvSpPr>
        <p:spPr>
          <a:xfrm>
            <a:off x="377195" y="2895599"/>
            <a:ext cx="1131452" cy="7705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Bytecode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(Class File)</a:t>
            </a:r>
            <a:endParaRPr/>
          </a:p>
        </p:txBody>
      </p:sp>
      <p:sp>
        <p:nvSpPr>
          <p:cNvPr id="359" name="Google Shape;359;p25"/>
          <p:cNvSpPr txBox="1"/>
          <p:nvPr/>
        </p:nvSpPr>
        <p:spPr>
          <a:xfrm>
            <a:off x="3931919" y="2362200"/>
            <a:ext cx="307341" cy="3133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IR</a:t>
            </a:r>
            <a:endParaRPr/>
          </a:p>
        </p:txBody>
      </p:sp>
      <p:sp>
        <p:nvSpPr>
          <p:cNvPr id="360" name="Google Shape;360;p25"/>
          <p:cNvSpPr txBox="1"/>
          <p:nvPr/>
        </p:nvSpPr>
        <p:spPr>
          <a:xfrm>
            <a:off x="4572439" y="2750403"/>
            <a:ext cx="1582121" cy="818069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Semantic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Analysis</a:t>
            </a:r>
            <a:endParaRPr/>
          </a:p>
        </p:txBody>
      </p:sp>
      <p:sp>
        <p:nvSpPr>
          <p:cNvPr id="361" name="Google Shape;361;p25"/>
          <p:cNvSpPr/>
          <p:nvPr/>
        </p:nvSpPr>
        <p:spPr>
          <a:xfrm>
            <a:off x="6268189" y="2826603"/>
            <a:ext cx="648372" cy="67252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5"/>
          <p:cNvSpPr txBox="1"/>
          <p:nvPr/>
        </p:nvSpPr>
        <p:spPr>
          <a:xfrm>
            <a:off x="7043657" y="2837040"/>
            <a:ext cx="883306" cy="5419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6"/>
          <p:cNvSpPr txBox="1"/>
          <p:nvPr>
            <p:ph type="title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3900"/>
              <a:buFont typeface="Arial"/>
              <a:buNone/>
            </a:pPr>
            <a:r>
              <a:rPr b="1" i="0" lang="en-US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Assignments &amp; Readings</a:t>
            </a:r>
            <a:endParaRPr/>
          </a:p>
        </p:txBody>
      </p:sp>
      <p:sp>
        <p:nvSpPr>
          <p:cNvPr id="368" name="Google Shape;368;p26"/>
          <p:cNvSpPr txBox="1"/>
          <p:nvPr>
            <p:ph idx="1" type="body"/>
          </p:nvPr>
        </p:nvSpPr>
        <p:spPr>
          <a:xfrm>
            <a:off x="457200" y="1719263"/>
            <a:ext cx="8229600" cy="4411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 Chapter 1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Assignment #0: </a:t>
            </a:r>
            <a:endParaRPr/>
          </a:p>
          <a:p>
            <a:pPr indent="-347663" lvl="1" marL="6921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Arial"/>
              <a:buChar char="●"/>
            </a:pPr>
            <a:r>
              <a:rPr lang="en-US" sz="2600"/>
              <a:t>Download &amp; Read Syllabus </a:t>
            </a:r>
            <a:endParaRPr/>
          </a:p>
          <a:p>
            <a:pPr indent="-347663" lvl="1" marL="6921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Arial"/>
              <a:buChar char="●"/>
            </a:pPr>
            <a:r>
              <a:rPr lang="en-US" sz="2600"/>
              <a:t>upload a copy into BrightSpace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"/>
          <p:cNvSpPr txBox="1"/>
          <p:nvPr>
            <p:ph type="title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3900"/>
              <a:buFont typeface="Arial"/>
              <a:buNone/>
            </a:pPr>
            <a:r>
              <a:rPr b="1" i="0" lang="en-US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Some Definitions</a:t>
            </a:r>
            <a:endParaRPr/>
          </a:p>
        </p:txBody>
      </p:sp>
      <p:sp>
        <p:nvSpPr>
          <p:cNvPr id="139" name="Google Shape;139;p4"/>
          <p:cNvSpPr txBox="1"/>
          <p:nvPr>
            <p:ph idx="1" type="body"/>
          </p:nvPr>
        </p:nvSpPr>
        <p:spPr>
          <a:xfrm>
            <a:off x="457200" y="1719263"/>
            <a:ext cx="8229600" cy="3843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Domain Specific Language (DSL)</a:t>
            </a:r>
            <a:endParaRPr/>
          </a:p>
          <a:p>
            <a:pPr indent="-347663" lvl="1" marL="6921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Helvetica Neue"/>
              <a:buChar char="●"/>
            </a:pPr>
            <a:r>
              <a:rPr lang="en-US" sz="2600">
                <a:latin typeface="Helvetica Neue"/>
                <a:ea typeface="Helvetica Neue"/>
                <a:cs typeface="Helvetica Neue"/>
                <a:sym typeface="Helvetica Neue"/>
              </a:rPr>
              <a:t>In software development a DSL is a programming language or specification language dedicated to a particular problem domain, a particular problem representation technique, and/or a particular solution technique.</a:t>
            </a:r>
            <a:r>
              <a:rPr baseline="30000" lang="en-US"/>
              <a:t>‡</a:t>
            </a:r>
            <a:endParaRPr/>
          </a:p>
          <a:p>
            <a:pPr indent="-347663" lvl="1" marL="6921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Helvetica Neue"/>
              <a:buChar char="●"/>
            </a:pPr>
            <a:r>
              <a:rPr lang="en-US" sz="2600">
                <a:latin typeface="Helvetica Neue"/>
                <a:ea typeface="Helvetica Neue"/>
                <a:cs typeface="Helvetica Neue"/>
                <a:sym typeface="Helvetica Neue"/>
              </a:rPr>
              <a:t>Examples: Html, MSDOS/Linux shell scripts, game engine scripting languages</a:t>
            </a:r>
            <a:endParaRPr/>
          </a:p>
        </p:txBody>
      </p:sp>
      <p:sp>
        <p:nvSpPr>
          <p:cNvPr id="140" name="Google Shape;140;p4"/>
          <p:cNvSpPr txBox="1"/>
          <p:nvPr/>
        </p:nvSpPr>
        <p:spPr>
          <a:xfrm>
            <a:off x="1264920" y="6019800"/>
            <a:ext cx="1116800" cy="332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baseline="3000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‡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Wikipedia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"/>
          <p:cNvSpPr txBox="1"/>
          <p:nvPr>
            <p:ph type="title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3900"/>
              <a:buFont typeface="Arial"/>
              <a:buNone/>
            </a:pPr>
            <a:r>
              <a:rPr b="1" i="0" lang="en-US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Some Definitions</a:t>
            </a:r>
            <a:endParaRPr/>
          </a:p>
        </p:txBody>
      </p:sp>
      <p:sp>
        <p:nvSpPr>
          <p:cNvPr id="146" name="Google Shape;146;p5"/>
          <p:cNvSpPr txBox="1"/>
          <p:nvPr>
            <p:ph idx="1" type="body"/>
          </p:nvPr>
        </p:nvSpPr>
        <p:spPr>
          <a:xfrm>
            <a:off x="457200" y="1719263"/>
            <a:ext cx="8229600" cy="4411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20"/>
              <a:buFont typeface="Arial"/>
              <a:buChar char="●"/>
            </a:pPr>
            <a:r>
              <a:rPr lang="en-US" sz="2600"/>
              <a:t>General (Purpose) Programming Language</a:t>
            </a:r>
            <a:r>
              <a:rPr baseline="30000" lang="en-US"/>
              <a:t>‡</a:t>
            </a:r>
            <a:endParaRPr/>
          </a:p>
          <a:p>
            <a:pPr indent="-347663" lvl="1" marL="6921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Helvetica Neue"/>
              <a:buChar char="●"/>
            </a:pPr>
            <a:r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A general purpose programming language is a programming language designed to be used for writing software in a wide variety of application domains. </a:t>
            </a:r>
            <a:endParaRPr sz="2600"/>
          </a:p>
          <a:p>
            <a:pPr indent="-347663" lvl="1" marL="6921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Helvetica Neue"/>
              <a:buChar char="●"/>
            </a:pPr>
            <a:r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In many ways a general purpose language only has this status because it does not include language constructs designed to be used within a specific application domain (e.g., a page description language contains constructs intended to make it easier to write programs that control the layout of text and graphics on a page).</a:t>
            </a:r>
            <a:endParaRPr/>
          </a:p>
        </p:txBody>
      </p:sp>
      <p:sp>
        <p:nvSpPr>
          <p:cNvPr id="147" name="Google Shape;147;p5"/>
          <p:cNvSpPr txBox="1"/>
          <p:nvPr/>
        </p:nvSpPr>
        <p:spPr>
          <a:xfrm>
            <a:off x="1264920" y="6019800"/>
            <a:ext cx="1116800" cy="332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baseline="3000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‡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Wikipedia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 txBox="1"/>
          <p:nvPr>
            <p:ph type="title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3900"/>
              <a:buFont typeface="Arial"/>
              <a:buNone/>
            </a:pPr>
            <a:r>
              <a:rPr b="1" i="0" lang="en-US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Some Definitions</a:t>
            </a:r>
            <a:endParaRPr/>
          </a:p>
        </p:txBody>
      </p:sp>
      <p:sp>
        <p:nvSpPr>
          <p:cNvPr id="153" name="Google Shape;153;p6"/>
          <p:cNvSpPr txBox="1"/>
          <p:nvPr>
            <p:ph idx="1" type="body"/>
          </p:nvPr>
        </p:nvSpPr>
        <p:spPr>
          <a:xfrm>
            <a:off x="457200" y="1719263"/>
            <a:ext cx="8229600" cy="4411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High-Level Programming Language</a:t>
            </a:r>
            <a:endParaRPr/>
          </a:p>
          <a:p>
            <a:pPr indent="-347663" lvl="1" marL="6921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Arial"/>
              <a:buChar char="●"/>
            </a:pPr>
            <a:r>
              <a:rPr lang="en-US" sz="2600"/>
              <a:t>A language that supports data abstraction and “structured programming”</a:t>
            </a:r>
            <a:endParaRPr/>
          </a:p>
          <a:p>
            <a:pPr indent="-347663" lvl="1" marL="6921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Arial"/>
              <a:buChar char="●"/>
            </a:pPr>
            <a:r>
              <a:rPr lang="en-US" sz="2600"/>
              <a:t>e.g. class definitions and while-loops, if-then-else statements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Low-Level Programming Language</a:t>
            </a:r>
            <a:endParaRPr/>
          </a:p>
          <a:p>
            <a:pPr indent="-347663" lvl="1" marL="6921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Arial"/>
              <a:buChar char="●"/>
            </a:pPr>
            <a:r>
              <a:rPr lang="en-US" sz="2600"/>
              <a:t>A language that does NOT support data abstraction and “structured programming”</a:t>
            </a:r>
            <a:endParaRPr/>
          </a:p>
          <a:p>
            <a:pPr indent="-347663" lvl="1" marL="6921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Arial"/>
              <a:buChar char="●"/>
            </a:pPr>
            <a:r>
              <a:rPr lang="en-US" sz="2600"/>
              <a:t>Most assembly languages and bytecodes fall into this category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 txBox="1"/>
          <p:nvPr>
            <p:ph type="title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3900"/>
              <a:buFont typeface="Arial"/>
              <a:buNone/>
            </a:pPr>
            <a:r>
              <a:rPr b="1" i="0" lang="en-US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The Structure of Programming Languages</a:t>
            </a:r>
            <a:endParaRPr/>
          </a:p>
        </p:txBody>
      </p:sp>
      <p:sp>
        <p:nvSpPr>
          <p:cNvPr id="159" name="Google Shape;159;p7"/>
          <p:cNvSpPr txBox="1"/>
          <p:nvPr>
            <p:ph idx="1" type="body"/>
          </p:nvPr>
        </p:nvSpPr>
        <p:spPr>
          <a:xfrm>
            <a:off x="457200" y="1719263"/>
            <a:ext cx="8229600" cy="4411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39470" lvl="0" marL="33947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2"/>
              <a:buFont typeface="Arial"/>
              <a:buChar char="●"/>
            </a:pPr>
            <a:r>
              <a:rPr lang="en-US" sz="2574"/>
              <a:t>A programming language is a formal system of symbols that are combined to make up larger structures according to certain rules – </a:t>
            </a:r>
            <a:r>
              <a:rPr b="1" lang="en-US"/>
              <a:t>the Syntax of a Programming Language</a:t>
            </a:r>
            <a:endParaRPr/>
          </a:p>
          <a:p>
            <a:pPr indent="-339470" lvl="0" marL="33947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2"/>
              <a:buFont typeface="Arial"/>
              <a:buChar char="●"/>
            </a:pPr>
            <a:r>
              <a:rPr lang="en-US" sz="2574"/>
              <a:t>The combination of symbols and the larger structures carry information which language processors need to decode.</a:t>
            </a:r>
            <a:endParaRPr/>
          </a:p>
          <a:p>
            <a:pPr indent="-339470" lvl="0" marL="33947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2"/>
              <a:buFont typeface="Arial"/>
              <a:buChar char="●"/>
            </a:pPr>
            <a:r>
              <a:rPr lang="en-US" sz="2574"/>
              <a:t>We will see that the architecture of language processors is geared towards extracting this information by accessing the hierarchy of symbols and structures embedded in programming languages – </a:t>
            </a:r>
            <a:r>
              <a:rPr b="1" lang="en-US"/>
              <a:t>Syntax Analysis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"/>
          <p:cNvSpPr txBox="1"/>
          <p:nvPr>
            <p:ph type="title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3900"/>
              <a:buFont typeface="Arial"/>
              <a:buNone/>
            </a:pPr>
            <a:r>
              <a:rPr b="1" i="0" lang="en-US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The Structure of Programming Languages</a:t>
            </a:r>
            <a:endParaRPr/>
          </a:p>
        </p:txBody>
      </p:sp>
      <p:sp>
        <p:nvSpPr>
          <p:cNvPr id="165" name="Google Shape;165;p8"/>
          <p:cNvSpPr txBox="1"/>
          <p:nvPr>
            <p:ph idx="1" type="body"/>
          </p:nvPr>
        </p:nvSpPr>
        <p:spPr>
          <a:xfrm>
            <a:off x="457200" y="1719263"/>
            <a:ext cx="8229600" cy="4411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25754" lvl="0" marL="32575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70"/>
              <a:buFont typeface="Noto Sans Symbols"/>
              <a:buNone/>
            </a:pPr>
            <a:r>
              <a:rPr lang="en-US" sz="2470"/>
              <a:t>The hierarchy (low to high):</a:t>
            </a:r>
            <a:endParaRPr/>
          </a:p>
          <a:p>
            <a:pPr indent="-325754" lvl="0" marL="325754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70"/>
              <a:buFont typeface="Noto Sans Symbols"/>
              <a:buNone/>
            </a:pPr>
            <a:r>
              <a:rPr lang="en-US" sz="2470"/>
              <a:t>	</a:t>
            </a:r>
            <a:r>
              <a:rPr lang="en-US" sz="1710"/>
              <a:t>symbol (character)</a:t>
            </a:r>
            <a:br>
              <a:rPr lang="en-US" sz="1710"/>
            </a:br>
            <a:r>
              <a:rPr lang="en-US" sz="1710"/>
              <a:t>word (token)</a:t>
            </a:r>
            <a:br>
              <a:rPr lang="en-US" sz="1710"/>
            </a:br>
            <a:r>
              <a:rPr lang="en-US" sz="1710"/>
              <a:t>phrase</a:t>
            </a:r>
            <a:br>
              <a:rPr lang="en-US" sz="1710"/>
            </a:br>
            <a:r>
              <a:rPr lang="en-US" sz="1710"/>
              <a:t>sentence</a:t>
            </a:r>
            <a:endParaRPr sz="1710"/>
          </a:p>
          <a:p>
            <a:pPr indent="-325754" lvl="0" marL="325754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710"/>
              <a:buFont typeface="Noto Sans Symbols"/>
              <a:buNone/>
            </a:pPr>
            <a:r>
              <a:t/>
            </a:r>
            <a:endParaRPr sz="1710"/>
          </a:p>
          <a:p>
            <a:pPr indent="-325754" lvl="0" marL="325754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10"/>
              <a:buFont typeface="Noto Sans Symbols"/>
              <a:buNone/>
            </a:pPr>
            <a:r>
              <a:rPr lang="en-US" sz="1710"/>
              <a:t>Symbols are combined to form words, words are combined to form phrases, and phrases are combined to form sentences.</a:t>
            </a:r>
            <a:endParaRPr/>
          </a:p>
          <a:p>
            <a:pPr indent="-325754" lvl="0" marL="325754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710"/>
              <a:buFont typeface="Noto Sans Symbols"/>
              <a:buNone/>
            </a:pPr>
            <a:r>
              <a:t/>
            </a:r>
            <a:endParaRPr sz="1710"/>
          </a:p>
          <a:p>
            <a:pPr indent="-325754" lvl="0" marL="325754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10"/>
              <a:buFont typeface="Noto Sans Symbols"/>
              <a:buNone/>
            </a:pPr>
            <a:r>
              <a:rPr lang="en-US" sz="1710"/>
              <a:t>A programming language is a collection of valid sentences; a sentence is valid if the symbols, words, and phrases are combined according to the rules of the language.		</a:t>
            </a:r>
            <a:endParaRPr/>
          </a:p>
          <a:p>
            <a:pPr indent="-325754" lvl="0" marL="325754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710"/>
              <a:buFont typeface="Noto Sans Symbols"/>
              <a:buNone/>
            </a:pPr>
            <a:r>
              <a:t/>
            </a:r>
            <a:endParaRPr sz="1710"/>
          </a:p>
          <a:p>
            <a:pPr indent="-325754" lvl="0" marL="325754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10"/>
              <a:buFont typeface="Noto Sans Symbols"/>
              <a:buNone/>
            </a:pPr>
            <a:r>
              <a:rPr lang="en-US" sz="1710"/>
              <a:t>These rules are usually specified using a grammar (more on that later)</a:t>
            </a:r>
            <a:endParaRPr/>
          </a:p>
          <a:p>
            <a:pPr indent="-325754" lvl="0" marL="325754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10"/>
              <a:buFont typeface="Noto Sans Symbols"/>
              <a:buNone/>
            </a:pPr>
            <a:r>
              <a:rPr lang="en-US" sz="1710"/>
              <a:t>	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3900"/>
              <a:buFont typeface="Arial"/>
              <a:buNone/>
            </a:pPr>
            <a:r>
              <a:rPr b="1" i="0" lang="en-US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The Structure of Programming Languages</a:t>
            </a:r>
            <a:endParaRPr/>
          </a:p>
        </p:txBody>
      </p:sp>
      <p:sp>
        <p:nvSpPr>
          <p:cNvPr id="171" name="Google Shape;171;p9"/>
          <p:cNvSpPr txBox="1"/>
          <p:nvPr>
            <p:ph idx="1" type="body"/>
          </p:nvPr>
        </p:nvSpPr>
        <p:spPr>
          <a:xfrm>
            <a:off x="457200" y="1719263"/>
            <a:ext cx="6248400" cy="49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600"/>
              <a:buFont typeface="Noto Sans Symbols"/>
              <a:buNone/>
            </a:pPr>
            <a:r>
              <a:rPr lang="en-US" sz="2600"/>
              <a:t>An Example: Function Definition</a:t>
            </a:r>
            <a:endParaRPr/>
          </a:p>
        </p:txBody>
      </p:sp>
      <p:sp>
        <p:nvSpPr>
          <p:cNvPr id="172" name="Google Shape;172;p9"/>
          <p:cNvSpPr txBox="1"/>
          <p:nvPr/>
        </p:nvSpPr>
        <p:spPr>
          <a:xfrm>
            <a:off x="579119" y="2971800"/>
            <a:ext cx="4785362" cy="32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unction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inc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(int i) { return i + 1; }</a:t>
            </a:r>
            <a:endParaRPr/>
          </a:p>
        </p:txBody>
      </p:sp>
      <p:cxnSp>
        <p:nvCxnSpPr>
          <p:cNvPr id="173" name="Google Shape;173;p9"/>
          <p:cNvCxnSpPr/>
          <p:nvPr/>
        </p:nvCxnSpPr>
        <p:spPr>
          <a:xfrm flipH="1">
            <a:off x="685799" y="2678113"/>
            <a:ext cx="228601" cy="38100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4" name="Google Shape;174;p9"/>
          <p:cNvSpPr txBox="1"/>
          <p:nvPr/>
        </p:nvSpPr>
        <p:spPr>
          <a:xfrm>
            <a:off x="639445" y="2286000"/>
            <a:ext cx="781705" cy="3133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Symbol</a:t>
            </a:r>
            <a:endParaRPr/>
          </a:p>
        </p:txBody>
      </p:sp>
      <p:cxnSp>
        <p:nvCxnSpPr>
          <p:cNvPr id="175" name="Google Shape;175;p9"/>
          <p:cNvCxnSpPr/>
          <p:nvPr/>
        </p:nvCxnSpPr>
        <p:spPr>
          <a:xfrm flipH="1">
            <a:off x="1904999" y="2678113"/>
            <a:ext cx="228601" cy="38100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6" name="Google Shape;176;p9"/>
          <p:cNvSpPr txBox="1"/>
          <p:nvPr/>
        </p:nvSpPr>
        <p:spPr>
          <a:xfrm>
            <a:off x="2011044" y="2286000"/>
            <a:ext cx="646372" cy="3133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Token</a:t>
            </a:r>
            <a:endParaRPr/>
          </a:p>
        </p:txBody>
      </p:sp>
      <p:sp>
        <p:nvSpPr>
          <p:cNvPr id="177" name="Google Shape;177;p9"/>
          <p:cNvSpPr/>
          <p:nvPr/>
        </p:nvSpPr>
        <p:spPr>
          <a:xfrm rot="-5423203">
            <a:off x="4505325" y="3174999"/>
            <a:ext cx="228601" cy="609602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cubicBezTo>
                  <a:pt x="15635" y="21600"/>
                  <a:pt x="10800" y="20279"/>
                  <a:pt x="10800" y="18650"/>
                </a:cubicBezTo>
                <a:lnTo>
                  <a:pt x="10800" y="13641"/>
                </a:lnTo>
                <a:cubicBezTo>
                  <a:pt x="10800" y="12012"/>
                  <a:pt x="5965" y="10691"/>
                  <a:pt x="0" y="10691"/>
                </a:cubicBezTo>
                <a:cubicBezTo>
                  <a:pt x="5965" y="10691"/>
                  <a:pt x="10800" y="9370"/>
                  <a:pt x="10800" y="7741"/>
                </a:cubicBezTo>
                <a:lnTo>
                  <a:pt x="10800" y="2950"/>
                </a:lnTo>
                <a:cubicBezTo>
                  <a:pt x="10800" y="1321"/>
                  <a:pt x="15635" y="0"/>
                  <a:pt x="21600" y="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9"/>
          <p:cNvSpPr txBox="1"/>
          <p:nvPr/>
        </p:nvSpPr>
        <p:spPr>
          <a:xfrm>
            <a:off x="4392295" y="3581400"/>
            <a:ext cx="499428" cy="3133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expr</a:t>
            </a:r>
            <a:endParaRPr/>
          </a:p>
        </p:txBody>
      </p:sp>
      <p:sp>
        <p:nvSpPr>
          <p:cNvPr id="179" name="Google Shape;179;p9"/>
          <p:cNvSpPr/>
          <p:nvPr/>
        </p:nvSpPr>
        <p:spPr>
          <a:xfrm rot="-5423203">
            <a:off x="2551113" y="3981449"/>
            <a:ext cx="228601" cy="609602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cubicBezTo>
                  <a:pt x="15635" y="21600"/>
                  <a:pt x="10800" y="20279"/>
                  <a:pt x="10800" y="18650"/>
                </a:cubicBezTo>
                <a:lnTo>
                  <a:pt x="10800" y="13641"/>
                </a:lnTo>
                <a:cubicBezTo>
                  <a:pt x="10800" y="12012"/>
                  <a:pt x="5965" y="10691"/>
                  <a:pt x="0" y="10691"/>
                </a:cubicBezTo>
                <a:cubicBezTo>
                  <a:pt x="5965" y="10691"/>
                  <a:pt x="10800" y="9370"/>
                  <a:pt x="10800" y="7741"/>
                </a:cubicBezTo>
                <a:lnTo>
                  <a:pt x="10800" y="2950"/>
                </a:lnTo>
                <a:cubicBezTo>
                  <a:pt x="10800" y="1321"/>
                  <a:pt x="15635" y="0"/>
                  <a:pt x="21600" y="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9"/>
          <p:cNvSpPr txBox="1"/>
          <p:nvPr/>
        </p:nvSpPr>
        <p:spPr>
          <a:xfrm>
            <a:off x="2438083" y="4387850"/>
            <a:ext cx="499428" cy="3133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expr</a:t>
            </a:r>
            <a:endParaRPr/>
          </a:p>
        </p:txBody>
      </p:sp>
      <p:sp>
        <p:nvSpPr>
          <p:cNvPr id="181" name="Google Shape;181;p9"/>
          <p:cNvSpPr/>
          <p:nvPr/>
        </p:nvSpPr>
        <p:spPr>
          <a:xfrm rot="-5423203">
            <a:off x="4076700" y="3402012"/>
            <a:ext cx="228601" cy="1828801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cubicBezTo>
                  <a:pt x="15635" y="21600"/>
                  <a:pt x="10800" y="20279"/>
                  <a:pt x="10800" y="18650"/>
                </a:cubicBezTo>
                <a:lnTo>
                  <a:pt x="10800" y="13750"/>
                </a:lnTo>
                <a:cubicBezTo>
                  <a:pt x="10800" y="12121"/>
                  <a:pt x="5965" y="10800"/>
                  <a:pt x="0" y="10800"/>
                </a:cubicBezTo>
                <a:cubicBezTo>
                  <a:pt x="5965" y="10800"/>
                  <a:pt x="10800" y="9479"/>
                  <a:pt x="10800" y="7850"/>
                </a:cubicBezTo>
                <a:lnTo>
                  <a:pt x="10800" y="2950"/>
                </a:lnTo>
                <a:cubicBezTo>
                  <a:pt x="10800" y="1321"/>
                  <a:pt x="15635" y="0"/>
                  <a:pt x="21600" y="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9"/>
          <p:cNvSpPr txBox="1"/>
          <p:nvPr/>
        </p:nvSpPr>
        <p:spPr>
          <a:xfrm>
            <a:off x="3973194" y="4495800"/>
            <a:ext cx="487920" cy="3133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stmt</a:t>
            </a:r>
            <a:endParaRPr/>
          </a:p>
        </p:txBody>
      </p:sp>
      <p:sp>
        <p:nvSpPr>
          <p:cNvPr id="183" name="Google Shape;183;p9"/>
          <p:cNvSpPr/>
          <p:nvPr/>
        </p:nvSpPr>
        <p:spPr>
          <a:xfrm rot="-5423203">
            <a:off x="2705099" y="2797175"/>
            <a:ext cx="452439" cy="4494213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cubicBezTo>
                  <a:pt x="15635" y="21600"/>
                  <a:pt x="10800" y="20279"/>
                  <a:pt x="10800" y="18650"/>
                </a:cubicBezTo>
                <a:lnTo>
                  <a:pt x="10800" y="13750"/>
                </a:lnTo>
                <a:cubicBezTo>
                  <a:pt x="10800" y="12121"/>
                  <a:pt x="5965" y="10800"/>
                  <a:pt x="0" y="10800"/>
                </a:cubicBezTo>
                <a:cubicBezTo>
                  <a:pt x="5965" y="10800"/>
                  <a:pt x="10800" y="9479"/>
                  <a:pt x="10800" y="7850"/>
                </a:cubicBezTo>
                <a:lnTo>
                  <a:pt x="10800" y="2950"/>
                </a:lnTo>
                <a:cubicBezTo>
                  <a:pt x="10800" y="1321"/>
                  <a:pt x="15635" y="0"/>
                  <a:pt x="21600" y="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9"/>
          <p:cNvSpPr txBox="1"/>
          <p:nvPr/>
        </p:nvSpPr>
        <p:spPr>
          <a:xfrm>
            <a:off x="2712719" y="5313362"/>
            <a:ext cx="487920" cy="313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stmt</a:t>
            </a:r>
            <a:endParaRPr/>
          </a:p>
        </p:txBody>
      </p:sp>
      <p:sp>
        <p:nvSpPr>
          <p:cNvPr id="185" name="Google Shape;185;p9"/>
          <p:cNvSpPr/>
          <p:nvPr/>
        </p:nvSpPr>
        <p:spPr>
          <a:xfrm rot="-5423203">
            <a:off x="2744787" y="3136899"/>
            <a:ext cx="452439" cy="5027614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cubicBezTo>
                  <a:pt x="15635" y="21600"/>
                  <a:pt x="10800" y="20279"/>
                  <a:pt x="10800" y="18650"/>
                </a:cubicBezTo>
                <a:lnTo>
                  <a:pt x="10800" y="13750"/>
                </a:lnTo>
                <a:cubicBezTo>
                  <a:pt x="10800" y="12121"/>
                  <a:pt x="5965" y="10800"/>
                  <a:pt x="0" y="10800"/>
                </a:cubicBezTo>
                <a:cubicBezTo>
                  <a:pt x="5965" y="10800"/>
                  <a:pt x="10800" y="9479"/>
                  <a:pt x="10800" y="7850"/>
                </a:cubicBezTo>
                <a:lnTo>
                  <a:pt x="10800" y="2950"/>
                </a:lnTo>
                <a:cubicBezTo>
                  <a:pt x="10800" y="1321"/>
                  <a:pt x="15635" y="0"/>
                  <a:pt x="21600" y="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9"/>
          <p:cNvSpPr txBox="1"/>
          <p:nvPr/>
        </p:nvSpPr>
        <p:spPr>
          <a:xfrm>
            <a:off x="2484119" y="5943600"/>
            <a:ext cx="928848" cy="3133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sentence</a:t>
            </a:r>
            <a:endParaRPr/>
          </a:p>
        </p:txBody>
      </p:sp>
      <p:sp>
        <p:nvSpPr>
          <p:cNvPr id="187" name="Google Shape;187;p9"/>
          <p:cNvSpPr txBox="1"/>
          <p:nvPr/>
        </p:nvSpPr>
        <p:spPr>
          <a:xfrm>
            <a:off x="5775325" y="2427288"/>
            <a:ext cx="3241834" cy="375191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function definition is a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sentence, this sentence is 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a stmt</a:t>
            </a:r>
            <a:endParaRPr/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stmt is composed of two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tokens (function, inc), an expr, 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and a stmt</a:t>
            </a:r>
            <a:endParaRPr/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expr is composed of four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tokens: (,),int,i </a:t>
            </a:r>
            <a:endParaRPr/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stmt is composed of a token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(return) and an expr</a:t>
            </a:r>
            <a:endParaRPr/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expr is composed of three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tokens: I, +, 1 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👉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Language processors are built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to extract this kind of hierarchy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and process it.</a:t>
            </a:r>
            <a:endParaRPr/>
          </a:p>
        </p:txBody>
      </p:sp>
      <p:sp>
        <p:nvSpPr>
          <p:cNvPr id="188" name="Google Shape;188;p9"/>
          <p:cNvSpPr txBox="1"/>
          <p:nvPr/>
        </p:nvSpPr>
        <p:spPr>
          <a:xfrm>
            <a:off x="334645" y="6438899"/>
            <a:ext cx="401802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Note: the structure of a language is also called the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syntax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89" name="Google Shape;189;p9"/>
          <p:cNvSpPr txBox="1"/>
          <p:nvPr/>
        </p:nvSpPr>
        <p:spPr>
          <a:xfrm>
            <a:off x="1645919" y="4385845"/>
            <a:ext cx="601227" cy="313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token</a:t>
            </a:r>
            <a:endParaRPr/>
          </a:p>
        </p:txBody>
      </p:sp>
      <p:sp>
        <p:nvSpPr>
          <p:cNvPr id="190" name="Google Shape;190;p9"/>
          <p:cNvSpPr txBox="1"/>
          <p:nvPr/>
        </p:nvSpPr>
        <p:spPr>
          <a:xfrm>
            <a:off x="731519" y="4374760"/>
            <a:ext cx="601227" cy="3133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token</a:t>
            </a:r>
            <a:endParaRPr/>
          </a:p>
        </p:txBody>
      </p:sp>
      <p:sp>
        <p:nvSpPr>
          <p:cNvPr id="191" name="Google Shape;191;p9"/>
          <p:cNvSpPr txBox="1"/>
          <p:nvPr/>
        </p:nvSpPr>
        <p:spPr>
          <a:xfrm>
            <a:off x="3474719" y="3581400"/>
            <a:ext cx="601227" cy="3133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token</a:t>
            </a:r>
            <a:endParaRPr/>
          </a:p>
        </p:txBody>
      </p:sp>
      <p:cxnSp>
        <p:nvCxnSpPr>
          <p:cNvPr id="192" name="Google Shape;192;p9"/>
          <p:cNvCxnSpPr/>
          <p:nvPr/>
        </p:nvCxnSpPr>
        <p:spPr>
          <a:xfrm flipH="1">
            <a:off x="990599" y="3581400"/>
            <a:ext cx="1" cy="685801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3" name="Google Shape;193;p9"/>
          <p:cNvCxnSpPr/>
          <p:nvPr/>
        </p:nvCxnSpPr>
        <p:spPr>
          <a:xfrm>
            <a:off x="1828800" y="3581400"/>
            <a:ext cx="0" cy="609601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4" name="Google Shape;194;p9"/>
          <p:cNvCxnSpPr/>
          <p:nvPr/>
        </p:nvCxnSpPr>
        <p:spPr>
          <a:xfrm>
            <a:off x="3733800" y="3352800"/>
            <a:ext cx="0" cy="76201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"/>
          <p:cNvSpPr txBox="1"/>
          <p:nvPr>
            <p:ph type="title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3900"/>
              <a:buFont typeface="Arial"/>
              <a:buNone/>
            </a:pPr>
            <a:r>
              <a:rPr b="1" i="0" lang="en-US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The Structure of Programming Languages</a:t>
            </a:r>
            <a:endParaRPr/>
          </a:p>
        </p:txBody>
      </p:sp>
      <p:sp>
        <p:nvSpPr>
          <p:cNvPr id="200" name="Google Shape;200;p10"/>
          <p:cNvSpPr txBox="1"/>
          <p:nvPr>
            <p:ph idx="1" type="body"/>
          </p:nvPr>
        </p:nvSpPr>
        <p:spPr>
          <a:xfrm>
            <a:off x="457200" y="1719263"/>
            <a:ext cx="8229600" cy="4411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Programming text page vs. Symbol Stream</a:t>
            </a:r>
            <a:endParaRPr/>
          </a:p>
          <a:p>
            <a:pPr indent="-347663" lvl="1" marL="6921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Arial"/>
              <a:buChar char="●"/>
            </a:pPr>
            <a:r>
              <a:rPr lang="en-US" sz="2600"/>
              <a:t>We usually represent programs as 2D text</a:t>
            </a:r>
            <a:br>
              <a:rPr lang="en-US" sz="2600"/>
            </a:b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i=0</a:t>
            </a:r>
            <a:br>
              <a:rPr lang="en-U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while i &lt; 10 do</a:t>
            </a:r>
            <a:br>
              <a:rPr lang="en-U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	print i</a:t>
            </a:r>
            <a:br>
              <a:rPr lang="en-U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	i=i+1</a:t>
            </a:r>
            <a:br>
              <a:rPr lang="en-U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enddo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7663" lvl="1" marL="6921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Arial"/>
              <a:buChar char="●"/>
            </a:pPr>
            <a:r>
              <a:rPr lang="en-US" sz="2600"/>
              <a:t>However, to the language processor this appears to be just a stream of symbols:</a:t>
            </a:r>
            <a:br>
              <a:rPr lang="en-US" sz="2600"/>
            </a:b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i=0&lt;cr&gt;while&lt;sp&gt;i&lt;sp&gt;&lt;&lt;sp&gt;10&lt;sp&gt;do&lt;cr&gt;&lt;tab&gt;print&lt;sp&gt;i&lt;cr&gt;…</a:t>
            </a:r>
            <a:br>
              <a:rPr lang="en-US" sz="1600">
                <a:latin typeface="Courier New"/>
                <a:ea typeface="Courier New"/>
                <a:cs typeface="Courier New"/>
                <a:sym typeface="Courier New"/>
              </a:rPr>
            </a:b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7663" lvl="1" marL="6921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Arial"/>
              <a:buChar char="●"/>
            </a:pPr>
            <a:r>
              <a:rPr lang="en-US" sz="2600"/>
              <a:t>Here, &lt;cr&gt;, &lt;sp&gt;,and &lt;tab&gt; are special symbols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etwork">
  <a:themeElements>
    <a:clrScheme name="Networ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CCCC00"/>
      </a:accent1>
      <a:accent2>
        <a:srgbClr val="669999"/>
      </a:accent2>
      <a:accent3>
        <a:srgbClr val="8F8F8F"/>
      </a:accent3>
      <a:accent4>
        <a:srgbClr val="707070"/>
      </a:accent4>
      <a:accent5>
        <a:srgbClr val="E2E2AA"/>
      </a:accent5>
      <a:accent6>
        <a:srgbClr val="5C8A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etwork">
  <a:themeElements>
    <a:clrScheme name="Networ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CCCC00"/>
      </a:accent1>
      <a:accent2>
        <a:srgbClr val="669999"/>
      </a:accent2>
      <a:accent3>
        <a:srgbClr val="8F8F8F"/>
      </a:accent3>
      <a:accent4>
        <a:srgbClr val="707070"/>
      </a:accent4>
      <a:accent5>
        <a:srgbClr val="E2E2AA"/>
      </a:accent5>
      <a:accent6>
        <a:srgbClr val="5C8A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