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7"/>
  </p:notesMasterIdLst>
  <p:sldIdLst>
    <p:sldId id="292" r:id="rId2"/>
    <p:sldId id="317" r:id="rId3"/>
    <p:sldId id="296" r:id="rId4"/>
    <p:sldId id="293" r:id="rId5"/>
    <p:sldId id="294" r:id="rId6"/>
    <p:sldId id="295" r:id="rId7"/>
    <p:sldId id="297" r:id="rId8"/>
    <p:sldId id="298" r:id="rId9"/>
    <p:sldId id="300" r:id="rId10"/>
    <p:sldId id="301" r:id="rId11"/>
    <p:sldId id="302" r:id="rId12"/>
    <p:sldId id="303" r:id="rId13"/>
    <p:sldId id="304" r:id="rId14"/>
    <p:sldId id="305" r:id="rId15"/>
    <p:sldId id="308" r:id="rId16"/>
    <p:sldId id="306" r:id="rId17"/>
    <p:sldId id="307" r:id="rId18"/>
    <p:sldId id="309" r:id="rId19"/>
    <p:sldId id="318" r:id="rId20"/>
    <p:sldId id="310" r:id="rId21"/>
    <p:sldId id="311" r:id="rId22"/>
    <p:sldId id="312" r:id="rId23"/>
    <p:sldId id="314" r:id="rId24"/>
    <p:sldId id="315" r:id="rId25"/>
    <p:sldId id="316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5" autoAdjust="0"/>
    <p:restoredTop sz="91012"/>
  </p:normalViewPr>
  <p:slideViewPr>
    <p:cSldViewPr>
      <p:cViewPr varScale="1">
        <p:scale>
          <a:sx n="104" d="100"/>
          <a:sy n="104" d="100"/>
        </p:scale>
        <p:origin x="15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32AC2C-6A9D-5140-A968-18508A6AC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2AC2C-6A9D-5140-A968-18508A6ACF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6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45F57C4-F291-6947-B666-62351BBEFF5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70C32-E710-9940-A2B6-937F9A66D2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6FE07-53D5-0C4F-B57A-49E71E23A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95C02-6E11-C542-8B6E-DDBD268BBA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7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8DE89-29A3-DF41-A3B6-1CC9373842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2820E-113E-FE49-8479-5923BA52E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544EF-444A-BF40-91BD-12537D8E3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EC665-1657-1442-8FFE-9AE58BA704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9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33A88-3133-524F-9589-5B0C682FDD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2DEA6-115D-CE4E-8658-DFBA10C16C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9F29B-C035-ED44-A6E9-FA221B90A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C062572-CC92-E14E-908E-D1FCBD13CBB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fundamental level compilers can be understood as processors that match AST patterns of the source language and translate them into patterns in the target language.</a:t>
            </a:r>
          </a:p>
          <a:p>
            <a:r>
              <a:rPr lang="en-US" dirty="0"/>
              <a:t>Here we will look at a basic compiler that translates Cuppa1 programs into exp1bytecode.</a:t>
            </a:r>
          </a:p>
        </p:txBody>
      </p:sp>
    </p:spTree>
    <p:extLst>
      <p:ext uri="{BB962C8B-B14F-4D97-AF65-F5344CB8AC3E}">
        <p14:creationId xmlns:p14="http://schemas.microsoft.com/office/powerpoint/2010/main" val="110158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Pattern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6429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Recall that the Cuppa1 frontend generates an AST for a source program,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873" y="5472545"/>
            <a:ext cx="5841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easily apply our pattern translations to generate Exp1bytecode: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D22A5B-BA47-C443-9556-F56BFB8C3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70221"/>
            <a:ext cx="3581400" cy="3259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CC9766-8763-3743-A943-7A6DE30BD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5791200"/>
            <a:ext cx="5841664" cy="9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5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r>
              <a:rPr lang="en-US" dirty="0"/>
              <a:t> Tree Walker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code generator for our compiler is a tree walker that walks the Cuppa1 AST and for each AST pattern that appears in a pattern translation rule it will generate the corresponding target code.</a:t>
            </a:r>
          </a:p>
          <a:p>
            <a:pPr lvl="1"/>
            <a:r>
              <a:rPr lang="en-US" dirty="0"/>
              <a:t>Cuppa1 statement patterns will generate Exp1bytecode instructions on a </a:t>
            </a:r>
            <a:r>
              <a:rPr lang="en-US" i="1" dirty="0"/>
              <a:t>list</a:t>
            </a:r>
          </a:p>
          <a:p>
            <a:pPr lvl="1"/>
            <a:r>
              <a:rPr lang="en-US" dirty="0"/>
              <a:t>Cuppa1 expression patterns will generate Exp1bytecode expressions returned as </a:t>
            </a:r>
            <a:r>
              <a:rPr lang="en-US" i="1" dirty="0"/>
              <a:t>strings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47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39FC1C-CA13-6C46-9ECE-548F8859C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3346797"/>
            <a:ext cx="3200400" cy="170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Recall the pattern translation,</a:t>
            </a:r>
          </a:p>
          <a:p>
            <a:pPr lvl="1"/>
            <a:r>
              <a:rPr lang="en-US" dirty="0"/>
              <a:t>(‘GET’, (‘ID’, name)) =&gt; input &lt;name&gt;;</a:t>
            </a:r>
          </a:p>
          <a:p>
            <a:r>
              <a:rPr lang="en-US" dirty="0"/>
              <a:t>The </a:t>
            </a:r>
            <a:r>
              <a:rPr lang="en-US" dirty="0" err="1"/>
              <a:t>codegen</a:t>
            </a:r>
            <a:r>
              <a:rPr lang="en-US" dirty="0"/>
              <a:t> tree walker has a function for that,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cuppa1_codegen.py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9927" y="3505200"/>
            <a:ext cx="39132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though the translation rule for the get</a:t>
            </a:r>
          </a:p>
          <a:p>
            <a:r>
              <a:rPr lang="en-US" dirty="0"/>
              <a:t>statement demands that we also generate the </a:t>
            </a:r>
          </a:p>
          <a:p>
            <a:r>
              <a:rPr lang="en-US" dirty="0"/>
              <a:t>semicolon as part of the translation,</a:t>
            </a:r>
          </a:p>
          <a:p>
            <a:r>
              <a:rPr lang="en-US" dirty="0"/>
              <a:t>we delay this until we generate the actual </a:t>
            </a:r>
          </a:p>
          <a:p>
            <a:r>
              <a:rPr lang="en-US" dirty="0"/>
              <a:t>machine instructions.</a:t>
            </a:r>
          </a:p>
          <a:p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609600" y="38100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6300" y="5511800"/>
            <a:ext cx="51827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We use Python’s ability to do pattern matching on tuples!</a:t>
            </a:r>
          </a:p>
          <a:p>
            <a:r>
              <a:rPr lang="en-US" b="1" dirty="0"/>
              <a:t>Note</a:t>
            </a:r>
            <a:r>
              <a:rPr lang="en-US" dirty="0"/>
              <a:t>: We have the &lt;name&gt; = name identity translation.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42AD001-938D-1E4F-83AD-82F46D937015}"/>
              </a:ext>
            </a:extLst>
          </p:cNvPr>
          <p:cNvSpPr/>
          <p:nvPr/>
        </p:nvSpPr>
        <p:spPr bwMode="auto">
          <a:xfrm rot="16200000">
            <a:off x="3009900" y="4705697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60D1973-0C70-0946-8BA7-83E88E7CA466}"/>
              </a:ext>
            </a:extLst>
          </p:cNvPr>
          <p:cNvSpPr/>
          <p:nvPr/>
        </p:nvSpPr>
        <p:spPr bwMode="auto">
          <a:xfrm rot="5400000">
            <a:off x="5165042" y="1671638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7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45E90D-4870-F949-B322-978278FA3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83000"/>
            <a:ext cx="3975100" cy="17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Recall the pattern translation,</a:t>
            </a:r>
          </a:p>
          <a:p>
            <a:pPr lvl="1"/>
            <a:r>
              <a:rPr lang="en-US" dirty="0"/>
              <a:t>(‘ASSIGN’, (‘ID’, name), exp) =&gt; store &lt;name&gt; &lt;exp&gt;;</a:t>
            </a:r>
          </a:p>
          <a:p>
            <a:r>
              <a:rPr lang="en-US" dirty="0"/>
              <a:t>The </a:t>
            </a:r>
            <a:r>
              <a:rPr lang="en-US" dirty="0" err="1"/>
              <a:t>codegen</a:t>
            </a:r>
            <a:r>
              <a:rPr lang="en-US" dirty="0"/>
              <a:t> tree walker has a function for that,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cuppa1_codegen.py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4076700" y="4603750"/>
            <a:ext cx="495300" cy="27305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AF687A7-9B03-F34F-A34C-F152ABC3B49E}"/>
              </a:ext>
            </a:extLst>
          </p:cNvPr>
          <p:cNvSpPr/>
          <p:nvPr/>
        </p:nvSpPr>
        <p:spPr bwMode="auto">
          <a:xfrm>
            <a:off x="7848600" y="1719263"/>
            <a:ext cx="228600" cy="414337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42E3F-5A81-7D45-BFAD-5303ADF74EAC}"/>
              </a:ext>
            </a:extLst>
          </p:cNvPr>
          <p:cNvSpPr txBox="1"/>
          <p:nvPr/>
        </p:nvSpPr>
        <p:spPr>
          <a:xfrm>
            <a:off x="1609453" y="6083300"/>
            <a:ext cx="410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We have the translation &lt;exp&gt; = walk(exp).</a:t>
            </a:r>
          </a:p>
        </p:txBody>
      </p:sp>
    </p:spTree>
    <p:extLst>
      <p:ext uri="{BB962C8B-B14F-4D97-AF65-F5344CB8AC3E}">
        <p14:creationId xmlns:p14="http://schemas.microsoft.com/office/powerpoint/2010/main" val="597238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316693-E9A6-514E-888D-BD5952CEC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01" y="3816398"/>
            <a:ext cx="3387799" cy="29654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96200" cy="25951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Recall the pattern translation,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codegen</a:t>
            </a:r>
            <a:r>
              <a:rPr lang="en-US" dirty="0"/>
              <a:t> tree walker has a function for that,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cuppa1_codegen.py</a:t>
            </a:r>
          </a:p>
        </p:txBody>
      </p:sp>
      <p:sp>
        <p:nvSpPr>
          <p:cNvPr id="8" name="Left Arrow 7"/>
          <p:cNvSpPr/>
          <p:nvPr/>
        </p:nvSpPr>
        <p:spPr bwMode="auto">
          <a:xfrm flipV="1">
            <a:off x="4876800" y="5530850"/>
            <a:ext cx="495300" cy="33655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10E893-1FDF-3346-A53A-9509A974F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55869"/>
            <a:ext cx="4870450" cy="1496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F362E8-735B-1341-8675-FDBE5F4EE646}"/>
              </a:ext>
            </a:extLst>
          </p:cNvPr>
          <p:cNvSpPr txBox="1"/>
          <p:nvPr/>
        </p:nvSpPr>
        <p:spPr>
          <a:xfrm>
            <a:off x="6096000" y="4546600"/>
            <a:ext cx="18501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</a:t>
            </a:r>
          </a:p>
          <a:p>
            <a:r>
              <a:rPr lang="en-US" dirty="0"/>
              <a:t>&lt;</a:t>
            </a:r>
            <a:r>
              <a:rPr lang="en-US" dirty="0" err="1"/>
              <a:t>cond</a:t>
            </a:r>
            <a:r>
              <a:rPr lang="en-US" dirty="0"/>
              <a:t>&gt; = walk(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  <a:p>
            <a:r>
              <a:rPr lang="en-US" dirty="0"/>
              <a:t>&lt;body&gt; = walk(body)</a:t>
            </a:r>
          </a:p>
        </p:txBody>
      </p:sp>
    </p:spTree>
    <p:extLst>
      <p:ext uri="{BB962C8B-B14F-4D97-AF65-F5344CB8AC3E}">
        <p14:creationId xmlns:p14="http://schemas.microsoft.com/office/powerpoint/2010/main" val="84936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4114800" cy="3840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Recall the pattern translation for </a:t>
            </a:r>
            <a:r>
              <a:rPr lang="en-US" dirty="0" err="1"/>
              <a:t>binops</a:t>
            </a:r>
            <a:r>
              <a:rPr lang="en-US" dirty="0"/>
              <a:t>,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codegen tree walker has a function for that,</a:t>
            </a:r>
          </a:p>
          <a:p>
            <a:pPr lvl="1"/>
            <a:r>
              <a:rPr lang="en-US" dirty="0"/>
              <a:t>&lt;c1&gt; = walk(c1)</a:t>
            </a:r>
          </a:p>
          <a:p>
            <a:pPr lvl="1"/>
            <a:r>
              <a:rPr lang="en-US" dirty="0"/>
              <a:t>&lt;c2&gt; = walk(c2)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cuppa1_codegen.py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BD7F64-8B39-8648-B379-349B1B50F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21"/>
          <a:stretch/>
        </p:blipFill>
        <p:spPr>
          <a:xfrm>
            <a:off x="533400" y="2114985"/>
            <a:ext cx="3689350" cy="1390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A441B7-D4A4-5C40-8C10-C77ECCC4D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2281039"/>
            <a:ext cx="3569677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Left Arrow 9">
            <a:extLst>
              <a:ext uri="{FF2B5EF4-FFF2-40B4-BE49-F238E27FC236}">
                <a16:creationId xmlns:a16="http://schemas.microsoft.com/office/drawing/2014/main" id="{4D5690D2-7815-5449-A0DC-A8EEC03EF46D}"/>
              </a:ext>
            </a:extLst>
          </p:cNvPr>
          <p:cNvSpPr/>
          <p:nvPr/>
        </p:nvSpPr>
        <p:spPr bwMode="auto">
          <a:xfrm flipV="1">
            <a:off x="7874977" y="5867400"/>
            <a:ext cx="495300" cy="33655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6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96200" cy="2239962"/>
          </a:xfrm>
        </p:spPr>
        <p:txBody>
          <a:bodyPr>
            <a:normAutofit/>
          </a:bodyPr>
          <a:lstStyle/>
          <a:p>
            <a:r>
              <a:rPr lang="en-US" dirty="0"/>
              <a:t>What remains to be looked at is how the tree walker deals with statement lists. </a:t>
            </a:r>
          </a:p>
          <a:p>
            <a:r>
              <a:rPr lang="en-US" dirty="0"/>
              <a:t>And how the walker deals with Nil nodes in a statement.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cuppa1_codegen.py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C31F3-1ED8-6242-B9BB-5D21D0399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97300"/>
            <a:ext cx="3048000" cy="2019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EE8200-815E-8F41-A58B-FF033E96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987800"/>
            <a:ext cx="2120900" cy="1346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6055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19400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cuppa1_codegen.py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F9A718-5A8B-C74D-824E-46EAF651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22238"/>
            <a:ext cx="5540105" cy="640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1301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20982"/>
            <a:ext cx="1628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our AST: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3048000"/>
            <a:ext cx="3149600" cy="10541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3505200" y="3346450"/>
            <a:ext cx="723900" cy="38735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7636" y="1814945"/>
            <a:ext cx="221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instruction list: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9C69FD-8BDB-3C48-826A-E0F7621FED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73" r="36170" b="4747"/>
          <a:stretch/>
        </p:blipFill>
        <p:spPr>
          <a:xfrm>
            <a:off x="685800" y="2590800"/>
            <a:ext cx="2286000" cy="20366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033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415F-C44B-5D40-8C6C-DB458540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Codegen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EFE02-0753-D748-B4D8-E1682B04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92238"/>
            <a:ext cx="6153807" cy="5248835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24AADA67-3325-2941-88CF-0313FDEB4F0A}"/>
              </a:ext>
            </a:extLst>
          </p:cNvPr>
          <p:cNvSpPr/>
          <p:nvPr/>
        </p:nvSpPr>
        <p:spPr bwMode="auto">
          <a:xfrm flipH="1">
            <a:off x="5867400" y="6096000"/>
            <a:ext cx="723900" cy="38735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3F938-B3A5-F345-B2E6-3B669AAF855F}"/>
              </a:ext>
            </a:extLst>
          </p:cNvPr>
          <p:cNvSpPr txBox="1"/>
          <p:nvPr/>
        </p:nvSpPr>
        <p:spPr>
          <a:xfrm>
            <a:off x="6591300" y="4837093"/>
            <a:ext cx="2303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everything is a string</a:t>
            </a:r>
            <a:br>
              <a:rPr lang="en-US" dirty="0"/>
            </a:br>
            <a:r>
              <a:rPr lang="en-US" dirty="0"/>
              <a:t>in the instruction tuple list</a:t>
            </a:r>
            <a:br>
              <a:rPr lang="en-US" dirty="0"/>
            </a:br>
            <a:r>
              <a:rPr lang="en-US" dirty="0"/>
              <a:t>making code generation</a:t>
            </a:r>
            <a:br>
              <a:rPr lang="en-US" dirty="0"/>
            </a:br>
            <a:r>
              <a:rPr lang="en-US" dirty="0"/>
              <a:t>very easy.</a:t>
            </a:r>
          </a:p>
        </p:txBody>
      </p:sp>
    </p:spTree>
    <p:extLst>
      <p:ext uri="{BB962C8B-B14F-4D97-AF65-F5344CB8AC3E}">
        <p14:creationId xmlns:p14="http://schemas.microsoft.com/office/powerpoint/2010/main" val="196068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7ACA-FA4F-B54F-8EA6-97EBBE95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6B90-0D00-084D-8D4A-CDC229D2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 6</a:t>
            </a:r>
          </a:p>
        </p:txBody>
      </p:sp>
    </p:spTree>
    <p:extLst>
      <p:ext uri="{BB962C8B-B14F-4D97-AF65-F5344CB8AC3E}">
        <p14:creationId xmlns:p14="http://schemas.microsoft.com/office/powerpoint/2010/main" val="155975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the 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782" y="5112327"/>
            <a:ext cx="302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instruction tuple list into</a:t>
            </a:r>
          </a:p>
          <a:p>
            <a:r>
              <a:rPr lang="en-US" dirty="0"/>
              <a:t>a printable target program.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D1DDD-75B0-BA4A-9FF0-CDB87EAD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1410701"/>
            <a:ext cx="6559550" cy="3389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CE5477-2AB3-1A47-983F-28C1867AA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351587"/>
            <a:ext cx="2667000" cy="1664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6819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Phases of the Compiler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20C72F-2198-B24F-8ACE-1F90E7230BE7}"/>
              </a:ext>
            </a:extLst>
          </p:cNvPr>
          <p:cNvGrpSpPr/>
          <p:nvPr/>
        </p:nvGrpSpPr>
        <p:grpSpPr>
          <a:xfrm>
            <a:off x="1741724" y="1417638"/>
            <a:ext cx="5268676" cy="5211762"/>
            <a:chOff x="762000" y="1417638"/>
            <a:chExt cx="5268676" cy="5211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B56483-2D23-B540-813E-B90E33BFE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1417638"/>
              <a:ext cx="5268676" cy="5211762"/>
            </a:xfrm>
            <a:prstGeom prst="rect">
              <a:avLst/>
            </a:prstGeom>
          </p:spPr>
        </p:pic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DB8FC731-9699-634B-8DDC-6BB4CF4F133A}"/>
                </a:ext>
              </a:extLst>
            </p:cNvPr>
            <p:cNvSpPr/>
            <p:nvPr/>
          </p:nvSpPr>
          <p:spPr bwMode="auto">
            <a:xfrm flipH="1">
              <a:off x="3962400" y="2519363"/>
              <a:ext cx="723900" cy="3873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FC8893B6-A387-0D4B-8C33-D97F3B33CC02}"/>
                </a:ext>
              </a:extLst>
            </p:cNvPr>
            <p:cNvSpPr/>
            <p:nvPr/>
          </p:nvSpPr>
          <p:spPr bwMode="auto">
            <a:xfrm flipH="1">
              <a:off x="2514600" y="4876800"/>
              <a:ext cx="723900" cy="3873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EECA68CF-4581-D743-9691-16A900D983B4}"/>
                </a:ext>
              </a:extLst>
            </p:cNvPr>
            <p:cNvSpPr/>
            <p:nvPr/>
          </p:nvSpPr>
          <p:spPr bwMode="auto">
            <a:xfrm flipH="1">
              <a:off x="2685138" y="5753100"/>
              <a:ext cx="723900" cy="3873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215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Compiler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190EF-E677-CA4B-A501-C36F99AA5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50740"/>
            <a:ext cx="5263322" cy="52548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0859AFF7-2C84-2F4A-AF39-09BB76D6672F}"/>
              </a:ext>
            </a:extLst>
          </p:cNvPr>
          <p:cNvSpPr/>
          <p:nvPr/>
        </p:nvSpPr>
        <p:spPr bwMode="auto">
          <a:xfrm flipH="1">
            <a:off x="5410200" y="4495800"/>
            <a:ext cx="723900" cy="38735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2DBA412-26F4-9942-8182-F5470FDB6254}"/>
              </a:ext>
            </a:extLst>
          </p:cNvPr>
          <p:cNvSpPr/>
          <p:nvPr/>
        </p:nvSpPr>
        <p:spPr bwMode="auto">
          <a:xfrm flipH="1">
            <a:off x="5410200" y="5600700"/>
            <a:ext cx="723900" cy="38735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E21A1-E708-E446-9850-574C72A6DE56}"/>
              </a:ext>
            </a:extLst>
          </p:cNvPr>
          <p:cNvSpPr txBox="1"/>
          <p:nvPr/>
        </p:nvSpPr>
        <p:spPr>
          <a:xfrm>
            <a:off x="1676400" y="1811179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{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00E5E-E6C0-C149-9A66-3AD153178813}"/>
              </a:ext>
            </a:extLst>
          </p:cNvPr>
          <p:cNvSpPr txBox="1"/>
          <p:nvPr/>
        </p:nvSpPr>
        <p:spPr>
          <a:xfrm>
            <a:off x="2810113" y="1811179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4510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two ways to execute a Cuppa1 program:</a:t>
            </a:r>
          </a:p>
          <a:p>
            <a:pPr lvl="1"/>
            <a:r>
              <a:rPr lang="en-US" dirty="0"/>
              <a:t>We can interpret the program directly with the Cuppa1 interpreter.</a:t>
            </a:r>
          </a:p>
          <a:p>
            <a:pPr lvl="1"/>
            <a:r>
              <a:rPr lang="en-US" dirty="0"/>
              <a:t>We can first translate the Cuppa1 program into Exp1bytecode and then execute the bytecode in the abstract bytecode machine.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0402" y="5423039"/>
            <a:ext cx="734399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 compiler is </a:t>
            </a:r>
            <a:r>
              <a:rPr lang="en-US" sz="2000" i="1" dirty="0"/>
              <a:t>correct</a:t>
            </a:r>
            <a:r>
              <a:rPr lang="en-US" sz="2000" dirty="0"/>
              <a:t> if the translated program, when executed</a:t>
            </a:r>
            <a:r>
              <a:rPr lang="en-US" sz="2000"/>
              <a:t>, </a:t>
            </a:r>
          </a:p>
          <a:p>
            <a:r>
              <a:rPr lang="en-US" sz="2000" dirty="0"/>
              <a:t>gives the same results as the interpreted program.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563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146147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Correctness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52600"/>
            <a:ext cx="4291505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09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#3 </a:t>
            </a:r>
            <a:r>
              <a:rPr lang="en-US" dirty="0"/>
              <a:t>– see </a:t>
            </a:r>
            <a:r>
              <a:rPr lang="en-US" dirty="0" err="1"/>
              <a:t>BrightSpace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886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127" y="58674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4608" y="640080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Exp1bytecode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1CBE99-5DF1-AA4A-BE3F-4AFCA7BCD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9" t="9277" r="45810" b="4723"/>
          <a:stretch/>
        </p:blipFill>
        <p:spPr>
          <a:xfrm>
            <a:off x="486032" y="2209134"/>
            <a:ext cx="3124200" cy="3276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F36A21-1AF1-834C-BE77-777EE103E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4" t="5948" r="53549" b="1794"/>
          <a:stretch/>
        </p:blipFill>
        <p:spPr>
          <a:xfrm>
            <a:off x="5239952" y="1342009"/>
            <a:ext cx="2895600" cy="4906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0846B9B5-6552-3342-944B-64BAFA6BDDDA}"/>
              </a:ext>
            </a:extLst>
          </p:cNvPr>
          <p:cNvSpPr/>
          <p:nvPr/>
        </p:nvSpPr>
        <p:spPr bwMode="auto">
          <a:xfrm>
            <a:off x="4114800" y="3429000"/>
            <a:ext cx="609600" cy="36620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9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for example the AST pattern for the assignment statement in Cuppa1,</a:t>
            </a:r>
          </a:p>
          <a:p>
            <a:pPr lvl="1"/>
            <a:r>
              <a:rPr lang="en-US" dirty="0"/>
              <a:t>(‘ASSIGN’, (‘ID’, name), exp) </a:t>
            </a:r>
          </a:p>
          <a:p>
            <a:r>
              <a:rPr lang="en-US" dirty="0"/>
              <a:t>We could easily envision translating this AST pattern into a pattern in Exp1bytecode as follows,</a:t>
            </a:r>
          </a:p>
          <a:p>
            <a:pPr lvl="1"/>
            <a:r>
              <a:rPr lang="en-US" dirty="0"/>
              <a:t>store &lt;name&gt; &lt;</a:t>
            </a:r>
            <a:r>
              <a:rPr lang="en-US" dirty="0" err="1"/>
              <a:t>exp</a:t>
            </a:r>
            <a:r>
              <a:rPr lang="en-US" dirty="0"/>
              <a:t>&gt;; </a:t>
            </a:r>
          </a:p>
          <a:p>
            <a:r>
              <a:rPr lang="en-US" dirty="0"/>
              <a:t>where &lt;name&gt; and &lt;</a:t>
            </a:r>
            <a:r>
              <a:rPr lang="en-US" dirty="0" err="1"/>
              <a:t>exp</a:t>
            </a:r>
            <a:r>
              <a:rPr lang="en-US" dirty="0"/>
              <a:t>&gt; are the appropriate translations of the variable name and the assignment expression from Cuppa1 into Exp1bytecode.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1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005137"/>
          </a:xfrm>
        </p:spPr>
        <p:txBody>
          <a:bodyPr>
            <a:normAutofit/>
          </a:bodyPr>
          <a:lstStyle/>
          <a:p>
            <a:r>
              <a:rPr lang="en-US" dirty="0"/>
              <a:t>In our case it is not that difficult to come up with pattern translations for all the non-structured statements and expressions in Cuppa1. </a:t>
            </a:r>
          </a:p>
          <a:p>
            <a:r>
              <a:rPr lang="en-US" dirty="0"/>
              <a:t>For all the non-structured statements we have the pattern translations,</a:t>
            </a:r>
          </a:p>
          <a:p>
            <a:pPr marL="344487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10ED9-68AB-3848-820B-7DC24E9F2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730578"/>
            <a:ext cx="6642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5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566737"/>
          </a:xfrm>
        </p:spPr>
        <p:txBody>
          <a:bodyPr>
            <a:normAutofit/>
          </a:bodyPr>
          <a:lstStyle/>
          <a:p>
            <a:r>
              <a:rPr lang="mr-IN" dirty="0" err="1"/>
              <a:t>And</a:t>
            </a:r>
            <a:r>
              <a:rPr lang="mr-IN" dirty="0"/>
              <a:t> </a:t>
            </a:r>
            <a:r>
              <a:rPr lang="mr-IN" dirty="0" err="1"/>
              <a:t>for</a:t>
            </a:r>
            <a:r>
              <a:rPr lang="mr-IN" dirty="0"/>
              <a:t> the </a:t>
            </a:r>
            <a:r>
              <a:rPr lang="mr-IN" dirty="0" err="1"/>
              <a:t>expressions</a:t>
            </a:r>
            <a:r>
              <a:rPr lang="mr-IN" dirty="0"/>
              <a:t> </a:t>
            </a:r>
            <a:r>
              <a:rPr lang="mr-IN" dirty="0" err="1"/>
              <a:t>we</a:t>
            </a:r>
            <a:r>
              <a:rPr lang="mr-IN" dirty="0"/>
              <a:t> </a:t>
            </a:r>
            <a:r>
              <a:rPr lang="mr-IN" dirty="0" err="1"/>
              <a:t>have</a:t>
            </a:r>
            <a:r>
              <a:rPr lang="mr-IN" dirty="0"/>
              <a:t>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0948A-BC3D-234E-9D55-0A2C6B58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0" y="2591744"/>
            <a:ext cx="42545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4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529137"/>
          </a:xfrm>
        </p:spPr>
        <p:txBody>
          <a:bodyPr>
            <a:normAutofit/>
          </a:bodyPr>
          <a:lstStyle/>
          <a:p>
            <a:r>
              <a:rPr lang="en-US" sz="2000" dirty="0"/>
              <a:t>We have to “simulate” the behavior of the Cuppa1 “while” loop with jump statements in Exp1bytecode. </a:t>
            </a:r>
          </a:p>
          <a:p>
            <a:r>
              <a:rPr lang="en-US" sz="2000" dirty="0"/>
              <a:t>One way to translate the AST pattern for the while loop into a code pattern in Exp1bytecode is,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01311-1105-6A40-8EB7-1E71D8960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3581400"/>
            <a:ext cx="5702300" cy="1752600"/>
          </a:xfrm>
          <a:prstGeom prst="rect">
            <a:avLst/>
          </a:prstGeo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342345EE-A003-334F-8FBB-A70463442E64}"/>
              </a:ext>
            </a:extLst>
          </p:cNvPr>
          <p:cNvSpPr/>
          <p:nvPr/>
        </p:nvSpPr>
        <p:spPr bwMode="auto">
          <a:xfrm>
            <a:off x="5867400" y="49530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0AC58-CC55-6748-82BD-6FBE6DA466EF}"/>
              </a:ext>
            </a:extLst>
          </p:cNvPr>
          <p:cNvSpPr txBox="1"/>
          <p:nvPr/>
        </p:nvSpPr>
        <p:spPr>
          <a:xfrm>
            <a:off x="1524000" y="5994400"/>
            <a:ext cx="6888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labels cannot appear by themselves, so we have to put a noop instruction here</a:t>
            </a:r>
            <a:br>
              <a:rPr lang="en-US" dirty="0"/>
            </a:br>
            <a:r>
              <a:rPr lang="en-US" dirty="0"/>
              <a:t>in order to make this a </a:t>
            </a:r>
            <a:r>
              <a:rPr lang="en-US"/>
              <a:t>legal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529137"/>
          </a:xfrm>
        </p:spPr>
        <p:txBody>
          <a:bodyPr>
            <a:normAutofit/>
          </a:bodyPr>
          <a:lstStyle/>
          <a:p>
            <a:r>
              <a:rPr lang="en-US" sz="2000" dirty="0"/>
              <a:t> We can do something similar with if-then statements,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Finally, adding the else-statement to the if-then statement we have,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CB4C0-8D37-2340-8981-845AF3E3F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54" y="2209800"/>
            <a:ext cx="6365446" cy="1161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61098-E366-5442-8D53-901C9F605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54" y="4267200"/>
            <a:ext cx="6594046" cy="1362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6F385E-F7A8-B84E-A3A8-9C2DEAF16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5629807"/>
            <a:ext cx="1498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r>
              <a:rPr lang="en-US" dirty="0"/>
              <a:t>Our basic compiler consists of:</a:t>
            </a:r>
          </a:p>
          <a:p>
            <a:pPr lvl="1"/>
            <a:r>
              <a:rPr lang="en-US" dirty="0"/>
              <a:t>The Cuppa1 frontend</a:t>
            </a:r>
          </a:p>
          <a:p>
            <a:pPr lvl="1"/>
            <a:r>
              <a:rPr lang="en-US" dirty="0"/>
              <a:t>A code generation tree walker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570705"/>
            <a:ext cx="6705600" cy="30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95996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2">
  <a:themeElements>
    <a:clrScheme name="csc402-ln00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402:csc402-ln002.ppt</Template>
  <TotalTime>39611</TotalTime>
  <Words>786</Words>
  <Application>Microsoft Macintosh PowerPoint</Application>
  <PresentationFormat>On-screen Show (4:3)</PresentationFormat>
  <Paragraphs>104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Wingdings</vt:lpstr>
      <vt:lpstr>csc402-ln002</vt:lpstr>
      <vt:lpstr>A Basic Compiler</vt:lpstr>
      <vt:lpstr>Reading</vt:lpstr>
      <vt:lpstr>A Basic Compiler</vt:lpstr>
      <vt:lpstr>A Basic Compiler</vt:lpstr>
      <vt:lpstr>A Basic Compiler</vt:lpstr>
      <vt:lpstr>A Basic Compiler</vt:lpstr>
      <vt:lpstr>A Basic Compiler</vt:lpstr>
      <vt:lpstr>A Basic Compiler</vt:lpstr>
      <vt:lpstr>A Basic Compiler Architecture</vt:lpstr>
      <vt:lpstr>Frontend Pattern Translation</vt:lpstr>
      <vt:lpstr>Codegen Tree Walker</vt:lpstr>
      <vt:lpstr>Codegen</vt:lpstr>
      <vt:lpstr>Codegen</vt:lpstr>
      <vt:lpstr>Codegen</vt:lpstr>
      <vt:lpstr>Codegen</vt:lpstr>
      <vt:lpstr>Codegen</vt:lpstr>
      <vt:lpstr>Codegen</vt:lpstr>
      <vt:lpstr>Running Codegen</vt:lpstr>
      <vt:lpstr>Running Codegen</vt:lpstr>
      <vt:lpstr>Formatting the Output</vt:lpstr>
      <vt:lpstr>Running the Phases of the Compiler</vt:lpstr>
      <vt:lpstr>Running the Compiler</vt:lpstr>
      <vt:lpstr>Compiler Correctness</vt:lpstr>
      <vt:lpstr>Compiler Correctness</vt:lpstr>
      <vt:lpstr>Assignment 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Rewriting</dc:title>
  <dc:creator>Lutz</dc:creator>
  <cp:lastModifiedBy>Lutz Hamel</cp:lastModifiedBy>
  <cp:revision>73</cp:revision>
  <cp:lastPrinted>2019-10-21T10:06:09Z</cp:lastPrinted>
  <dcterms:created xsi:type="dcterms:W3CDTF">2011-10-04T21:38:35Z</dcterms:created>
  <dcterms:modified xsi:type="dcterms:W3CDTF">2024-10-22T20:23:58Z</dcterms:modified>
</cp:coreProperties>
</file>