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5"/>
  </p:notesMasterIdLst>
  <p:sldIdLst>
    <p:sldId id="256" r:id="rId2"/>
    <p:sldId id="257" r:id="rId3"/>
    <p:sldId id="258" r:id="rId4"/>
    <p:sldId id="281" r:id="rId5"/>
    <p:sldId id="282" r:id="rId6"/>
    <p:sldId id="283" r:id="rId7"/>
    <p:sldId id="306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1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0992"/>
  </p:normalViewPr>
  <p:slideViewPr>
    <p:cSldViewPr>
      <p:cViewPr varScale="1">
        <p:scale>
          <a:sx n="102" d="100"/>
          <a:sy n="102" d="100"/>
        </p:scale>
        <p:origin x="8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D1FB87-DE92-D042-8240-9865C9FD64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8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B72AC-13D1-7A4D-A9AA-39E30C2920E2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70036-A220-144F-8F51-E44243C8B824}" type="slidenum">
              <a:rPr lang="en-US"/>
              <a:pPr/>
              <a:t>10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87F022-87BA-364A-8607-8FEFC9E147EF}" type="slidenum">
              <a:rPr lang="en-US"/>
              <a:pPr/>
              <a:t>11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A86D6-4805-AC40-B8C6-D525F4E13E7F}" type="slidenum">
              <a:rPr lang="en-US"/>
              <a:pPr/>
              <a:t>12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498E4-507B-AE4B-9F79-23D527C64B31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EC89DA-BB08-9F49-9184-7812F9AA1569}" type="slidenum">
              <a:rPr lang="en-US"/>
              <a:pPr/>
              <a:t>14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4BF6B-1AC9-EA47-8C64-3EA33CD03321}" type="slidenum">
              <a:rPr lang="en-US"/>
              <a:pPr/>
              <a:t>15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0A416-F7AC-B54D-B12B-33A9FB3BE82F}" type="slidenum">
              <a:rPr lang="en-US"/>
              <a:pPr/>
              <a:t>16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92716-34DE-5D44-B8D3-5C5138AA7CA3}" type="slidenum">
              <a:rPr lang="en-US"/>
              <a:pPr/>
              <a:t>17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BF130-A675-F742-9DF1-D0EDBEED03A4}" type="slidenum">
              <a:rPr lang="en-US"/>
              <a:pPr/>
              <a:t>18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99ACA-289A-4B4A-A052-4093117010EA}" type="slidenum">
              <a:rPr lang="en-US"/>
              <a:pPr/>
              <a:t>19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2A8A9-148E-CA44-9C23-747A97E5F1CB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7D4C-18E5-8249-9567-89CB9CD47279}" type="slidenum">
              <a:rPr lang="en-US"/>
              <a:pPr/>
              <a:t>20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A2865-725F-8B4F-AADC-1A2A84820BC8}" type="slidenum">
              <a:rPr lang="en-US"/>
              <a:pPr/>
              <a:t>21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508CE-CA6A-3C4F-8729-1CF4340066C8}" type="slidenum">
              <a:rPr lang="en-US"/>
              <a:pPr/>
              <a:t>22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7A17F-40D4-3B45-A21E-369528CFBFE7}" type="slidenum">
              <a:rPr lang="en-US"/>
              <a:pPr/>
              <a:t>23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BF883-D82D-B849-9AC4-3720EFBC5AAA}" type="slidenum">
              <a:rPr lang="en-US"/>
              <a:pPr/>
              <a:t>24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1A377-4E2A-5048-8733-389A10E69657}" type="slidenum">
              <a:rPr lang="en-US"/>
              <a:pPr/>
              <a:t>25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65150-BA38-2347-BE92-206B68B148B0}" type="slidenum">
              <a:rPr lang="en-US"/>
              <a:pPr/>
              <a:t>26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D4812-222F-6D46-ABE6-5FB926A64779}" type="slidenum">
              <a:rPr lang="en-US"/>
              <a:pPr/>
              <a:t>27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96C05-0C71-6048-956D-55912AE2F65F}" type="slidenum">
              <a:rPr lang="en-US"/>
              <a:pPr/>
              <a:t>28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C6402-692A-674C-B02F-EE21856E121D}" type="slidenum">
              <a:rPr lang="en-US"/>
              <a:pPr/>
              <a:t>29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6D899-FDAD-E643-B62D-1CDC8764AE23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47C3-1844-BA42-BD83-E5D1E255AF7B}" type="slidenum">
              <a:rPr lang="en-US"/>
              <a:pPr/>
              <a:t>30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ECE9B-FBCC-C648-9FD5-79672A77D0F6}" type="slidenum">
              <a:rPr lang="en-US"/>
              <a:pPr/>
              <a:t>31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596D28-3844-7E4D-812D-7330D6CCF5ED}" type="slidenum">
              <a:rPr lang="en-US"/>
              <a:pPr/>
              <a:t>32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29EF3-DF15-CB47-A945-71CA57D0F5C4}" type="slidenum">
              <a:rPr lang="en-US"/>
              <a:pPr/>
              <a:t>33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BF835-FA1D-A24B-A076-81B578BDA9E1}" type="slidenum">
              <a:rPr lang="en-US"/>
              <a:pPr/>
              <a:t>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2E84F-5F83-194A-BBC4-880DEB9D1AA6}" type="slidenum">
              <a:rPr lang="en-US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CBB95-7599-AE47-B666-3CBDCD053114}" type="slidenum">
              <a:rPr lang="en-US"/>
              <a:pPr/>
              <a:t>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CBB95-7599-AE47-B666-3CBDCD053114}" type="slidenum">
              <a:rPr lang="en-US"/>
              <a:pPr/>
              <a:t>7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F4D23-6136-C048-89A7-C483859F36BE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B88EF-924E-604A-B34D-D28737DEDFD4}" type="slidenum">
              <a:rPr lang="en-US"/>
              <a:pPr/>
              <a:t>9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4E668BC-5718-7D42-9527-10408F3C762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3406D-ED5E-FA40-AC7A-AFB8EE03C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4C0DE-0886-9E4A-80FA-CFE5332F8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8B4BF-A917-D44B-9499-BFFB6E5C2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3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C1A52-2467-AB4C-B7F1-74F8A3A8E1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A69DC-E3D2-164F-829C-C1A30E4E0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DE1D2-7897-E946-80D9-FB385C3294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8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0F3E2-3D2A-E348-8D48-506C881D3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3DD5C-15C8-9D46-A298-9D7C40EEE3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E2740-02BD-4242-B4B0-A2BFE6BDFE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5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7B5C9-36CD-4E4F-AB7A-F15A26F529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EE2B42A-BBB7-194E-B2E3-5950A9CC366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Data Types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The data types we have considered so far all had a single value: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Float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String (we view strings as immutable)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Structured data types are typically made up of/contain </a:t>
            </a:r>
            <a:r>
              <a:rPr lang="en-US" sz="2600" i="1" dirty="0"/>
              <a:t>multiple values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Arrays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Class structures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Enums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dirty="0"/>
              <a:t>Here we will take a look at arrays.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C630D-E8B2-BE42-9E08-685F66CEF804}"/>
              </a:ext>
            </a:extLst>
          </p:cNvPr>
          <p:cNvSpPr txBox="1"/>
          <p:nvPr/>
        </p:nvSpPr>
        <p:spPr>
          <a:xfrm>
            <a:off x="6340839" y="584616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Chap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35" name="AutoShape 7"/>
          <p:cNvCxnSpPr>
            <a:cxnSpLocks noChangeShapeType="1"/>
            <a:stCxn id="22534" idx="0"/>
            <a:endCxn id="2253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2540" name="AutoShape 12"/>
          <p:cNvCxnSpPr>
            <a:cxnSpLocks noChangeShapeType="1"/>
            <a:stCxn id="22538" idx="1"/>
            <a:endCxn id="22533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82" name="AutoShape 6"/>
          <p:cNvCxnSpPr>
            <a:cxnSpLocks noChangeShapeType="1"/>
            <a:stCxn id="24581" idx="0"/>
            <a:endCxn id="2458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4587" name="AutoShape 11"/>
          <p:cNvCxnSpPr>
            <a:cxnSpLocks noChangeShapeType="1"/>
            <a:stCxn id="24585" idx="1"/>
            <a:endCxn id="2458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5500688" y="2286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30" name="AutoShape 6"/>
          <p:cNvCxnSpPr>
            <a:cxnSpLocks noChangeShapeType="1"/>
            <a:stCxn id="26629" idx="0"/>
            <a:endCxn id="2662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6635" name="AutoShape 11"/>
          <p:cNvCxnSpPr>
            <a:cxnSpLocks noChangeShapeType="1"/>
            <a:stCxn id="26633" idx="1"/>
            <a:endCxn id="26628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5500688" y="25146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678" name="AutoShape 6"/>
          <p:cNvCxnSpPr>
            <a:cxnSpLocks noChangeShapeType="1"/>
            <a:stCxn id="28677" idx="0"/>
            <a:endCxn id="2867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8683" name="AutoShape 11"/>
          <p:cNvCxnSpPr>
            <a:cxnSpLocks noChangeShapeType="1"/>
            <a:stCxn id="28681" idx="1"/>
            <a:endCxn id="2867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5500688" y="2819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26" name="AutoShape 6"/>
          <p:cNvCxnSpPr>
            <a:cxnSpLocks noChangeShapeType="1"/>
            <a:stCxn id="30725" idx="0"/>
            <a:endCxn id="3072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0731" name="AutoShape 11"/>
          <p:cNvCxnSpPr>
            <a:cxnSpLocks noChangeShapeType="1"/>
            <a:stCxn id="30729" idx="1"/>
            <a:endCxn id="30725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32" name="AutoShape 12"/>
          <p:cNvSpPr>
            <a:spLocks noChangeArrowheads="1"/>
          </p:cNvSpPr>
          <p:nvPr/>
        </p:nvSpPr>
        <p:spPr bwMode="auto">
          <a:xfrm>
            <a:off x="5500688" y="3048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sz="1000">
                <a:sym typeface="Symbol" charset="0"/>
              </a:rPr>
              <a:t>,0,0}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774" name="AutoShape 6"/>
          <p:cNvCxnSpPr>
            <a:cxnSpLocks noChangeShapeType="1"/>
            <a:stCxn id="32773" idx="0"/>
            <a:endCxn id="3277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2779" name="AutoShape 11"/>
          <p:cNvCxnSpPr>
            <a:cxnSpLocks noChangeShapeType="1"/>
            <a:stCxn id="32777" idx="1"/>
            <a:endCxn id="32773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5500688" y="32766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1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2" name="AutoShape 6"/>
          <p:cNvCxnSpPr>
            <a:cxnSpLocks noChangeShapeType="1"/>
            <a:stCxn id="34821" idx="0"/>
            <a:endCxn id="3482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4827" name="AutoShape 11"/>
          <p:cNvCxnSpPr>
            <a:cxnSpLocks noChangeShapeType="1"/>
            <a:stCxn id="34825" idx="1"/>
            <a:endCxn id="3482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828" name="AutoShape 12"/>
          <p:cNvSpPr>
            <a:spLocks noChangeArrowheads="1"/>
          </p:cNvSpPr>
          <p:nvPr/>
        </p:nvSpPr>
        <p:spPr bwMode="auto">
          <a:xfrm>
            <a:off x="5500688" y="2819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1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70" name="AutoShape 6"/>
          <p:cNvCxnSpPr>
            <a:cxnSpLocks noChangeShapeType="1"/>
            <a:stCxn id="36869" idx="0"/>
            <a:endCxn id="3686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6875" name="AutoShape 11"/>
          <p:cNvCxnSpPr>
            <a:cxnSpLocks noChangeShapeType="1"/>
            <a:stCxn id="36873" idx="1"/>
            <a:endCxn id="36869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76" name="AutoShape 12"/>
          <p:cNvSpPr>
            <a:spLocks noChangeArrowheads="1"/>
          </p:cNvSpPr>
          <p:nvPr/>
        </p:nvSpPr>
        <p:spPr bwMode="auto">
          <a:xfrm>
            <a:off x="5500688" y="3048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1</a:t>
            </a:r>
            <a:r>
              <a:rPr lang="en-US" sz="1000">
                <a:sym typeface="Symbol" charset="0"/>
              </a:rPr>
              <a:t>,0}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18" name="AutoShape 6"/>
          <p:cNvCxnSpPr>
            <a:cxnSpLocks noChangeShapeType="1"/>
            <a:stCxn id="38917" idx="0"/>
            <a:endCxn id="3891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8923" name="AutoShape 11"/>
          <p:cNvCxnSpPr>
            <a:cxnSpLocks noChangeShapeType="1"/>
            <a:stCxn id="38921" idx="1"/>
            <a:endCxn id="38917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5500688" y="32766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{0,1,0}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2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66" name="AutoShape 6"/>
          <p:cNvCxnSpPr>
            <a:cxnSpLocks noChangeShapeType="1"/>
            <a:stCxn id="40965" idx="0"/>
            <a:endCxn id="4096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0971" name="AutoShape 11"/>
          <p:cNvCxnSpPr>
            <a:cxnSpLocks noChangeShapeType="1"/>
            <a:stCxn id="40969" idx="1"/>
            <a:endCxn id="40964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5500688" y="2819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{0,1,0}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 are data structures that look like lists where every element in the list is of the same data type.</a:t>
            </a:r>
          </a:p>
          <a:p>
            <a:r>
              <a:rPr lang="en-US" dirty="0"/>
              <a:t>A convenient way to view arrays is that of a structure that can hold multiple values:</a:t>
            </a:r>
          </a:p>
          <a:p>
            <a:pPr lvl="1"/>
            <a:r>
              <a:rPr lang="en-US" dirty="0"/>
              <a:t>int[3] v - v is a (array) variable that holds integer arrays of size three.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14" name="AutoShape 6"/>
          <p:cNvCxnSpPr>
            <a:cxnSpLocks noChangeShapeType="1"/>
            <a:stCxn id="43013" idx="0"/>
            <a:endCxn id="4301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3019" name="AutoShape 11"/>
          <p:cNvCxnSpPr>
            <a:cxnSpLocks noChangeShapeType="1"/>
            <a:stCxn id="43017" idx="1"/>
            <a:endCxn id="43013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5500688" y="3048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2</a:t>
            </a:r>
            <a:r>
              <a:rPr lang="en-US" sz="1000">
                <a:sym typeface="Symbol" charset="0"/>
              </a:rPr>
              <a:t>}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62" name="AutoShape 6"/>
          <p:cNvCxnSpPr>
            <a:cxnSpLocks noChangeShapeType="1"/>
            <a:stCxn id="45061" idx="0"/>
            <a:endCxn id="4506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5067" name="AutoShape 11"/>
          <p:cNvCxnSpPr>
            <a:cxnSpLocks noChangeShapeType="1"/>
            <a:stCxn id="45065" idx="1"/>
            <a:endCxn id="45061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5500688" y="32766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{0,1,2}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3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10" name="AutoShape 6"/>
          <p:cNvCxnSpPr>
            <a:cxnSpLocks noChangeShapeType="1"/>
            <a:stCxn id="47109" idx="0"/>
            <a:endCxn id="4710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7115" name="AutoShape 11"/>
          <p:cNvCxnSpPr>
            <a:cxnSpLocks noChangeShapeType="1"/>
            <a:stCxn id="47113" idx="1"/>
            <a:endCxn id="47108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116" name="AutoShape 12"/>
          <p:cNvSpPr>
            <a:spLocks noChangeArrowheads="1"/>
          </p:cNvSpPr>
          <p:nvPr/>
        </p:nvSpPr>
        <p:spPr bwMode="auto">
          <a:xfrm>
            <a:off x="5500688" y="2819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{0,1,2}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58" name="AutoShape 6"/>
          <p:cNvCxnSpPr>
            <a:cxnSpLocks noChangeShapeType="1"/>
            <a:stCxn id="49157" idx="0"/>
            <a:endCxn id="4915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9163" name="AutoShape 11"/>
          <p:cNvCxnSpPr>
            <a:cxnSpLocks noChangeShapeType="1"/>
            <a:stCxn id="49161" idx="1"/>
            <a:endCxn id="4915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164" name="AutoShape 12"/>
          <p:cNvSpPr>
            <a:spLocks noChangeArrowheads="1"/>
          </p:cNvSpPr>
          <p:nvPr/>
        </p:nvSpPr>
        <p:spPr bwMode="auto">
          <a:xfrm>
            <a:off x="5500688" y="3787775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{0,1,2}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3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2895600" y="1524000"/>
            <a:ext cx="16859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array is: {0,1,2}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and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2431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pass arrays by-reference to functions</a:t>
            </a:r>
          </a:p>
          <a:p>
            <a:r>
              <a:rPr lang="en-US" dirty="0"/>
              <a:t>The types of the formal and actual parameters have to correspond exactly – no type coercion possible.</a:t>
            </a:r>
          </a:p>
          <a:p>
            <a:r>
              <a:rPr lang="en-US" dirty="0"/>
              <a:t>We also return arrays from a function by reference.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2D94A-C3A2-1A42-A0F9-98D9BEEB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74" y="3810000"/>
            <a:ext cx="2895600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C609F2E6-61F5-034F-87A2-26FC10D3D4E9}"/>
              </a:ext>
            </a:extLst>
          </p:cNvPr>
          <p:cNvSpPr/>
          <p:nvPr/>
        </p:nvSpPr>
        <p:spPr bwMode="auto">
          <a:xfrm>
            <a:off x="4191000" y="5562600"/>
            <a:ext cx="4953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EFC4D-F8AD-164B-AD6A-D7E797181F71}"/>
              </a:ext>
            </a:extLst>
          </p:cNvPr>
          <p:cNvSpPr txBox="1"/>
          <p:nvPr/>
        </p:nvSpPr>
        <p:spPr>
          <a:xfrm>
            <a:off x="4953000" y="5486400"/>
            <a:ext cx="221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We are modifying c!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518" name="AutoShape 6"/>
          <p:cNvCxnSpPr>
            <a:cxnSpLocks noChangeShapeType="1"/>
            <a:stCxn id="64517" idx="0"/>
            <a:endCxn id="6451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4523" name="AutoShape 11"/>
          <p:cNvCxnSpPr>
            <a:cxnSpLocks noChangeShapeType="1"/>
            <a:stCxn id="64521" idx="1"/>
            <a:endCxn id="6451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6" name="AutoShape 6"/>
          <p:cNvCxnSpPr>
            <a:cxnSpLocks noChangeShapeType="1"/>
            <a:stCxn id="66565" idx="0"/>
            <a:endCxn id="6656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6571" name="AutoShape 11"/>
          <p:cNvCxnSpPr>
            <a:cxnSpLocks noChangeShapeType="1"/>
            <a:stCxn id="66569" idx="1"/>
            <a:endCxn id="66564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66572" name="AutoShape 12"/>
          <p:cNvSpPr>
            <a:spLocks noChangeArrowheads="1"/>
          </p:cNvSpPr>
          <p:nvPr/>
        </p:nvSpPr>
        <p:spPr bwMode="auto">
          <a:xfrm>
            <a:off x="5500688" y="2286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614" name="AutoShape 6"/>
          <p:cNvCxnSpPr>
            <a:cxnSpLocks noChangeShapeType="1"/>
            <a:stCxn id="68613" idx="0"/>
            <a:endCxn id="6861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8619" name="AutoShape 11"/>
          <p:cNvCxnSpPr>
            <a:cxnSpLocks noChangeShapeType="1"/>
            <a:stCxn id="68617" idx="1"/>
            <a:endCxn id="68612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68622" name="AutoShape 14"/>
          <p:cNvSpPr>
            <a:spLocks noChangeArrowheads="1"/>
          </p:cNvSpPr>
          <p:nvPr/>
        </p:nvSpPr>
        <p:spPr bwMode="auto">
          <a:xfrm>
            <a:off x="5500688" y="4267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57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{0.0,0.0,0.0}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662" name="AutoShape 6"/>
          <p:cNvCxnSpPr>
            <a:cxnSpLocks noChangeShapeType="1"/>
            <a:stCxn id="70661" idx="0"/>
            <a:endCxn id="7066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0667" name="AutoShape 11"/>
          <p:cNvCxnSpPr>
            <a:cxnSpLocks noChangeShapeType="1"/>
            <a:stCxn id="70665" idx="1"/>
            <a:endCxn id="70661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0670" name="AutoShape 14"/>
          <p:cNvSpPr>
            <a:spLocks noChangeArrowheads="1"/>
          </p:cNvSpPr>
          <p:nvPr/>
        </p:nvSpPr>
        <p:spPr bwMode="auto">
          <a:xfrm>
            <a:off x="5410200" y="4495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57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{0.0,0.0,0.0}</a:t>
            </a:r>
            <a:endParaRPr lang="en-US" sz="1000">
              <a:sym typeface="Symbol" charset="0"/>
            </a:endParaRP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6080125" y="5345113"/>
            <a:ext cx="1476686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800" dirty="0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2209800" y="3048000"/>
            <a:ext cx="3733800" cy="2590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710" name="AutoShape 6"/>
          <p:cNvCxnSpPr>
            <a:cxnSpLocks noChangeShapeType="1"/>
            <a:stCxn id="72709" idx="0"/>
            <a:endCxn id="7270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2715" name="AutoShape 11"/>
          <p:cNvCxnSpPr>
            <a:cxnSpLocks noChangeShapeType="1"/>
            <a:stCxn id="72713" idx="1"/>
            <a:endCxn id="72709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2718" name="AutoShape 14"/>
          <p:cNvSpPr>
            <a:spLocks noChangeArrowheads="1"/>
          </p:cNvSpPr>
          <p:nvPr/>
        </p:nvSpPr>
        <p:spPr bwMode="auto">
          <a:xfrm>
            <a:off x="5500688" y="5334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57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{0.0,0.0,0.0}</a:t>
            </a:r>
            <a:endParaRPr lang="en-US" sz="1000">
              <a:sym typeface="Symbol" charset="0"/>
            </a:endParaRP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6080125" y="5345113"/>
            <a:ext cx="1476686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800" dirty="0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762000" y="4632325"/>
            <a:ext cx="6142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a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@q</a:t>
            </a:r>
            <a:endParaRPr lang="en-US" sz="1000" dirty="0">
              <a:sym typeface="Symbo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Initializers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r>
              <a:rPr lang="en-US" sz="2200" dirty="0"/>
              <a:t>[3] a = { 3,-2,10 };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Arrays can be viewed as </a:t>
            </a:r>
            <a:r>
              <a:rPr lang="en-US" sz="2600" i="1" dirty="0"/>
              <a:t>array values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r>
              <a:rPr lang="en-US" sz="2200" dirty="0"/>
              <a:t>[3] a = { 3,-2,10 };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int[3] </a:t>
            </a:r>
            <a:r>
              <a:rPr lang="en-US" sz="2200" dirty="0">
                <a:solidFill>
                  <a:srgbClr val="FF0000"/>
                </a:solidFill>
              </a:rPr>
              <a:t>b = a</a:t>
            </a:r>
            <a:r>
              <a:rPr lang="en-US" sz="2200" dirty="0"/>
              <a:t>; ← copy values from a to b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The size of the array and the type of the elements matters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r>
              <a:rPr lang="en-US" sz="2200" dirty="0"/>
              <a:t>[3] a = { 3,-2,10};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float[3] b = a;  </a:t>
            </a:r>
            <a:r>
              <a:rPr lang="en-US" sz="2200" dirty="0">
                <a:solidFill>
                  <a:srgbClr val="FF0000"/>
                </a:solidFill>
                <a:sym typeface="Webdings" charset="0"/>
              </a:rPr>
              <a:t>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or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r>
              <a:rPr lang="en-US" sz="2200" dirty="0"/>
              <a:t>[4] b = a; </a:t>
            </a:r>
            <a:r>
              <a:rPr lang="en-US" sz="2200" dirty="0">
                <a:solidFill>
                  <a:srgbClr val="FF0000"/>
                </a:solidFill>
                <a:sym typeface="Webdings" charset="0"/>
              </a:rPr>
              <a:t>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758" name="AutoShape 6"/>
          <p:cNvCxnSpPr>
            <a:cxnSpLocks noChangeShapeType="1"/>
            <a:stCxn id="74757" idx="0"/>
            <a:endCxn id="7475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4763" name="AutoShape 11"/>
          <p:cNvCxnSpPr>
            <a:cxnSpLocks noChangeShapeType="1"/>
            <a:stCxn id="74761" idx="1"/>
            <a:endCxn id="74757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4766" name="AutoShape 14"/>
          <p:cNvSpPr>
            <a:spLocks noChangeArrowheads="1"/>
          </p:cNvSpPr>
          <p:nvPr/>
        </p:nvSpPr>
        <p:spPr bwMode="auto">
          <a:xfrm>
            <a:off x="5500688" y="5410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57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{0.0,0.0,0.0}</a:t>
            </a:r>
            <a:endParaRPr lang="en-US" sz="1000">
              <a:sym typeface="Symbol" charset="0"/>
            </a:endParaRP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6080125" y="5345113"/>
            <a:ext cx="1476686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800" dirty="0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762000" y="4632325"/>
            <a:ext cx="6142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a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@q</a:t>
            </a:r>
            <a:endParaRPr lang="en-US" sz="1000" dirty="0">
              <a:sym typeface="Symbol" charset="0"/>
            </a:endParaRP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4860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int 0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806" name="AutoShape 6"/>
          <p:cNvCxnSpPr>
            <a:cxnSpLocks noChangeShapeType="1"/>
            <a:stCxn id="76805" idx="0"/>
            <a:endCxn id="7680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6811" name="AutoShape 11"/>
          <p:cNvCxnSpPr>
            <a:cxnSpLocks noChangeShapeType="1"/>
            <a:stCxn id="76809" idx="1"/>
            <a:endCxn id="76805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6814" name="AutoShape 14"/>
          <p:cNvSpPr>
            <a:spLocks noChangeArrowheads="1"/>
          </p:cNvSpPr>
          <p:nvPr/>
        </p:nvSpPr>
        <p:spPr bwMode="auto">
          <a:xfrm>
            <a:off x="5500688" y="6019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725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q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Array float 3 {</a:t>
            </a:r>
            <a:r>
              <a:rPr lang="en-US" sz="800" dirty="0">
                <a:solidFill>
                  <a:srgbClr val="FF0000"/>
                </a:solidFill>
                <a:sym typeface="Symbol" charset="0"/>
              </a:rPr>
              <a:t>-1.0,-1.0,-1.0 </a:t>
            </a:r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6080125" y="5345113"/>
            <a:ext cx="1476686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800" dirty="0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762000" y="4632325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dirty="0"/>
              <a:t>a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@q</a:t>
            </a:r>
            <a:endParaRPr lang="en-US" sz="1000" dirty="0">
              <a:sym typeface="Symbol" charset="0"/>
            </a:endParaRP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762000" y="4860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int 3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854" name="AutoShape 6"/>
          <p:cNvCxnSpPr>
            <a:cxnSpLocks noChangeShapeType="1"/>
            <a:stCxn id="78853" idx="0"/>
            <a:endCxn id="7885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8859" name="AutoShape 11"/>
          <p:cNvCxnSpPr>
            <a:cxnSpLocks noChangeShapeType="1"/>
            <a:stCxn id="78857" idx="1"/>
            <a:endCxn id="78860" idx="3"/>
          </p:cNvCxnSpPr>
          <p:nvPr/>
        </p:nvCxnSpPr>
        <p:spPr bwMode="auto">
          <a:xfrm rot="10800000" flipV="1">
            <a:off x="2583488" y="2717800"/>
            <a:ext cx="845513" cy="35750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8862" name="AutoShape 14"/>
          <p:cNvSpPr>
            <a:spLocks noChangeArrowheads="1"/>
          </p:cNvSpPr>
          <p:nvPr/>
        </p:nvSpPr>
        <p:spPr bwMode="auto">
          <a:xfrm>
            <a:off x="5500688" y="4495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67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{-1.0,-1.0,-1.0}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762000" y="4632325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a </a:t>
            </a:r>
            <a:r>
              <a:rPr lang="en-US" sz="1000">
                <a:solidFill>
                  <a:schemeClr val="bg2"/>
                </a:solidFill>
                <a:sym typeface="Symbol" charset="0"/>
              </a:rPr>
              <a:t> </a:t>
            </a:r>
            <a:r>
              <a:rPr lang="en-US" sz="800">
                <a:solidFill>
                  <a:schemeClr val="bg2"/>
                </a:solidFill>
                <a:sym typeface="Symbol" charset="0"/>
              </a:rPr>
              <a:t>Array float 3 {-1.0,-1.0,-1.0}</a:t>
            </a:r>
            <a:endParaRPr lang="en-US" sz="1000">
              <a:solidFill>
                <a:schemeClr val="bg2"/>
              </a:solidFill>
              <a:sym typeface="Symbol" charset="0"/>
            </a:endParaRP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762000" y="4860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i </a:t>
            </a:r>
            <a:r>
              <a:rPr lang="en-US" sz="1000">
                <a:solidFill>
                  <a:schemeClr val="bg2"/>
                </a:solidFill>
                <a:sym typeface="Symbol" charset="0"/>
              </a:rPr>
              <a:t> </a:t>
            </a:r>
            <a:r>
              <a:rPr lang="en-US" sz="800">
                <a:solidFill>
                  <a:schemeClr val="bg2"/>
                </a:solidFill>
                <a:sym typeface="Symbol" charset="0"/>
              </a:rPr>
              <a:t>int 3</a:t>
            </a:r>
            <a:endParaRPr lang="en-US" sz="1000">
              <a:solidFill>
                <a:schemeClr val="bg2"/>
              </a:solidFill>
              <a:sym typeface="Symbo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with Arrays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r>
              <a:rPr lang="en-US"/>
              <a:t>The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9727E-4321-6B49-A6D5-6A6E873C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1719263"/>
            <a:ext cx="3086100" cy="462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56331" name="AutoShape 11"/>
          <p:cNvCxnSpPr>
            <a:cxnSpLocks noChangeShapeType="1"/>
            <a:stCxn id="56329" idx="1"/>
            <a:endCxn id="56324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065838" y="2305050"/>
            <a:ext cx="2045753" cy="85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600" dirty="0"/>
              <a:t>b[1] = 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58376" name="AutoShape 8"/>
          <p:cNvCxnSpPr>
            <a:cxnSpLocks noChangeShapeType="1"/>
            <a:stCxn id="58374" idx="1"/>
            <a:endCxn id="58372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45753" cy="85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600" dirty="0"/>
              <a:t>b[1] = 0;</a:t>
            </a:r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5638800" y="2286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0424" name="AutoShape 8"/>
          <p:cNvCxnSpPr>
            <a:cxnSpLocks noChangeShapeType="1"/>
            <a:stCxn id="60422" idx="1"/>
            <a:endCxn id="6042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45753" cy="85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b[1] = 0;</a:t>
            </a:r>
          </a:p>
        </p:txBody>
      </p:sp>
      <p:sp>
        <p:nvSpPr>
          <p:cNvPr id="60426" name="AutoShape 10"/>
          <p:cNvSpPr>
            <a:spLocks noChangeArrowheads="1"/>
          </p:cNvSpPr>
          <p:nvPr/>
        </p:nvSpPr>
        <p:spPr bwMode="auto">
          <a:xfrm>
            <a:off x="5638800" y="2590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762000" y="2819400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b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0424" name="AutoShape 8"/>
          <p:cNvCxnSpPr>
            <a:cxnSpLocks noChangeShapeType="1"/>
            <a:stCxn id="60422" idx="1"/>
            <a:endCxn id="6042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45753" cy="85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b[1] = 0;</a:t>
            </a:r>
          </a:p>
        </p:txBody>
      </p:sp>
      <p:sp>
        <p:nvSpPr>
          <p:cNvPr id="60426" name="AutoShape 10"/>
          <p:cNvSpPr>
            <a:spLocks noChangeArrowheads="1"/>
          </p:cNvSpPr>
          <p:nvPr/>
        </p:nvSpPr>
        <p:spPr bwMode="auto">
          <a:xfrm>
            <a:off x="5638800" y="28194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762000" y="2819400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dirty="0"/>
              <a:t>b </a:t>
            </a:r>
            <a:r>
              <a:rPr lang="en-US" sz="1000" dirty="0">
                <a:sym typeface="Symbol" charset="0"/>
              </a:rPr>
              <a:t> Array int 3 {3,</a:t>
            </a:r>
            <a:r>
              <a:rPr lang="en-US" sz="1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sz="1000" dirty="0">
                <a:sym typeface="Symbol" charset="0"/>
              </a:rPr>
              <a:t>,10}</a:t>
            </a:r>
          </a:p>
        </p:txBody>
      </p:sp>
    </p:spTree>
    <p:extLst>
      <p:ext uri="{BB962C8B-B14F-4D97-AF65-F5344CB8AC3E}">
        <p14:creationId xmlns:p14="http://schemas.microsoft.com/office/powerpoint/2010/main" val="261505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with 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/>
              <a:t>Just as in the case of scalar variables, array variables can appear in two types of contexts:</a:t>
            </a:r>
          </a:p>
          <a:p>
            <a:pPr lvl="1"/>
            <a:r>
              <a:rPr lang="en-US"/>
              <a:t>Expressions: here we read the contents of the array location indexed, e.g., x = a[2].</a:t>
            </a:r>
          </a:p>
          <a:p>
            <a:pPr lvl="1"/>
            <a:r>
              <a:rPr lang="en-US"/>
              <a:t>Assignment statements: here we access the index array location and update its contents, e.g., a[2] = 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with Arrays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r>
              <a:rPr lang="en-US"/>
              <a:t>Here is a program that computes a sequence of numbers into an array: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32125" y="3494088"/>
            <a:ext cx="2151551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[3] a;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 dirty="0"/>
              <a:t>“</a:t>
            </a:r>
            <a:r>
              <a:rPr lang="en-US" sz="1600" dirty="0"/>
              <a:t>the array is: </a:t>
            </a:r>
            <a:r>
              <a:rPr lang="ja-JP" altLang="en-US" sz="1600" dirty="0"/>
              <a:t>“</a:t>
            </a:r>
            <a:r>
              <a:rPr lang="en-US" altLang="ja-JP" sz="1600" dirty="0"/>
              <a:t>, </a:t>
            </a:r>
            <a:r>
              <a:rPr lang="en-US" sz="1600" dirty="0"/>
              <a:t>a;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402:csc402-ln001.ppt</Template>
  <TotalTime>31499</TotalTime>
  <Words>2665</Words>
  <Application>Microsoft Macintosh PowerPoint</Application>
  <PresentationFormat>On-screen Show (4:3)</PresentationFormat>
  <Paragraphs>516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Wingdings</vt:lpstr>
      <vt:lpstr>csc402-ln001</vt:lpstr>
      <vt:lpstr>Structured Data Types</vt:lpstr>
      <vt:lpstr>Arrays</vt:lpstr>
      <vt:lpstr>Arrays </vt:lpstr>
      <vt:lpstr>Interpreting Arrays</vt:lpstr>
      <vt:lpstr>Interpreting Arrays</vt:lpstr>
      <vt:lpstr>Interpreting Arrays</vt:lpstr>
      <vt:lpstr>Interpreting Arrays</vt:lpstr>
      <vt:lpstr>Computing with Arrays</vt:lpstr>
      <vt:lpstr>Computing with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Functions and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Computing with Arrays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21</cp:revision>
  <dcterms:created xsi:type="dcterms:W3CDTF">2011-11-28T02:41:22Z</dcterms:created>
  <dcterms:modified xsi:type="dcterms:W3CDTF">2023-12-04T13:38:53Z</dcterms:modified>
</cp:coreProperties>
</file>