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6"/>
  </p:notesMasterIdLst>
  <p:sldIdLst>
    <p:sldId id="292" r:id="rId2"/>
    <p:sldId id="312" r:id="rId3"/>
    <p:sldId id="293" r:id="rId4"/>
    <p:sldId id="256" r:id="rId5"/>
    <p:sldId id="294" r:id="rId6"/>
    <p:sldId id="257" r:id="rId7"/>
    <p:sldId id="295" r:id="rId8"/>
    <p:sldId id="298" r:id="rId9"/>
    <p:sldId id="296" r:id="rId10"/>
    <p:sldId id="297" r:id="rId11"/>
    <p:sldId id="299" r:id="rId12"/>
    <p:sldId id="25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5" autoAdjust="0"/>
    <p:restoredTop sz="90923"/>
  </p:normalViewPr>
  <p:slideViewPr>
    <p:cSldViewPr>
      <p:cViewPr varScale="1">
        <p:scale>
          <a:sx n="100" d="100"/>
          <a:sy n="100" d="100"/>
        </p:scale>
        <p:origin x="15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E5283-B4E4-EB4F-98B7-9B51920E5CDF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D6BE-A4D1-B442-841E-2EB70BCE4235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22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big difference between interpreters and compilers is that compilers have the ability to think about how to translate a source program into target code in the most effective way. </a:t>
            </a:r>
          </a:p>
          <a:p>
            <a:r>
              <a:rPr lang="en-US" dirty="0"/>
              <a:t>Usually that means trying to translate the program in such a way that it executes as fast as possible on the target machine.</a:t>
            </a:r>
          </a:p>
          <a:p>
            <a:r>
              <a:rPr lang="en-US" dirty="0"/>
              <a:t>This usually implies either one or both of the following tasks:</a:t>
            </a:r>
          </a:p>
          <a:p>
            <a:pPr lvl="1"/>
            <a:r>
              <a:rPr lang="en-US" dirty="0"/>
              <a:t>Rewrite the AST so that it represents a more efficient program </a:t>
            </a:r>
            <a:r>
              <a:rPr lang="mr-IN" dirty="0"/>
              <a:t>–</a:t>
            </a:r>
            <a:r>
              <a:rPr lang="en-US" dirty="0"/>
              <a:t> Tree Rewriting</a:t>
            </a:r>
          </a:p>
          <a:p>
            <a:pPr lvl="1"/>
            <a:r>
              <a:rPr lang="en-US" dirty="0"/>
              <a:t>Reorganize the generated instructions so that they represent the most efficient target program possible </a:t>
            </a:r>
          </a:p>
          <a:p>
            <a:r>
              <a:rPr lang="en-US" dirty="0"/>
              <a:t>This is referred to as </a:t>
            </a:r>
            <a:r>
              <a:rPr lang="en-US" i="1" dirty="0"/>
              <a:t>Optimization</a:t>
            </a:r>
            <a:r>
              <a:rPr lang="en-US" dirty="0"/>
              <a:t>.</a:t>
            </a:r>
          </a:p>
          <a:p>
            <a:r>
              <a:rPr lang="en-US" dirty="0"/>
              <a:t>There are many optimization techniques available to compilers in addition to the two mentioned above:</a:t>
            </a:r>
          </a:p>
          <a:p>
            <a:pPr lvl="1"/>
            <a:r>
              <a:rPr lang="en-US" dirty="0"/>
              <a:t>Register allocation, loop optimization, common subexpression elimination, dead code elimination, </a:t>
            </a:r>
            <a:r>
              <a:rPr lang="en-US" i="1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23BE0-747A-B749-A6D0-D801CE042A9B}"/>
              </a:ext>
            </a:extLst>
          </p:cNvPr>
          <p:cNvSpPr txBox="1"/>
          <p:nvPr/>
        </p:nvSpPr>
        <p:spPr>
          <a:xfrm>
            <a:off x="1066800" y="62484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6159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0D1BFA-5A20-1F4D-9927-62D87EE9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61969"/>
            <a:ext cx="3133957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E0670-4684-3741-9613-62634D13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4042884"/>
            <a:ext cx="3517900" cy="1519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3400" y="5867400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229100" y="5263669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16F74-C11C-DB42-95F4-CC0B8EA6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02903"/>
            <a:ext cx="4901045" cy="2420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35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8" y="1749623"/>
            <a:ext cx="793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Let's try our walker on our assignment statement example to see if it does what we claim it does,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7FAE-58B4-9A42-A3BB-55EAE042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377903"/>
            <a:ext cx="6299200" cy="39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constant folding tree rewriting phase into our Cuppa1 compiler as a tree walker.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peephole optimizer improves the generated code by reorganizing the generated instructions.</a:t>
            </a:r>
          </a:p>
          <a:p>
            <a:r>
              <a:rPr lang="en-US" dirty="0"/>
              <a:t>If you recall the code generator for our Cuppa1 compiler translates Cuppa1 AST patterns into Exp1bytecode patterns and simply composes the generated bytecode patterns into a list of instructions. </a:t>
            </a:r>
          </a:p>
          <a:p>
            <a:r>
              <a:rPr lang="en-US" dirty="0"/>
              <a:t>That can lead to very silly looking code.</a:t>
            </a:r>
          </a:p>
        </p:txBody>
      </p:sp>
    </p:spTree>
    <p:extLst>
      <p:ext uri="{BB962C8B-B14F-4D97-AF65-F5344CB8AC3E}">
        <p14:creationId xmlns:p14="http://schemas.microsoft.com/office/powerpoint/2010/main" val="23263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873" y="1773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4286"/>
          <a:stretch/>
        </p:blipFill>
        <p:spPr>
          <a:xfrm>
            <a:off x="457200" y="2362200"/>
            <a:ext cx="3594652" cy="160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8749"/>
          <a:stretch/>
        </p:blipFill>
        <p:spPr>
          <a:xfrm>
            <a:off x="3352800" y="3581400"/>
            <a:ext cx="3397250" cy="2069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5715000" y="4953000"/>
            <a:ext cx="6096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527" y="491836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Silly!</a:t>
            </a:r>
          </a:p>
        </p:txBody>
      </p:sp>
    </p:spTree>
    <p:extLst>
      <p:ext uri="{BB962C8B-B14F-4D97-AF65-F5344CB8AC3E}">
        <p14:creationId xmlns:p14="http://schemas.microsoft.com/office/powerpoint/2010/main" val="136180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0438"/>
          <a:stretch/>
        </p:blipFill>
        <p:spPr>
          <a:xfrm>
            <a:off x="457200" y="2286000"/>
            <a:ext cx="2635250" cy="156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443" b="13905"/>
          <a:stretch/>
        </p:blipFill>
        <p:spPr>
          <a:xfrm>
            <a:off x="2222500" y="4190999"/>
            <a:ext cx="2654300" cy="156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ent-Up Arrow 4"/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77338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2133600"/>
            <a:ext cx="2501900" cy="1959453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9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0586" t="27683" b="15863"/>
          <a:stretch/>
        </p:blipFill>
        <p:spPr>
          <a:xfrm>
            <a:off x="489559" y="2745497"/>
            <a:ext cx="1747874" cy="1011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8117"/>
          <a:stretch/>
        </p:blipFill>
        <p:spPr>
          <a:xfrm>
            <a:off x="2419350" y="4267200"/>
            <a:ext cx="3905250" cy="1796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5105400" y="5410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873" y="50846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Sillier!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855" y="1551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4A74341D-4DB5-B440-9655-C902139444F8}"/>
              </a:ext>
            </a:extLst>
          </p:cNvPr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1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5" name="Bent-Up Arrow 4"/>
          <p:cNvSpPr/>
          <p:nvPr/>
        </p:nvSpPr>
        <p:spPr bwMode="auto">
          <a:xfrm rot="5400000">
            <a:off x="57287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56370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9536"/>
          <a:stretch/>
        </p:blipFill>
        <p:spPr>
          <a:xfrm>
            <a:off x="117475" y="2285999"/>
            <a:ext cx="3905250" cy="1760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818" b="17541"/>
          <a:stretch/>
        </p:blipFill>
        <p:spPr>
          <a:xfrm>
            <a:off x="1676400" y="4724400"/>
            <a:ext cx="391795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23924"/>
            <a:ext cx="3670300" cy="2114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7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think of a peephole optimizer is as a window (the peephole) which we slide across the generated instructions </a:t>
            </a:r>
            <a:r>
              <a:rPr lang="en-US" i="1" dirty="0"/>
              <a:t>repeatedly</a:t>
            </a:r>
            <a:r>
              <a:rPr lang="en-US" dirty="0"/>
              <a:t> and apply </a:t>
            </a:r>
            <a:r>
              <a:rPr lang="en-US" i="1" dirty="0"/>
              <a:t>rewrite rules </a:t>
            </a:r>
            <a:r>
              <a:rPr lang="en-US" dirty="0"/>
              <a:t>like the ones we developed above to the code within the window. </a:t>
            </a:r>
          </a:p>
          <a:p>
            <a:r>
              <a:rPr lang="en-US" dirty="0"/>
              <a:t>The peephole optimizer terminates once no longer any code is being rewritten.</a:t>
            </a:r>
          </a:p>
          <a:p>
            <a:r>
              <a:rPr lang="en-US" dirty="0"/>
              <a:t>The repeated nature of the process is necessary because applying one rewrite rule to the instruction list can expose opportunities to apply other rewrite rules. </a:t>
            </a:r>
          </a:p>
          <a:p>
            <a:r>
              <a:rPr lang="en-US" dirty="0"/>
              <a:t>So, we need to keep sliding the window across the instructions until no further rewrites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43332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30400"/>
            <a:ext cx="7327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BEE1-A57A-7C4B-99E2-1BC91066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5EC5-DB8B-734A-BFC2-ED4ED14A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4076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27" y="1447800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Rewrite Rules: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36" y="1967345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cuppa1_output.py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0C355-866C-5248-A028-01F29B4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1" y="1755577"/>
            <a:ext cx="5156200" cy="252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4DD84-2811-EC4D-A332-6CDBBCC0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886200"/>
            <a:ext cx="5029200" cy="2775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57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45" y="1447800"/>
            <a:ext cx="7186583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apply peephole optimization.  The instruction tuple format is: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  (</a:t>
            </a:r>
            <a:r>
              <a:rPr lang="en-US" sz="1000" dirty="0" err="1">
                <a:solidFill>
                  <a:srgbClr val="007400"/>
                </a:solidFill>
                <a:latin typeface="Menlo-Regular" charset="0"/>
              </a:rPr>
              <a:t>instr_name_str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, [param_str1, param_str2, ...])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peephole_opt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change =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(True):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curr_instr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[ix]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### compute some useful predicates on the current instruction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+1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has_label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True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label_def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/>
              <a:t>&lt;** rewrite rules here **&gt;</a:t>
            </a:r>
          </a:p>
          <a:p>
            <a:endParaRPr lang="en-US" sz="1000" dirty="0"/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### 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advance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ix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change: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change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False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59382" y="64008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cuppa1_output.py</a:t>
            </a:r>
          </a:p>
        </p:txBody>
      </p:sp>
    </p:spTree>
    <p:extLst>
      <p:ext uri="{BB962C8B-B14F-4D97-AF65-F5344CB8AC3E}">
        <p14:creationId xmlns:p14="http://schemas.microsoft.com/office/powerpoint/2010/main" val="110055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peephole optimizer between the code generator and the output phase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Peephole</a:t>
            </a:r>
          </a:p>
          <a:p>
            <a:pPr algn="ctr"/>
            <a:r>
              <a:rPr lang="en-US" sz="1800" dirty="0"/>
              <a:t>Opt</a:t>
            </a:r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40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21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Top-level Driver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8465" y="22582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43AC-E9AF-BA43-9EEB-A1D167A7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5080000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53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03D1-43B7-4041-97AD-E15AC12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Compiler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34AF4-80AD-5349-9895-E47CD586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4984750" cy="410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optimizing compiler we study:</a:t>
            </a:r>
          </a:p>
          <a:p>
            <a:pPr lvl="1"/>
            <a:r>
              <a:rPr lang="en-US" dirty="0"/>
              <a:t>Tree rewriting in the context of </a:t>
            </a:r>
            <a:r>
              <a:rPr lang="en-US" i="1" dirty="0"/>
              <a:t>constant folding,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Target code optimization in the context of </a:t>
            </a:r>
            <a:r>
              <a:rPr lang="en-US" i="1" dirty="0"/>
              <a:t>peephole optimization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4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Rewriting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our applications only have looked at the AST as an immutable data structure, e.g.</a:t>
            </a:r>
          </a:p>
          <a:p>
            <a:pPr lvl="1"/>
            <a:r>
              <a:rPr lang="en-US" dirty="0"/>
              <a:t>The Cuppa1 interpreter used it as an abstract representation of the original program</a:t>
            </a:r>
          </a:p>
          <a:p>
            <a:pPr lvl="1"/>
            <a:r>
              <a:rPr lang="en-US" dirty="0" err="1"/>
              <a:t>PrettyPrinter</a:t>
            </a:r>
            <a:r>
              <a:rPr lang="en-US" dirty="0"/>
              <a:t> used it to regenerate programs</a:t>
            </a:r>
          </a:p>
          <a:p>
            <a:r>
              <a:rPr lang="en-US" dirty="0"/>
              <a:t>But there are many cases where we actually want to transform the AST</a:t>
            </a:r>
          </a:p>
          <a:p>
            <a:pPr lvl="1"/>
            <a:r>
              <a:rPr lang="en-US" dirty="0"/>
              <a:t>Consider </a:t>
            </a:r>
            <a:r>
              <a:rPr lang="en-US" u="sng" dirty="0"/>
              <a:t>constant folding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 is an optimization that tries to find arithmetic operations in the source program that can be performed at </a:t>
            </a:r>
            <a:r>
              <a:rPr lang="en-US" i="1" dirty="0"/>
              <a:t>compile time</a:t>
            </a:r>
            <a:r>
              <a:rPr lang="en-US" dirty="0"/>
              <a:t> rather than runtime. </a:t>
            </a:r>
          </a:p>
        </p:txBody>
      </p:sp>
    </p:spTree>
    <p:extLst>
      <p:ext uri="{BB962C8B-B14F-4D97-AF65-F5344CB8AC3E}">
        <p14:creationId xmlns:p14="http://schemas.microsoft.com/office/powerpoint/2010/main" val="1659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 constant folding we look at the operations in arithmetic expressions and if the operands are constants then we perform the operation and replace the AST with a result node.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43000" y="4433888"/>
            <a:ext cx="6477000" cy="1433512"/>
            <a:chOff x="720" y="2793"/>
            <a:chExt cx="4080" cy="903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54" idx="2"/>
              <a:endCxn id="6155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4" idx="2"/>
              <a:endCxn id="6156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157" idx="2"/>
              <a:endCxn id="6158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157" idx="2"/>
              <a:endCxn id="6159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0" name="AutoShape 26"/>
            <p:cNvCxnSpPr>
              <a:cxnSpLocks noChangeShapeType="1"/>
              <a:stCxn id="6168" idx="2"/>
              <a:endCxn id="6169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1219200" y="3733800"/>
            <a:ext cx="5943600" cy="485775"/>
            <a:chOff x="768" y="2352"/>
            <a:chExt cx="3744" cy="30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view constant folding is as an AST rewriting. </a:t>
            </a:r>
          </a:p>
          <a:p>
            <a:r>
              <a:rPr lang="en-US" dirty="0"/>
              <a:t>Here the AST for the expression 10 + 5 is replaced by an AST node for the constant 15.</a:t>
            </a:r>
          </a:p>
          <a:p>
            <a:r>
              <a:rPr lang="en-US" dirty="0"/>
              <a:t> In order to accomplish this, we need to walk the AST for a program and look for patterns that allow us to rewrite the tree. </a:t>
            </a:r>
          </a:p>
          <a:p>
            <a:r>
              <a:rPr lang="en-US" dirty="0"/>
              <a:t>This is very similar to code generation tree walker where we walked the tree and looked for AST patterns that we could translate into Exp1bytecode. </a:t>
            </a:r>
          </a:p>
          <a:p>
            <a:r>
              <a:rPr lang="en-US" dirty="0"/>
              <a:t>The big difference being that in the constant folder we will be </a:t>
            </a:r>
            <a:r>
              <a:rPr lang="en-US" i="1" dirty="0"/>
              <a:t>returning the rewritten tree from the tree walker </a:t>
            </a:r>
            <a:r>
              <a:rPr lang="en-US" dirty="0"/>
              <a:t>rather than bytecode as in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7723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C3596-D715-8144-A2E9-330B526D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9" y="1417638"/>
            <a:ext cx="4823792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8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C3284-1386-5B45-B6F3-0DABAB3E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4723245" cy="245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C50C6-1C9F-4F49-9EAA-5374D96E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733800"/>
            <a:ext cx="5480050" cy="29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1755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21741</TotalTime>
  <Words>937</Words>
  <Application>Microsoft Macintosh PowerPoint</Application>
  <PresentationFormat>On-screen Show (4:3)</PresentationFormat>
  <Paragraphs>136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Helvetica</vt:lpstr>
      <vt:lpstr>Menlo-Regular</vt:lpstr>
      <vt:lpstr>Wingdings</vt:lpstr>
      <vt:lpstr>csc402-ln002</vt:lpstr>
      <vt:lpstr>An Optimizing Compiler</vt:lpstr>
      <vt:lpstr>Reading</vt:lpstr>
      <vt:lpstr>An Optimizing Compiler</vt:lpstr>
      <vt:lpstr>Tree Rewriting</vt:lpstr>
      <vt:lpstr> Constant Folding</vt:lpstr>
      <vt:lpstr>Constant Folding</vt:lpstr>
      <vt:lpstr>Constant Folding</vt:lpstr>
      <vt:lpstr>Constant Folding Walker</vt:lpstr>
      <vt:lpstr>Constant Folding Walker</vt:lpstr>
      <vt:lpstr>Constant Folding Walker</vt:lpstr>
      <vt:lpstr>Constant Folding</vt:lpstr>
      <vt:lpstr>Compiler Architecture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Optimizing Compiler Architecture</vt:lpstr>
      <vt:lpstr>Optimizing Compiler</vt:lpstr>
      <vt:lpstr>Testing the Compiler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56</cp:revision>
  <dcterms:created xsi:type="dcterms:W3CDTF">2011-10-04T21:38:35Z</dcterms:created>
  <dcterms:modified xsi:type="dcterms:W3CDTF">2022-11-04T13:05:51Z</dcterms:modified>
</cp:coreProperties>
</file>