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8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11" r:id="rId13"/>
    <p:sldId id="259" r:id="rId14"/>
    <p:sldId id="260" r:id="rId15"/>
    <p:sldId id="261" r:id="rId16"/>
    <p:sldId id="300" r:id="rId17"/>
    <p:sldId id="301" r:id="rId18"/>
    <p:sldId id="302" r:id="rId19"/>
    <p:sldId id="312" r:id="rId20"/>
    <p:sldId id="304" r:id="rId21"/>
    <p:sldId id="305" r:id="rId22"/>
    <p:sldId id="306" r:id="rId23"/>
    <p:sldId id="307" r:id="rId24"/>
    <p:sldId id="308" r:id="rId25"/>
    <p:sldId id="309" r:id="rId26"/>
    <p:sldId id="310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596" autoAdjust="0"/>
    <p:restoredTop sz="90938"/>
  </p:normalViewPr>
  <p:slideViewPr>
    <p:cSldViewPr>
      <p:cViewPr varScale="1">
        <p:scale>
          <a:sx n="94" d="100"/>
          <a:sy n="94" d="100"/>
        </p:scale>
        <p:origin x="192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2149EA-C02E-DA42-AC5E-1DF4A670E7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62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49EA-C02E-DA42-AC5E-1DF4A670E7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5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49EA-C02E-DA42-AC5E-1DF4A670E7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49EA-C02E-DA42-AC5E-1DF4A670E7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5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CB633-6BD3-294A-8825-9346D53C6232}" type="slidenum">
              <a:rPr lang="en-US"/>
              <a:pPr/>
              <a:t>13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6C001-6A8B-FE4D-89E5-93ED752A002A}" type="slidenum">
              <a:rPr lang="en-US"/>
              <a:pPr/>
              <a:t>14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03F52-E5A9-E14B-995A-B118DFD2A4CB}" type="slidenum">
              <a:rPr lang="en-US"/>
              <a:pPr/>
              <a:t>15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EE34E95-B096-1842-A8EB-5E101A89AAC8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FB183-69A2-8A40-A306-D38AF509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EF47-75EB-3543-BE57-16068084DE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2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2926D-232D-C043-99CA-0DE39A8E2F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8565E-3901-7C4F-A648-4D6F4E4418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17F37-3A21-6A45-8220-EEC76C3C77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550E5-3A05-AD45-A534-506D16E516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347AA-F3C7-054C-876E-2B8F9D51EB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C62C4-86D1-CA43-AB05-D002C82CF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B1196-438F-4D4F-80C2-4A9C6058D5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640F5-04C1-5F42-B1F0-3A7C45B07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FC72D31-7D26-F145-A7D0-0C8EE4532A4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ASTs: </a:t>
            </a:r>
            <a:br>
              <a:rPr lang="en-US" dirty="0"/>
            </a:br>
            <a:r>
              <a:rPr lang="en-US" dirty="0"/>
              <a:t>Tree Walking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recursive structure of trees gives rise to an elegant way of processing trees: </a:t>
            </a:r>
            <a:r>
              <a:rPr lang="en-US" i="1" dirty="0"/>
              <a:t>tree walking</a:t>
            </a:r>
            <a:r>
              <a:rPr lang="en-US" dirty="0"/>
              <a:t>. </a:t>
            </a:r>
          </a:p>
          <a:p>
            <a:r>
              <a:rPr lang="en-US" dirty="0"/>
              <a:t>A tree walker typically starts at the root node and traverses the tree in a depth first manner.</a:t>
            </a:r>
          </a:p>
        </p:txBody>
      </p:sp>
    </p:spTree>
    <p:extLst>
      <p:ext uri="{BB962C8B-B14F-4D97-AF65-F5344CB8AC3E}">
        <p14:creationId xmlns:p14="http://schemas.microsoft.com/office/powerpoint/2010/main" val="178328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Interpreter for Cuppa1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3092" y="1171417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cuppa1_interp_walk.py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7E6314-D68D-F541-84CD-FE72E70C4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76111"/>
            <a:ext cx="3099179" cy="16482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F0F83-F8DA-FC41-9902-C10D9625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17638"/>
            <a:ext cx="2273300" cy="14996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CBFA75-DF71-DE4C-906F-00C98A608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24" y="4933581"/>
            <a:ext cx="2813052" cy="16921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A88407-7544-0F40-A8A0-2DD50A541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175" y="1506978"/>
            <a:ext cx="3790950" cy="19220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F0935C-1FE8-FF42-A70B-8C4D19EF2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3547910"/>
            <a:ext cx="2130425" cy="1660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C77059-1277-B74B-AD74-A00019EF2B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2895600"/>
            <a:ext cx="2450723" cy="11277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FA0788-66B3-104F-B477-33EAB9A655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0" y="4191000"/>
            <a:ext cx="3606800" cy="1103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381BE2-09E9-1547-B40E-903D1EFD8F56}"/>
              </a:ext>
            </a:extLst>
          </p:cNvPr>
          <p:cNvSpPr txBox="1"/>
          <p:nvPr/>
        </p:nvSpPr>
        <p:spPr>
          <a:xfrm>
            <a:off x="4162567" y="5854890"/>
            <a:ext cx="350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Pattern matching on AST nodes!</a:t>
            </a:r>
          </a:p>
        </p:txBody>
      </p:sp>
    </p:spTree>
    <p:extLst>
      <p:ext uri="{BB962C8B-B14F-4D97-AF65-F5344CB8AC3E}">
        <p14:creationId xmlns:p14="http://schemas.microsoft.com/office/powerpoint/2010/main" val="207197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Interpreter for Cuppa1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990600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cuppa1_interp.py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66D339-C289-A241-9C09-A77FA13B0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41750" cy="14274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6422D7-687F-1A40-9C6D-CB360EF0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58" y="1550988"/>
            <a:ext cx="2925642" cy="19539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80FE51-2111-B442-8781-90AC35C36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37" y="2971800"/>
            <a:ext cx="3644900" cy="35971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C05125-BD9A-4A41-A01B-846A2D51557D}"/>
              </a:ext>
            </a:extLst>
          </p:cNvPr>
          <p:cNvSpPr txBox="1"/>
          <p:nvPr/>
        </p:nvSpPr>
        <p:spPr>
          <a:xfrm>
            <a:off x="4558352" y="5745707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 line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7472D-49B2-F04C-B3D5-47993C0EC401}"/>
              </a:ext>
            </a:extLst>
          </p:cNvPr>
          <p:cNvSpPr txBox="1"/>
          <p:nvPr/>
        </p:nvSpPr>
        <p:spPr>
          <a:xfrm>
            <a:off x="6696501" y="677704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cuppa1_state.py</a:t>
            </a:r>
          </a:p>
        </p:txBody>
      </p:sp>
    </p:spTree>
    <p:extLst>
      <p:ext uri="{BB962C8B-B14F-4D97-AF65-F5344CB8AC3E}">
        <p14:creationId xmlns:p14="http://schemas.microsoft.com/office/powerpoint/2010/main" val="93075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87E4-7DBD-B542-AE12-F63EFE28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Interpreter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5E34A-389F-6C4F-8E7A-6AF8FE3B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296"/>
            <a:ext cx="3289300" cy="1846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046286-93E7-CC43-8192-0DF8D5C9F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52296"/>
            <a:ext cx="3289300" cy="1902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E722D0-501A-8E43-9BD4-281A9579E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738579"/>
            <a:ext cx="5715000" cy="29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4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Pretty Printer with a Twist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4529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pretty printer will do the following things:</a:t>
            </a:r>
          </a:p>
          <a:p>
            <a:pPr lvl="1"/>
            <a:r>
              <a:rPr lang="en-US" dirty="0"/>
              <a:t>It will read the Cuppa1 programs and construct an AST</a:t>
            </a:r>
          </a:p>
          <a:p>
            <a:pPr lvl="1"/>
            <a:r>
              <a:rPr lang="en-US" dirty="0"/>
              <a:t>It will compute whether a particular variable is used in the program</a:t>
            </a:r>
          </a:p>
          <a:p>
            <a:pPr lvl="1"/>
            <a:r>
              <a:rPr lang="en-US" dirty="0"/>
              <a:t>It will output a pretty printed version of the input script but </a:t>
            </a:r>
            <a:r>
              <a:rPr lang="en-US" u="sng" dirty="0"/>
              <a:t>will flag assignment/get statements to variables which are not used in the program</a:t>
            </a:r>
          </a:p>
          <a:p>
            <a:pPr marL="0" indent="0">
              <a:buNone/>
            </a:pPr>
            <a:endParaRPr lang="en-US" sz="2000" dirty="0">
              <a:latin typeface="Wingdings"/>
              <a:ea typeface="Wingdings"/>
              <a:cs typeface="Wingdings"/>
              <a:sym typeface="Wingdings"/>
            </a:endParaRPr>
          </a:p>
          <a:p>
            <a:pPr marL="0" indent="0">
              <a:buNone/>
            </a:pPr>
            <a:r>
              <a:rPr lang="en-US" sz="20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This cannot be accomplished in a syntax directed manner </a:t>
            </a:r>
            <a:r>
              <a:rPr lang="mr-IN" sz="2000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–</a:t>
            </a:r>
            <a:r>
              <a:rPr lang="en-US" sz="2000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 therefore we need the AST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FD3258-0116-614E-9B83-BC493D2BC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60526"/>
            <a:ext cx="6019274" cy="3505200"/>
          </a:xfrm>
          <a:prstGeom prst="rect">
            <a:avLst/>
          </a:prstGeom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PrettyPrinting</a:t>
            </a:r>
            <a:r>
              <a:rPr lang="en-US" dirty="0"/>
              <a:t> the Language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0A9738-9EE3-7C4A-8697-824817CFA664}"/>
              </a:ext>
            </a:extLst>
          </p:cNvPr>
          <p:cNvGrpSpPr/>
          <p:nvPr/>
        </p:nvGrpSpPr>
        <p:grpSpPr>
          <a:xfrm>
            <a:off x="5943600" y="1447800"/>
            <a:ext cx="2125663" cy="4500563"/>
            <a:chOff x="5334000" y="1447800"/>
            <a:chExt cx="2125663" cy="4500563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5572125" y="1447800"/>
              <a:ext cx="1438275" cy="15906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// list of integers</a:t>
              </a:r>
            </a:p>
            <a:p>
              <a:r>
                <a:rPr lang="en-US" dirty="0"/>
                <a:t>get x;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 = x;</a:t>
              </a:r>
            </a:p>
            <a:p>
              <a:r>
                <a:rPr lang="en-US" dirty="0"/>
                <a:t>while (1 &lt;= x) {</a:t>
              </a:r>
            </a:p>
            <a:p>
              <a:r>
                <a:rPr lang="en-US" dirty="0"/>
                <a:t>       put x;</a:t>
              </a:r>
            </a:p>
            <a:p>
              <a:r>
                <a:rPr lang="en-US" dirty="0"/>
                <a:t>       x = x - 1;</a:t>
              </a:r>
            </a:p>
            <a:p>
              <a:r>
                <a:rPr lang="en-US" dirty="0"/>
                <a:t>}</a:t>
              </a:r>
            </a:p>
          </p:txBody>
        </p:sp>
        <p:grpSp>
          <p:nvGrpSpPr>
            <p:cNvPr id="8200" name="Group 8"/>
            <p:cNvGrpSpPr>
              <a:grpSpLocks/>
            </p:cNvGrpSpPr>
            <p:nvPr/>
          </p:nvGrpSpPr>
          <p:grpSpPr bwMode="auto">
            <a:xfrm>
              <a:off x="5334000" y="3429000"/>
              <a:ext cx="2125663" cy="2519363"/>
              <a:chOff x="3696" y="2400"/>
              <a:chExt cx="1339" cy="1587"/>
            </a:xfrm>
          </p:grpSpPr>
          <p:sp>
            <p:nvSpPr>
              <p:cNvPr id="8198" name="Text Box 6"/>
              <p:cNvSpPr txBox="1">
                <a:spLocks noChangeArrowheads="1"/>
              </p:cNvSpPr>
              <p:nvPr/>
            </p:nvSpPr>
            <p:spPr bwMode="auto">
              <a:xfrm>
                <a:off x="3696" y="2985"/>
                <a:ext cx="1339" cy="10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get x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x</a:t>
                </a:r>
                <a:r>
                  <a:rPr lang="en-US" dirty="0">
                    <a:solidFill>
                      <a:srgbClr val="FF0000"/>
                    </a:solidFill>
                  </a:rPr>
                  <a:t>  // -- var 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 unused -- </a:t>
                </a:r>
              </a:p>
              <a:p>
                <a:r>
                  <a:rPr lang="en-US" dirty="0"/>
                  <a:t>while ( 1 &lt;= x )</a:t>
                </a:r>
              </a:p>
              <a:p>
                <a:r>
                  <a:rPr lang="en-US" dirty="0"/>
                  <a:t>{</a:t>
                </a:r>
              </a:p>
              <a:p>
                <a:r>
                  <a:rPr lang="en-US" dirty="0"/>
                  <a:t>     put x</a:t>
                </a:r>
              </a:p>
              <a:p>
                <a:r>
                  <a:rPr lang="en-US" dirty="0"/>
                  <a:t>     x = x - 1</a:t>
                </a:r>
              </a:p>
              <a:p>
                <a:r>
                  <a:rPr lang="en-US" dirty="0"/>
                  <a:t>}</a:t>
                </a:r>
              </a:p>
            </p:txBody>
          </p:sp>
          <p:sp>
            <p:nvSpPr>
              <p:cNvPr id="8199" name="AutoShape 7"/>
              <p:cNvSpPr>
                <a:spLocks noChangeArrowheads="1"/>
              </p:cNvSpPr>
              <p:nvPr/>
            </p:nvSpPr>
            <p:spPr bwMode="auto">
              <a:xfrm>
                <a:off x="4176" y="2400"/>
                <a:ext cx="306" cy="432"/>
              </a:xfrm>
              <a:prstGeom prst="downArrow">
                <a:avLst>
                  <a:gd name="adj1" fmla="val 50000"/>
                  <a:gd name="adj2" fmla="val 35294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41325" y="6096000"/>
            <a:ext cx="8200457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ym typeface="Wingdings 2" charset="0"/>
              </a:rPr>
              <a:t> We need an IR because usage will always occur after definition – cannot be</a:t>
            </a:r>
            <a:br>
              <a:rPr lang="en-US" sz="1800" dirty="0">
                <a:sym typeface="Wingdings 2" charset="0"/>
              </a:rPr>
            </a:br>
            <a:r>
              <a:rPr lang="en-US" sz="1800" dirty="0">
                <a:sym typeface="Wingdings 2" charset="0"/>
              </a:rPr>
              <a:t>     handled by a syntax directed pretty printer.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Pretty Printer is a Translator!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31933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Pretty Printer with a Twist fits neatly into our translator class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input file and construct AST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Usage/Semantic Analysis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Generate output code, flagging unused assignments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3565" y="4114800"/>
            <a:ext cx="8605935" cy="923754"/>
            <a:chOff x="203826" y="1676400"/>
            <a:chExt cx="10073985" cy="1136928"/>
          </a:xfrm>
        </p:grpSpPr>
        <p:sp>
          <p:nvSpPr>
            <p:cNvPr id="11" name="TextBox 10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3826" y="2209801"/>
              <a:ext cx="906907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Program</a:t>
              </a:r>
              <a:br>
                <a:rPr lang="en-US" sz="1200" dirty="0"/>
              </a:br>
              <a:r>
                <a:rPr lang="en-US" sz="1200" dirty="0"/>
                <a:t>Text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440" y="2064603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Semantic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  <a:p>
              <a:pPr algn="ctr"/>
              <a:r>
                <a:rPr lang="en-US" dirty="0"/>
                <a:t>Generation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60163" y="2161679"/>
              <a:ext cx="1017648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Target</a:t>
              </a:r>
              <a:br>
                <a:rPr lang="en-US" sz="1200" dirty="0"/>
              </a:br>
              <a:r>
                <a:rPr lang="en-US" sz="1200" dirty="0"/>
                <a:t>Language</a:t>
              </a: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H="1" flipV="1">
            <a:off x="4572000" y="5105400"/>
            <a:ext cx="27964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3581400" y="5715000"/>
            <a:ext cx="2829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Variable definition/usage </a:t>
            </a:r>
            <a:r>
              <a:rPr lang="en-US" dirty="0"/>
              <a:t>analysis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 Printer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5981700" cy="3000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1400" y="5816600"/>
            <a:ext cx="230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+ 2 Tree Walkers</a:t>
            </a:r>
          </a:p>
        </p:txBody>
      </p:sp>
    </p:spTree>
    <p:extLst>
      <p:ext uri="{BB962C8B-B14F-4D97-AF65-F5344CB8AC3E}">
        <p14:creationId xmlns:p14="http://schemas.microsoft.com/office/powerpoint/2010/main" val="210483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PP1: Variable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first pass of the pretty printer walks the AST and looks for variables in expressions</a:t>
            </a:r>
          </a:p>
          <a:p>
            <a:pPr lvl="1"/>
            <a:r>
              <a:rPr lang="en-US" dirty="0"/>
              <a:t>only those count as usage points. </a:t>
            </a:r>
          </a:p>
          <a:p>
            <a:r>
              <a:rPr lang="en-US" dirty="0"/>
              <a:t>A peek at the tree walker for the first pass,</a:t>
            </a:r>
            <a:br>
              <a:rPr lang="en-US" dirty="0"/>
            </a:br>
            <a:r>
              <a:rPr lang="en-US" dirty="0"/>
              <a:t>   cuppa1_pp1_walk.py</a:t>
            </a:r>
            <a:br>
              <a:rPr lang="en-US" dirty="0"/>
            </a:br>
            <a:r>
              <a:rPr lang="en-US" dirty="0"/>
              <a:t>shows that it literally just walks the tree doing nothing until it finds a variable in an expression. </a:t>
            </a:r>
          </a:p>
          <a:p>
            <a:r>
              <a:rPr lang="en-US" dirty="0"/>
              <a:t>If it finds a variable in an expression then the node function for </a:t>
            </a:r>
            <a:r>
              <a:rPr lang="en-US" dirty="0" err="1"/>
              <a:t>id_exp</a:t>
            </a:r>
            <a:r>
              <a:rPr lang="en-US" dirty="0"/>
              <a:t> marks the variable in the symbol table as used,</a:t>
            </a:r>
          </a:p>
        </p:txBody>
      </p:sp>
    </p:spTree>
    <p:extLst>
      <p:ext uri="{BB962C8B-B14F-4D97-AF65-F5344CB8AC3E}">
        <p14:creationId xmlns:p14="http://schemas.microsoft.com/office/powerpoint/2010/main" val="76109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EE7A3B9-E9D7-A24E-A6B3-2915C7B1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15" y="1376552"/>
            <a:ext cx="5061402" cy="5346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PP1: Variable Usage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328" y="2699629"/>
            <a:ext cx="19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Walking the Tree!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85D5E97A-3EAF-E54F-947D-E39CC5668B56}"/>
              </a:ext>
            </a:extLst>
          </p:cNvPr>
          <p:cNvSpPr/>
          <p:nvPr/>
        </p:nvSpPr>
        <p:spPr bwMode="auto">
          <a:xfrm>
            <a:off x="3505200" y="4597175"/>
            <a:ext cx="342900" cy="20342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530311A2-A60A-214D-B2A8-2D94A80382B7}"/>
              </a:ext>
            </a:extLst>
          </p:cNvPr>
          <p:cNvSpPr/>
          <p:nvPr/>
        </p:nvSpPr>
        <p:spPr bwMode="auto">
          <a:xfrm>
            <a:off x="3505200" y="4322099"/>
            <a:ext cx="342900" cy="20342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69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PP1: Variable Usage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0717" y="2741711"/>
            <a:ext cx="19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Walking the Tree!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EB2DA-2767-6B40-AFED-1DCC35EAF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362"/>
            <a:ext cx="2978150" cy="14216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85D5E97A-3EAF-E54F-947D-E39CC5668B56}"/>
              </a:ext>
            </a:extLst>
          </p:cNvPr>
          <p:cNvSpPr/>
          <p:nvPr/>
        </p:nvSpPr>
        <p:spPr bwMode="auto">
          <a:xfrm>
            <a:off x="3886200" y="2234975"/>
            <a:ext cx="342900" cy="20342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986C1B-B067-5441-B63A-FB7B6AA6F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741711"/>
            <a:ext cx="2691617" cy="14517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569279-60CE-5747-B9F0-B9AFD318C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4163337"/>
            <a:ext cx="3327400" cy="1512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4AD797-1AB0-8E48-A259-3C8A93712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3481914"/>
            <a:ext cx="2978150" cy="15615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Left Arrow 10">
            <a:extLst>
              <a:ext uri="{FF2B5EF4-FFF2-40B4-BE49-F238E27FC236}">
                <a16:creationId xmlns:a16="http://schemas.microsoft.com/office/drawing/2014/main" id="{5D5DE5B8-0579-6F41-AB68-2A49798B2EF5}"/>
              </a:ext>
            </a:extLst>
          </p:cNvPr>
          <p:cNvSpPr/>
          <p:nvPr/>
        </p:nvSpPr>
        <p:spPr bwMode="auto">
          <a:xfrm>
            <a:off x="3460358" y="5034294"/>
            <a:ext cx="342900" cy="20342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0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ASTs: </a:t>
            </a:r>
            <a:br>
              <a:rPr lang="en-US" dirty="0"/>
            </a:br>
            <a:r>
              <a:rPr lang="en-US" dirty="0"/>
              <a:t>Tree Walking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the following: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2536048" cy="2444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3F8BF-BBE0-D242-9C7A-86D2FFD24FE6}"/>
              </a:ext>
            </a:extLst>
          </p:cNvPr>
          <p:cNvSpPr txBox="1"/>
          <p:nvPr/>
        </p:nvSpPr>
        <p:spPr>
          <a:xfrm>
            <a:off x="3675888" y="2240280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3*2+4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9C295-BB41-E044-8105-4229D6D67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738029"/>
            <a:ext cx="6407778" cy="22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46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PP1: Variable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318D-5EAA-7746-9F26-353981F3F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tree walker of our first phase a variable appearing in the symbol table has one of two states after the tree walker completes:</a:t>
            </a:r>
          </a:p>
          <a:p>
            <a:pPr lvl="1"/>
            <a:r>
              <a:rPr lang="en-US" dirty="0"/>
              <a:t>‘Defined’ – a variable was defined in the program but never used</a:t>
            </a:r>
          </a:p>
          <a:p>
            <a:pPr lvl="1"/>
            <a:r>
              <a:rPr lang="en-US" dirty="0"/>
              <a:t>‘Used’ – the value of a variable is being accessed, that is the variable is being used in an expression.</a:t>
            </a:r>
          </a:p>
          <a:p>
            <a:r>
              <a:rPr lang="en-US" dirty="0"/>
              <a:t>We are interested in the first scenario…</a:t>
            </a:r>
          </a:p>
        </p:txBody>
      </p:sp>
    </p:spTree>
    <p:extLst>
      <p:ext uri="{BB962C8B-B14F-4D97-AF65-F5344CB8AC3E}">
        <p14:creationId xmlns:p14="http://schemas.microsoft.com/office/powerpoint/2010/main" val="264561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PP1: Variable Usage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2649" y="1876301"/>
            <a:ext cx="19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tree walker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80EED-598E-DA40-8605-324E8D279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320815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Left Arrow 6">
            <a:extLst>
              <a:ext uri="{FF2B5EF4-FFF2-40B4-BE49-F238E27FC236}">
                <a16:creationId xmlns:a16="http://schemas.microsoft.com/office/drawing/2014/main" id="{8EE3EA21-86A8-644D-8F8D-24D468451646}"/>
              </a:ext>
            </a:extLst>
          </p:cNvPr>
          <p:cNvSpPr/>
          <p:nvPr/>
        </p:nvSpPr>
        <p:spPr bwMode="auto">
          <a:xfrm>
            <a:off x="1946157" y="4038600"/>
            <a:ext cx="342900" cy="20342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7561F95F-1DC9-F746-A9CD-F2E33812CBB7}"/>
              </a:ext>
            </a:extLst>
          </p:cNvPr>
          <p:cNvSpPr/>
          <p:nvPr/>
        </p:nvSpPr>
        <p:spPr bwMode="auto">
          <a:xfrm>
            <a:off x="2667000" y="3048000"/>
            <a:ext cx="342900" cy="20342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F6CAA2-FE4D-F443-865C-9774E1435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239" y="2941638"/>
            <a:ext cx="3680921" cy="33785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 Arrow 9">
            <a:extLst>
              <a:ext uri="{FF2B5EF4-FFF2-40B4-BE49-F238E27FC236}">
                <a16:creationId xmlns:a16="http://schemas.microsoft.com/office/drawing/2014/main" id="{BC61CB43-DB93-5B49-8406-8E8806AA7EBF}"/>
              </a:ext>
            </a:extLst>
          </p:cNvPr>
          <p:cNvSpPr/>
          <p:nvPr/>
        </p:nvSpPr>
        <p:spPr bwMode="auto">
          <a:xfrm>
            <a:off x="6553200" y="4724400"/>
            <a:ext cx="342900" cy="20342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79635051-543E-6D4E-B493-1D1A06D849A3}"/>
              </a:ext>
            </a:extLst>
          </p:cNvPr>
          <p:cNvSpPr/>
          <p:nvPr/>
        </p:nvSpPr>
        <p:spPr bwMode="auto">
          <a:xfrm>
            <a:off x="4572000" y="5867400"/>
            <a:ext cx="342900" cy="20342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74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8CEB80-3208-B148-853B-AA732FB2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85" y="3365500"/>
            <a:ext cx="2590800" cy="17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PP2: Pretty Print Tree Walker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tree walker for the second pass walks the AST and compiles a formatted string that represents the pretty printed program. </a:t>
            </a:r>
          </a:p>
        </p:txBody>
      </p:sp>
      <p:sp>
        <p:nvSpPr>
          <p:cNvPr id="7" name="Up Arrow 6"/>
          <p:cNvSpPr/>
          <p:nvPr/>
        </p:nvSpPr>
        <p:spPr bwMode="auto">
          <a:xfrm rot="16200000">
            <a:off x="4070085" y="4501760"/>
            <a:ext cx="22860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7785" y="4343400"/>
            <a:ext cx="22926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Concatenate the string</a:t>
            </a:r>
          </a:p>
          <a:p>
            <a:r>
              <a:rPr lang="en-US" dirty="0"/>
              <a:t>for each </a:t>
            </a:r>
            <a:r>
              <a:rPr lang="en-US" dirty="0" err="1"/>
              <a:t>stmt</a:t>
            </a:r>
            <a:r>
              <a:rPr lang="en-US" dirty="0"/>
              <a:t> into one long</a:t>
            </a:r>
          </a:p>
          <a:p>
            <a:r>
              <a:rPr lang="en-US" dirty="0"/>
              <a:t>string.</a:t>
            </a:r>
          </a:p>
        </p:txBody>
      </p:sp>
    </p:spTree>
    <p:extLst>
      <p:ext uri="{BB962C8B-B14F-4D97-AF65-F5344CB8AC3E}">
        <p14:creationId xmlns:p14="http://schemas.microsoft.com/office/powerpoint/2010/main" val="269085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PP2: Pretty Print Tree Walker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5023" y="6424551"/>
            <a:ext cx="677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Indent() and </a:t>
            </a:r>
            <a:r>
              <a:rPr lang="en-US" dirty="0" err="1"/>
              <a:t>indent_level</a:t>
            </a:r>
            <a:r>
              <a:rPr lang="en-US" dirty="0"/>
              <a:t> keep track of the code indentation for formatting purposes.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0C2DF2-52AB-1748-B143-26FF30BC5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78" y="1459465"/>
            <a:ext cx="4098122" cy="1873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EA39DA-0D72-4649-B0E0-91F7C8C34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8" y="3651562"/>
            <a:ext cx="4603750" cy="2454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AB8C4-236B-DE42-B4EB-86C836D73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247" y="1740544"/>
            <a:ext cx="3242553" cy="406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93BEFCF1-18E9-0A4D-B5CF-2E82FBB2E53C}"/>
              </a:ext>
            </a:extLst>
          </p:cNvPr>
          <p:cNvSpPr/>
          <p:nvPr/>
        </p:nvSpPr>
        <p:spPr bwMode="auto">
          <a:xfrm rot="16200000">
            <a:off x="4686300" y="2549974"/>
            <a:ext cx="22860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93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Function of 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93278" y="2576945"/>
            <a:ext cx="15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level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26BAC-31D1-A443-AABF-3D0D839D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85" y="2203450"/>
            <a:ext cx="3187700" cy="2451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762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Cuppa1 PP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455169"/>
            <a:ext cx="21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pretty printer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35E450-3953-6746-A1E3-22DA623E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3073400" cy="34417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F4935F-E13A-3946-98CE-909E07A7F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615633"/>
            <a:ext cx="5226050" cy="30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13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Reading: Chap </a:t>
            </a: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5082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ASTs: </a:t>
            </a:r>
            <a:br>
              <a:rPr lang="en-US" dirty="0"/>
            </a:br>
            <a:r>
              <a:rPr lang="en-US" dirty="0"/>
              <a:t>Tree Walking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1202" r="3700"/>
          <a:stretch/>
        </p:blipFill>
        <p:spPr>
          <a:xfrm>
            <a:off x="304800" y="3711532"/>
            <a:ext cx="5257800" cy="2075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7950" y="914400"/>
            <a:ext cx="3675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simple tree walker for our expression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BE6E1-5B03-424A-B45E-D82471A53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739" y="1400937"/>
            <a:ext cx="3958061" cy="533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3D654-DB88-3147-81DD-8E3768C3F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822916"/>
            <a:ext cx="2438400" cy="10533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882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ASTs: </a:t>
            </a:r>
            <a:br>
              <a:rPr lang="en-US" dirty="0"/>
            </a:br>
            <a:r>
              <a:rPr lang="en-US" dirty="0"/>
              <a:t>Tree Walking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7950" y="1071450"/>
            <a:ext cx="3675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simple tree walker for our expression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1700" y="6057900"/>
            <a:ext cx="3403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just interpreted the expression tree!!!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B6E3B-35ED-6C4D-B4C5-D31CC351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952808"/>
            <a:ext cx="2819400" cy="84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0378A2-DD3B-AA45-B542-CAD3CC0BA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1823305"/>
            <a:ext cx="6407778" cy="22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5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ASTs: </a:t>
            </a:r>
            <a:br>
              <a:rPr lang="en-US" dirty="0"/>
            </a:br>
            <a:r>
              <a:rPr lang="en-US" dirty="0"/>
              <a:t>Tree Walking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Notice that this scheme mimics what we did in the syntax directed interpretation schema,</a:t>
            </a:r>
          </a:p>
          <a:p>
            <a:r>
              <a:rPr lang="en-US" dirty="0"/>
              <a:t>But now we interpret an expression tree rather than the implicit tree constructed by the parser.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7950" y="1071450"/>
            <a:ext cx="3675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simple tree walker for our expression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032DC2-E64C-A947-9111-06012CD46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48" y="1495567"/>
            <a:ext cx="3958061" cy="533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159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Walkers are </a:t>
            </a:r>
            <a:r>
              <a:rPr lang="en-US" dirty="0" err="1"/>
              <a:t>Plug'n</a:t>
            </a:r>
            <a:r>
              <a:rPr lang="en-US" dirty="0"/>
              <a:t> Play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Tree walkers exist completely separately from the AST.</a:t>
            </a:r>
          </a:p>
          <a:p>
            <a:r>
              <a:rPr lang="en-US" dirty="0"/>
              <a:t>Tree walkers plug into the AST and process it using their node functions.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25" y="2971800"/>
            <a:ext cx="4746375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Walkers are </a:t>
            </a:r>
            <a:r>
              <a:rPr lang="en-US" dirty="0" err="1"/>
              <a:t>Plug'n</a:t>
            </a:r>
            <a:r>
              <a:rPr lang="en-US" dirty="0"/>
              <a:t> Play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There is nothing to prevent us from plugging in multiple walkers during the processing of an AST, each performing a distinct phase of the processing.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3298825"/>
            <a:ext cx="5448300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4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Interpreter for Cuppa1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" y="2438400"/>
            <a:ext cx="7287491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Interpreter for Cuppa1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73800" y="1701800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cuppa1_interp_walk.py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5885E-3826-1546-904A-25F02CBAD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4561772" cy="5149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8142940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2">
  <a:themeElements>
    <a:clrScheme name="csc402-ln00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402:csc402-ln002.ppt</Template>
  <TotalTime>93259</TotalTime>
  <Words>760</Words>
  <Application>Microsoft Macintosh PowerPoint</Application>
  <PresentationFormat>On-screen Show (4:3)</PresentationFormat>
  <Paragraphs>107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Wingdings</vt:lpstr>
      <vt:lpstr>csc402-ln002</vt:lpstr>
      <vt:lpstr>Processing ASTs:  Tree Walking</vt:lpstr>
      <vt:lpstr>Processing ASTs:  Tree Walking</vt:lpstr>
      <vt:lpstr>Processing ASTs:  Tree Walking</vt:lpstr>
      <vt:lpstr>Processing ASTs:  Tree Walking</vt:lpstr>
      <vt:lpstr>Processing ASTs:  Tree Walking</vt:lpstr>
      <vt:lpstr>Tree Walkers are Plug'n Play</vt:lpstr>
      <vt:lpstr>Tree Walkers are Plug'n Play</vt:lpstr>
      <vt:lpstr>An Interpreter for Cuppa1</vt:lpstr>
      <vt:lpstr>An Interpreter for Cuppa1</vt:lpstr>
      <vt:lpstr>An Interpreter for Cuppa1</vt:lpstr>
      <vt:lpstr>An Interpreter for Cuppa1</vt:lpstr>
      <vt:lpstr>Running the Interpreter</vt:lpstr>
      <vt:lpstr>A Pretty Printer with a Twist</vt:lpstr>
      <vt:lpstr>PrettyPrinting the Language</vt:lpstr>
      <vt:lpstr>The Pretty Printer is a Translator!</vt:lpstr>
      <vt:lpstr>Pretty Printer Architecture</vt:lpstr>
      <vt:lpstr>PP1: Variable Usage</vt:lpstr>
      <vt:lpstr>PP1: Variable Usage</vt:lpstr>
      <vt:lpstr>PP1: Variable Usage</vt:lpstr>
      <vt:lpstr>PP1: Variable Usage</vt:lpstr>
      <vt:lpstr>PP1: Variable Usage</vt:lpstr>
      <vt:lpstr>PP2: Pretty Print Tree Walker</vt:lpstr>
      <vt:lpstr>PP2: Pretty Print Tree Walker</vt:lpstr>
      <vt:lpstr>Top Level Function of PP</vt:lpstr>
      <vt:lpstr>The Cuppa1 PP</vt:lpstr>
      <vt:lpstr>Assignment 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121</cp:revision>
  <cp:lastPrinted>2019-10-07T10:05:08Z</cp:lastPrinted>
  <dcterms:created xsi:type="dcterms:W3CDTF">2011-09-27T16:15:36Z</dcterms:created>
  <dcterms:modified xsi:type="dcterms:W3CDTF">2021-09-30T02:50:47Z</dcterms:modified>
</cp:coreProperties>
</file>