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2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6" Type="http://schemas.openxmlformats.org/officeDocument/2006/relationships/theme" Target="theme/theme1.xml"/><Relationship Id="rId8" Type="http://schemas.openxmlformats.org/officeDocument/2006/relationships/slide" Target="slides/slide6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9" Type="http://schemas.openxmlformats.org/officeDocument/2006/relationships/slide" Target="slides/slide7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1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5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6B215DF-9304-D749-9E36-45FCEA760741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://www.computerhope.com/msdos.htm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barebones.com/products/TextWrangler" TargetMode="External"/><Relationship Id="rId3" Type="http://schemas.openxmlformats.org/officeDocument/2006/relationships/hyperlink" Target="http://www.math.utah.edu/lab/unix/unix-comman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88054" y="2001026"/>
            <a:ext cx="2990390" cy="2892591"/>
            <a:chOff x="675249" y="1912926"/>
            <a:chExt cx="2990390" cy="2892591"/>
          </a:xfrm>
        </p:grpSpPr>
        <p:sp>
          <p:nvSpPr>
            <p:cNvPr id="16" name="Oval 15"/>
            <p:cNvSpPr/>
            <p:nvPr/>
          </p:nvSpPr>
          <p:spPr>
            <a:xfrm>
              <a:off x="675249" y="1912926"/>
              <a:ext cx="2990390" cy="289259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924111" y="2145702"/>
              <a:ext cx="2510778" cy="242358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5249" y="2073676"/>
            <a:ext cx="2990390" cy="2892591"/>
            <a:chOff x="675249" y="1912926"/>
            <a:chExt cx="2990390" cy="2892591"/>
          </a:xfrm>
        </p:grpSpPr>
        <p:sp>
          <p:nvSpPr>
            <p:cNvPr id="8" name="Oval 7"/>
            <p:cNvSpPr/>
            <p:nvPr/>
          </p:nvSpPr>
          <p:spPr>
            <a:xfrm>
              <a:off x="675249" y="1912926"/>
              <a:ext cx="2990390" cy="289259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924111" y="2145702"/>
              <a:ext cx="2510778" cy="242358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IDEs not necessary!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67" y="2211225"/>
            <a:ext cx="2562142" cy="2562142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9" idx="3"/>
            <a:endCxn id="9" idx="7"/>
          </p:cNvCxnSpPr>
          <p:nvPr/>
        </p:nvCxnSpPr>
        <p:spPr>
          <a:xfrm flipV="1">
            <a:off x="1291806" y="2661378"/>
            <a:ext cx="1775388" cy="1713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157" y="2424375"/>
            <a:ext cx="2052320" cy="266192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720550" y="2604803"/>
            <a:ext cx="1775388" cy="1713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0719" y="5770928"/>
            <a:ext cx="19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Eclipse Verboten 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540080" y="5683398"/>
            <a:ext cx="2410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AntlrWorks</a:t>
            </a:r>
            <a:r>
              <a:rPr lang="en-US" sz="2000" dirty="0" smtClean="0"/>
              <a:t> Verboten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76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under Windows you will have to install a full Java development kit (JDK) version 1.6 or better available here:</a:t>
            </a:r>
            <a:br>
              <a:rPr lang="en-US" dirty="0" smtClean="0"/>
            </a:b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http://</a:t>
            </a:r>
            <a:r>
              <a:rPr lang="en-US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www.oracle.com</a:t>
            </a: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technetwork</a:t>
            </a: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/java/</a:t>
            </a:r>
            <a:r>
              <a:rPr lang="en-US" sz="12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javase</a:t>
            </a:r>
            <a:r>
              <a:rPr lang="en-US" sz="12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/downloads/jdk7u7-downloads-1836413.html</a:t>
            </a:r>
            <a:endParaRPr lang="en-US" sz="1200" dirty="0" smtClean="0"/>
          </a:p>
          <a:p>
            <a:r>
              <a:rPr lang="en-US" dirty="0" smtClean="0"/>
              <a:t>On the Mac the JDK usually is preinstalled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Projects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IDEs hide </a:t>
            </a:r>
            <a:r>
              <a:rPr lang="en-US" i="1" dirty="0" smtClean="0"/>
              <a:t>tool chains</a:t>
            </a:r>
            <a:r>
              <a:rPr lang="en-US" dirty="0" smtClean="0"/>
              <a:t> – the sequence of tools that are necessary to process a source file.</a:t>
            </a:r>
          </a:p>
          <a:p>
            <a:pPr lvl="1"/>
            <a:r>
              <a:rPr lang="en-US" dirty="0" smtClean="0"/>
              <a:t>Eclipse hides the Java tool chain: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>   </a:t>
            </a:r>
            <a:r>
              <a:rPr lang="en-US" sz="2000" dirty="0" err="1" smtClean="0"/>
              <a:t>src</a:t>
            </a:r>
            <a:r>
              <a:rPr lang="en-US" sz="2000" dirty="0" smtClean="0"/>
              <a:t> file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cs typeface="Wingdings"/>
                <a:sym typeface="Wingdings"/>
              </a:rPr>
              <a:t> </a:t>
            </a:r>
            <a:r>
              <a:rPr lang="en-US" sz="2000" dirty="0" err="1" smtClean="0">
                <a:cs typeface="Wingdings"/>
                <a:sym typeface="Wingdings"/>
              </a:rPr>
              <a:t>javac</a:t>
            </a:r>
            <a:r>
              <a:rPr lang="en-US" sz="2000" dirty="0" smtClean="0">
                <a:cs typeface="Wingdings"/>
                <a:sym typeface="Wingdings"/>
              </a:rPr>
              <a:t>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cs typeface="Wingdings"/>
                <a:sym typeface="Wingdings"/>
              </a:rPr>
              <a:t> </a:t>
            </a:r>
            <a:r>
              <a:rPr lang="en-US" sz="2000" dirty="0" smtClean="0">
                <a:cs typeface="Wingdings"/>
                <a:sym typeface="Wingdings"/>
              </a:rPr>
              <a:t>class file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cs typeface="Wingdings"/>
                <a:sym typeface="Wingdings"/>
              </a:rPr>
              <a:t> </a:t>
            </a:r>
            <a:r>
              <a:rPr lang="en-US" sz="2000" dirty="0" smtClean="0">
                <a:cs typeface="Wingdings"/>
                <a:sym typeface="Wingdings"/>
              </a:rPr>
              <a:t>java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cs typeface="Wingdings"/>
                <a:sym typeface="Wingdings"/>
              </a:rPr>
              <a:t> </a:t>
            </a:r>
            <a:r>
              <a:rPr lang="en-US" sz="2000" dirty="0" smtClean="0">
                <a:cs typeface="Wingdings"/>
                <a:sym typeface="Wingdings"/>
              </a:rPr>
              <a:t>output</a:t>
            </a:r>
            <a:br>
              <a:rPr lang="en-US" sz="2000" dirty="0" smtClean="0">
                <a:cs typeface="Wingdings"/>
                <a:sym typeface="Wingdings"/>
              </a:rPr>
            </a:br>
            <a:endParaRPr lang="en-US" sz="2000" dirty="0" smtClean="0">
              <a:cs typeface="Wingdings"/>
              <a:sym typeface="Wingdings"/>
            </a:endParaRPr>
          </a:p>
          <a:p>
            <a:pPr lvl="1"/>
            <a:r>
              <a:rPr lang="en-US" dirty="0" err="1" smtClean="0">
                <a:cs typeface="Wingdings"/>
                <a:sym typeface="Wingdings"/>
              </a:rPr>
              <a:t>AntlrWorks+Eclipse</a:t>
            </a:r>
            <a:r>
              <a:rPr lang="en-US" dirty="0" smtClean="0">
                <a:cs typeface="Wingdings"/>
                <a:sym typeface="Wingdings"/>
              </a:rPr>
              <a:t> hide the grammar tool chain:</a:t>
            </a:r>
            <a:br>
              <a:rPr lang="en-US" dirty="0" smtClean="0">
                <a:cs typeface="Wingdings"/>
                <a:sym typeface="Wingdings"/>
              </a:rPr>
            </a:br>
            <a:r>
              <a:rPr lang="en-US" sz="2000" dirty="0" smtClean="0">
                <a:cs typeface="Wingdings"/>
                <a:sym typeface="Wingdings"/>
              </a:rPr>
              <a:t/>
            </a:r>
            <a:br>
              <a:rPr lang="en-US" sz="2000" dirty="0" smtClean="0">
                <a:cs typeface="Wingdings"/>
                <a:sym typeface="Wingdings"/>
              </a:rPr>
            </a:br>
            <a:r>
              <a:rPr lang="en-US" sz="2000" dirty="0" smtClean="0">
                <a:cs typeface="Wingdings"/>
                <a:sym typeface="Wingdings"/>
              </a:rPr>
              <a:t>   g file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sz="2000" dirty="0" err="1" smtClean="0">
                <a:ea typeface="Wingdings"/>
                <a:cs typeface="Wingdings"/>
                <a:sym typeface="Wingdings"/>
              </a:rPr>
              <a:t>antlr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 java </a:t>
            </a:r>
            <a:r>
              <a:rPr lang="en-US" sz="2000" dirty="0" err="1" smtClean="0">
                <a:ea typeface="Wingdings"/>
                <a:cs typeface="Wingdings"/>
                <a:sym typeface="Wingdings"/>
              </a:rPr>
              <a:t>src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sz="2000" dirty="0" err="1" smtClean="0">
                <a:ea typeface="Wingdings"/>
                <a:cs typeface="Wingdings"/>
                <a:sym typeface="Wingdings"/>
              </a:rPr>
              <a:t>javac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cs typeface="Wingdings"/>
                <a:sym typeface="Wingdings"/>
              </a:rPr>
              <a:t> class file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cs typeface="Wingdings"/>
                <a:sym typeface="Wingdings"/>
              </a:rPr>
              <a:t> java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cs typeface="Wingdings"/>
                <a:sym typeface="Wingdings"/>
              </a:rPr>
              <a:t> output</a:t>
            </a:r>
            <a:br>
              <a:rPr lang="en-US" sz="2000" dirty="0">
                <a:cs typeface="Wingdings"/>
                <a:sym typeface="Wingdings"/>
              </a:rPr>
            </a:br>
            <a:endParaRPr lang="en-US" sz="2000" dirty="0">
              <a:cs typeface="Wingdings"/>
              <a:sym typeface="Wingdings"/>
            </a:endParaRPr>
          </a:p>
          <a:p>
            <a:pPr lvl="1"/>
            <a:endParaRPr lang="en-US" sz="2000" dirty="0" smtClean="0"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6464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 that IDEs hide tools chains makes it sometimes difficult to understand what’s going on under the hood</a:t>
            </a:r>
          </a:p>
          <a:p>
            <a:r>
              <a:rPr lang="en-US" dirty="0" smtClean="0"/>
              <a:t>Let’s examine the Exp1Bytecode interpreter as an example of building a project without an IDE</a:t>
            </a:r>
          </a:p>
          <a:p>
            <a:r>
              <a:rPr lang="en-US" dirty="0" smtClean="0"/>
              <a:t>Assume that I have a folder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000" dirty="0" smtClean="0"/>
              <a:t>/Users/</a:t>
            </a:r>
            <a:r>
              <a:rPr lang="en-US" sz="2000" dirty="0" err="1" smtClean="0"/>
              <a:t>lutz</a:t>
            </a:r>
            <a:r>
              <a:rPr lang="en-US" sz="2000" dirty="0" smtClean="0"/>
              <a:t>/CSC402 Projects/EXP1BYTECODE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holds all the source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2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thing I need to do is to download the command line version of </a:t>
            </a:r>
            <a:r>
              <a:rPr lang="en-US" dirty="0" err="1" smtClean="0"/>
              <a:t>Antlr</a:t>
            </a:r>
            <a:endParaRPr lang="en-US" dirty="0" smtClean="0"/>
          </a:p>
          <a:p>
            <a:r>
              <a:rPr lang="en-US" dirty="0" smtClean="0"/>
              <a:t>It is a jar file available from </a:t>
            </a:r>
            <a:r>
              <a:rPr lang="en-US" dirty="0" err="1" smtClean="0"/>
              <a:t>antlr.org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antlr-3.4-complete.jar</a:t>
            </a:r>
          </a:p>
          <a:p>
            <a:r>
              <a:rPr lang="en-US" dirty="0" smtClean="0"/>
              <a:t>I decided to place that jar file in my </a:t>
            </a:r>
            <a:r>
              <a:rPr lang="en-US" dirty="0" err="1" smtClean="0"/>
              <a:t>toplevel</a:t>
            </a:r>
            <a:r>
              <a:rPr lang="en-US" dirty="0" smtClean="0"/>
              <a:t> project folder, CSC402 Projects, so it can be shared among all my projects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7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Projects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282725"/>
            <a:ext cx="6261100" cy="430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57570" y="1655726"/>
            <a:ext cx="449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are the contents of my project folder: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2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Projects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9172" y="1559276"/>
            <a:ext cx="71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thing we want to do is to process the grammar file with </a:t>
            </a:r>
            <a:r>
              <a:rPr lang="en-US" dirty="0" err="1" smtClean="0"/>
              <a:t>Antlr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363100"/>
            <a:ext cx="8166100" cy="430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xplosion 1 4"/>
          <p:cNvSpPr/>
          <p:nvPr/>
        </p:nvSpPr>
        <p:spPr bwMode="auto">
          <a:xfrm>
            <a:off x="5498466" y="2909576"/>
            <a:ext cx="2845687" cy="1077026"/>
          </a:xfrm>
          <a:prstGeom prst="irregularSeal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7845766" y="2539851"/>
            <a:ext cx="978408" cy="484632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9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Projects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9945" y="1559276"/>
            <a:ext cx="69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 want to compile all the Java source files, the ones that we </a:t>
            </a:r>
            <a:br>
              <a:rPr lang="en-US" dirty="0" smtClean="0"/>
            </a:br>
            <a:r>
              <a:rPr lang="en-US" dirty="0" smtClean="0"/>
              <a:t>have written and the ones that were generated by </a:t>
            </a:r>
            <a:r>
              <a:rPr lang="en-US" dirty="0" err="1" smtClean="0"/>
              <a:t>Antlr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395250"/>
            <a:ext cx="8166100" cy="430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 bwMode="auto">
          <a:xfrm>
            <a:off x="6141571" y="2555926"/>
            <a:ext cx="978408" cy="484632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8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Projects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7791" y="1366376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now run our </a:t>
            </a:r>
            <a:r>
              <a:rPr lang="en-US" dirty="0" err="1" smtClean="0"/>
              <a:t>bytecode</a:t>
            </a:r>
            <a:r>
              <a:rPr lang="en-US" dirty="0" smtClean="0"/>
              <a:t> interpreter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50300"/>
            <a:ext cx="8166100" cy="5016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 bwMode="auto">
          <a:xfrm>
            <a:off x="7411664" y="3874077"/>
            <a:ext cx="978408" cy="484632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7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8888"/>
            <a:ext cx="8229600" cy="4411662"/>
          </a:xfrm>
        </p:spPr>
        <p:txBody>
          <a:bodyPr/>
          <a:lstStyle/>
          <a:p>
            <a:r>
              <a:rPr lang="en-US" dirty="0" smtClean="0"/>
              <a:t>That’s all there is to it</a:t>
            </a:r>
          </a:p>
          <a:p>
            <a:r>
              <a:rPr lang="en-US" dirty="0" smtClean="0"/>
              <a:t>You can use your favorite text editor for editing Java and grammar files – no IDE necessary </a:t>
            </a:r>
            <a:br>
              <a:rPr lang="en-US" dirty="0" smtClean="0"/>
            </a:br>
            <a:r>
              <a:rPr lang="en-US" sz="1800" dirty="0" smtClean="0"/>
              <a:t>(I work on a Mac and I happen to like </a:t>
            </a:r>
            <a:r>
              <a:rPr lang="en-US" sz="1800" dirty="0" err="1" smtClean="0"/>
              <a:t>TextWrangler</a:t>
            </a:r>
            <a:r>
              <a:rPr lang="en-US" sz="1800" dirty="0"/>
              <a:t>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</a:t>
            </a:r>
            <a:r>
              <a:rPr lang="en-US" sz="1800" dirty="0" smtClean="0">
                <a:hlinkClick r:id="rId2"/>
              </a:rPr>
              <a:t> 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err="1">
                <a:hlinkClick r:id="rId2"/>
              </a:rPr>
              <a:t>www.barebones.com</a:t>
            </a:r>
            <a:r>
              <a:rPr lang="en-US" sz="1800" dirty="0">
                <a:hlinkClick r:id="rId2"/>
              </a:rPr>
              <a:t>/products/</a:t>
            </a:r>
            <a:r>
              <a:rPr lang="en-US" sz="1800" dirty="0" err="1">
                <a:hlinkClick r:id="rId2"/>
              </a:rPr>
              <a:t>TextWrangler</a:t>
            </a:r>
            <a:r>
              <a:rPr lang="en-US" sz="1800" dirty="0" smtClean="0"/>
              <a:t>/)</a:t>
            </a:r>
          </a:p>
          <a:p>
            <a:r>
              <a:rPr lang="en-US" dirty="0" smtClean="0"/>
              <a:t>For those folks working on a Mac or Linux here is command summary</a:t>
            </a:r>
            <a:r>
              <a:rPr lang="en-US" dirty="0"/>
              <a:t>/tutorial:</a:t>
            </a:r>
            <a:br>
              <a:rPr lang="en-US" dirty="0"/>
            </a:br>
            <a:r>
              <a:rPr lang="en-US" sz="2000" dirty="0">
                <a:hlinkClick r:id="rId3"/>
              </a:rPr>
              <a:t>http://www.math.utah.edu/lab/unix/unix-commands.</a:t>
            </a:r>
            <a:r>
              <a:rPr lang="en-US" sz="2000" dirty="0" smtClean="0">
                <a:hlinkClick r:id="rId3"/>
              </a:rPr>
              <a:t>html</a:t>
            </a:r>
            <a:endParaRPr lang="en-US" sz="2000" dirty="0" smtClean="0"/>
          </a:p>
          <a:p>
            <a:r>
              <a:rPr lang="en-US" dirty="0" smtClean="0"/>
              <a:t>For </a:t>
            </a:r>
            <a:r>
              <a:rPr lang="en-US" dirty="0"/>
              <a:t>those folks working under Windows:</a:t>
            </a:r>
            <a:br>
              <a:rPr lang="en-US" dirty="0"/>
            </a:br>
            <a:r>
              <a:rPr lang="en-US" sz="2000" dirty="0">
                <a:hlinkClick r:id="rId4"/>
              </a:rPr>
              <a:t>http://www.computerhope.com/msdos.</a:t>
            </a:r>
            <a:r>
              <a:rPr lang="en-US" sz="2000" dirty="0" smtClean="0">
                <a:hlinkClick r:id="rId4"/>
              </a:rPr>
              <a:t>htm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(check out the top 10 </a:t>
            </a:r>
            <a:r>
              <a:rPr lang="en-US" sz="2000" dirty="0" err="1" smtClean="0"/>
              <a:t>msdos</a:t>
            </a:r>
            <a:r>
              <a:rPr lang="en-US" sz="2000" dirty="0" smtClean="0"/>
              <a:t> commands)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939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1352</TotalTime>
  <Words>220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csc402-ln001</vt:lpstr>
      <vt:lpstr>Network</vt:lpstr>
      <vt:lpstr>IDEs not necessary!</vt:lpstr>
      <vt:lpstr>Command Line Projects</vt:lpstr>
      <vt:lpstr>Command Line Projects</vt:lpstr>
      <vt:lpstr>Command Line Projects</vt:lpstr>
      <vt:lpstr>Command Line Projects</vt:lpstr>
      <vt:lpstr>Command Line Projects</vt:lpstr>
      <vt:lpstr>Command Line Projects</vt:lpstr>
      <vt:lpstr>Command Line Projects</vt:lpstr>
      <vt:lpstr>Command Line Projects</vt:lpstr>
      <vt:lpstr>Command Line Projects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19</cp:revision>
  <dcterms:created xsi:type="dcterms:W3CDTF">2012-10-04T14:14:33Z</dcterms:created>
  <dcterms:modified xsi:type="dcterms:W3CDTF">2012-10-05T12:46:38Z</dcterms:modified>
</cp:coreProperties>
</file>