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sldIdLst>
    <p:sldId id="276" r:id="rId2"/>
    <p:sldId id="256" r:id="rId3"/>
    <p:sldId id="277" r:id="rId4"/>
    <p:sldId id="257" r:id="rId5"/>
    <p:sldId id="258" r:id="rId6"/>
    <p:sldId id="259" r:id="rId7"/>
    <p:sldId id="278" r:id="rId8"/>
    <p:sldId id="260" r:id="rId9"/>
    <p:sldId id="261" r:id="rId10"/>
    <p:sldId id="262" r:id="rId11"/>
    <p:sldId id="275" r:id="rId12"/>
    <p:sldId id="279" r:id="rId13"/>
    <p:sldId id="280" r:id="rId14"/>
    <p:sldId id="282" r:id="rId15"/>
    <p:sldId id="281" r:id="rId16"/>
    <p:sldId id="263" r:id="rId17"/>
    <p:sldId id="270" r:id="rId18"/>
    <p:sldId id="283" r:id="rId19"/>
    <p:sldId id="264" r:id="rId20"/>
    <p:sldId id="265" r:id="rId21"/>
    <p:sldId id="267" r:id="rId22"/>
    <p:sldId id="268" r:id="rId23"/>
    <p:sldId id="269" r:id="rId24"/>
    <p:sldId id="271" r:id="rId25"/>
    <p:sldId id="272" r:id="rId26"/>
    <p:sldId id="285" r:id="rId27"/>
    <p:sldId id="284" r:id="rId28"/>
    <p:sldId id="27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4"/>
    <p:restoredTop sz="90963"/>
  </p:normalViewPr>
  <p:slideViewPr>
    <p:cSldViewPr>
      <p:cViewPr>
        <p:scale>
          <a:sx n="96" d="100"/>
          <a:sy n="96" d="100"/>
        </p:scale>
        <p:origin x="66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2D43-44F8-E040-9021-D73A13F19F2D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smtClean="0"/>
              <a:t>algorithm box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6111C-B9CE-7B4A-8887-1FB1CD87998C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top-down parser algorithm using a queue – algorithm outline could be similar to the one for LR(1</a:t>
            </a:r>
            <a:r>
              <a:rPr lang="en-US" smtClean="0"/>
              <a:t>) parsing.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Programming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exception of the Generator we saw that all language processors perform some kind of syntax analysis – an analysis of the structure of the program.</a:t>
            </a:r>
          </a:p>
          <a:p>
            <a:r>
              <a:rPr lang="en-US" dirty="0" smtClean="0"/>
              <a:t>To make this efficient and effective we need some mechanism to specify the structure of a programming language in a straight forward manner.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 smtClean="0">
                <a:ea typeface="Wingdings"/>
                <a:cs typeface="Wingdings"/>
                <a:sym typeface="Wingdings"/>
              </a:rPr>
              <a:t>grammars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dirty="0"/>
              <a:t>-Down </a:t>
            </a:r>
            <a:r>
              <a:rPr lang="en-US" dirty="0" smtClean="0"/>
              <a:t>Parsers </a:t>
            </a:r>
            <a:r>
              <a:rPr lang="en-US" dirty="0"/>
              <a:t>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as </a:t>
            </a:r>
            <a:r>
              <a:rPr lang="en-US" sz="2200" dirty="0"/>
              <a:t>opposed to bottom up </a:t>
            </a:r>
            <a:r>
              <a:rPr lang="en-US" sz="2200" dirty="0" smtClean="0"/>
              <a:t>parsers, LR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</a:t>
            </a:r>
            <a:r>
              <a:rPr lang="en-US" sz="2600" dirty="0" smtClean="0"/>
              <a:t>to decide </a:t>
            </a:r>
            <a:r>
              <a:rPr lang="en-US" sz="2600" dirty="0"/>
              <a:t>how to construct the next node(s) in the </a:t>
            </a:r>
            <a:r>
              <a:rPr lang="en-US" sz="2600" dirty="0" smtClean="0"/>
              <a:t>parse tree.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</a:t>
            </a:r>
            <a:r>
              <a:rPr lang="en-US" sz="2200" dirty="0" smtClean="0"/>
              <a:t>derivation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066800" y="2271712"/>
            <a:ext cx="314325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top-down parsing we can think</a:t>
            </a:r>
          </a:p>
          <a:p>
            <a:r>
              <a:rPr lang="en-US" dirty="0"/>
              <a:t>o</a:t>
            </a:r>
            <a:r>
              <a:rPr lang="en-US" dirty="0" smtClean="0"/>
              <a:t>f the grammar extended with the</a:t>
            </a:r>
          </a:p>
          <a:p>
            <a:r>
              <a:rPr lang="en-US" dirty="0"/>
              <a:t>o</a:t>
            </a:r>
            <a:r>
              <a:rPr lang="en-US" dirty="0" smtClean="0"/>
              <a:t>ne token look-ahead set.</a:t>
            </a:r>
          </a:p>
          <a:p>
            <a:endParaRPr lang="en-US" dirty="0"/>
          </a:p>
          <a:p>
            <a:r>
              <a:rPr lang="en-US" dirty="0" smtClean="0"/>
              <a:t>The look-ahead set uniquely identifies</a:t>
            </a:r>
          </a:p>
          <a:p>
            <a:r>
              <a:rPr lang="en-US" dirty="0"/>
              <a:t>t</a:t>
            </a:r>
            <a:r>
              <a:rPr lang="en-US" dirty="0" smtClean="0"/>
              <a:t>he selection of each rule within a</a:t>
            </a:r>
          </a:p>
          <a:p>
            <a:r>
              <a:rPr lang="en-US" dirty="0"/>
              <a:t>b</a:t>
            </a:r>
            <a:r>
              <a:rPr lang="en-US" dirty="0" smtClean="0"/>
              <a:t>lock of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 grammar is a list of rules and a rule is the tuple (non-terminal, body)</a:t>
            </a:r>
          </a:p>
          <a:p>
            <a:r>
              <a:rPr lang="en-US" dirty="0" smtClean="0"/>
              <a:t>Note: a grammar extended with </a:t>
            </a:r>
            <a:r>
              <a:rPr lang="en-US" dirty="0" err="1" smtClean="0"/>
              <a:t>lookahead</a:t>
            </a:r>
            <a:r>
              <a:rPr lang="en-US" dirty="0" smtClean="0"/>
              <a:t> sets is a list of rules where each rule</a:t>
            </a:r>
            <a:br>
              <a:rPr lang="en-US" dirty="0" smtClean="0"/>
            </a:br>
            <a:r>
              <a:rPr lang="en-US" dirty="0" smtClean="0"/>
              <a:t>          is the tuple (non-terminal, </a:t>
            </a:r>
            <a:r>
              <a:rPr lang="en-US" dirty="0" err="1" smtClean="0"/>
              <a:t>lookahead</a:t>
            </a:r>
            <a:r>
              <a:rPr lang="en-US" dirty="0" smtClean="0"/>
              <a:t>-set, body)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union operator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 smtClean="0"/>
              <a:t>grammar</a:t>
            </a:r>
            <a:r>
              <a:rPr lang="da-DK" b="1" dirty="0" smtClean="0"/>
              <a:t> G:</a:t>
            </a:r>
          </a:p>
          <a:p>
            <a:endParaRPr lang="da-DK" dirty="0"/>
          </a:p>
          <a:p>
            <a:r>
              <a:rPr lang="da-DK" dirty="0" err="1" smtClean="0"/>
              <a:t>prog</a:t>
            </a:r>
            <a:r>
              <a:rPr lang="da-DK" dirty="0" smtClean="0"/>
              <a:t> </a:t>
            </a:r>
            <a:r>
              <a:rPr lang="da-DK" dirty="0"/>
              <a:t>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 smtClean="0"/>
              <a:t>prog</a:t>
            </a:r>
            <a:endParaRPr lang="da-DK" dirty="0"/>
          </a:p>
          <a:p>
            <a:r>
              <a:rPr lang="da-DK" dirty="0"/>
              <a:t>    </a:t>
            </a:r>
            <a:r>
              <a:rPr lang="da-DK" dirty="0" smtClean="0"/>
              <a:t>    | </a:t>
            </a:r>
            <a:r>
              <a:rPr lang="da-DK" dirty="0"/>
              <a:t>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</a:t>
            </a:r>
            <a:r>
              <a:rPr lang="da-DK" dirty="0" smtClean="0"/>
              <a:t>      </a:t>
            </a:r>
            <a:r>
              <a:rPr lang="da-DK" dirty="0"/>
              <a:t>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</a:t>
            </a:r>
            <a:r>
              <a:rPr lang="da-DK" dirty="0" smtClean="0"/>
              <a:t>      </a:t>
            </a:r>
            <a:r>
              <a:rPr lang="da-DK" dirty="0"/>
              <a:t>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</a:t>
            </a:r>
            <a:r>
              <a:rPr lang="da-DK" dirty="0" smtClean="0"/>
              <a:t>      </a:t>
            </a:r>
            <a:r>
              <a:rPr lang="da-DK" dirty="0"/>
              <a:t>| ( </a:t>
            </a:r>
            <a:r>
              <a:rPr lang="da-DK" dirty="0" err="1"/>
              <a:t>exp</a:t>
            </a:r>
            <a:r>
              <a:rPr lang="da-DK" dirty="0"/>
              <a:t> )</a:t>
            </a:r>
          </a:p>
          <a:p>
            <a:r>
              <a:rPr lang="da-DK" dirty="0" smtClean="0"/>
              <a:t>       </a:t>
            </a:r>
            <a:r>
              <a:rPr lang="da-DK" dirty="0"/>
              <a:t>| var</a:t>
            </a:r>
          </a:p>
          <a:p>
            <a:r>
              <a:rPr lang="da-DK" dirty="0" smtClean="0"/>
              <a:t>       </a:t>
            </a:r>
            <a:r>
              <a:rPr lang="da-DK" dirty="0"/>
              <a:t>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</a:t>
            </a:r>
            <a:r>
              <a:rPr lang="da-DK" dirty="0" smtClean="0"/>
              <a:t>9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grammar GL:</a:t>
            </a:r>
          </a:p>
          <a:p>
            <a:endParaRPr lang="en-US" dirty="0"/>
          </a:p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 smtClean="0">
                <a:solidFill>
                  <a:srgbClr val="000000"/>
                </a:solidFill>
              </a:rPr>
              <a:t>... </a:t>
            </a:r>
            <a:r>
              <a:rPr lang="is-IS" dirty="0" smtClean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 smtClean="0"/>
              <a:t>sLL</a:t>
            </a:r>
            <a:r>
              <a:rPr lang="en-US" sz="2800" dirty="0" smtClean="0"/>
              <a:t>(1</a:t>
            </a:r>
            <a:r>
              <a:rPr lang="en-US" sz="2800" dirty="0"/>
              <a:t>) parsing </a:t>
            </a:r>
            <a:r>
              <a:rPr lang="en-US" sz="2800" dirty="0" smtClean="0"/>
              <a:t>does not </a:t>
            </a:r>
            <a:r>
              <a:rPr lang="en-US" sz="2800" dirty="0"/>
              <a:t>deal with non-terminals that expand into the empty string in the first position of a </a:t>
            </a:r>
            <a:r>
              <a:rPr lang="en-US" sz="2800" dirty="0" smtClean="0"/>
              <a:t>production </a:t>
            </a:r>
            <a:r>
              <a:rPr lang="mr-IN" sz="2800" dirty="0" smtClean="0"/>
              <a:t>–</a:t>
            </a:r>
            <a:r>
              <a:rPr lang="en-US" sz="2800" dirty="0" smtClean="0"/>
              <a:t> also called </a:t>
            </a:r>
            <a:r>
              <a:rPr lang="en-US" sz="2800" i="1" dirty="0" err="1" smtClean="0"/>
              <a:t>nullable</a:t>
            </a:r>
            <a:r>
              <a:rPr lang="en-US" sz="2800" i="1" dirty="0" smtClean="0"/>
              <a:t> prefixes.</a:t>
            </a:r>
            <a:endParaRPr lang="en-US" sz="2800" dirty="0"/>
          </a:p>
          <a:p>
            <a:r>
              <a:rPr lang="en-US" sz="2800" dirty="0"/>
              <a:t>All our hand-built parsers will be </a:t>
            </a:r>
            <a:r>
              <a:rPr lang="en-US" sz="2800" dirty="0" err="1"/>
              <a:t>sLL</a:t>
            </a:r>
            <a:r>
              <a:rPr lang="en-US" sz="2800" dirty="0"/>
              <a:t>(1) but when we use </a:t>
            </a:r>
            <a:r>
              <a:rPr lang="en-US" sz="2800" dirty="0" smtClean="0"/>
              <a:t>Ply and we </a:t>
            </a:r>
            <a:r>
              <a:rPr lang="en-US" sz="2800" dirty="0"/>
              <a:t>will have access to </a:t>
            </a:r>
            <a:r>
              <a:rPr lang="en-US" sz="2800" dirty="0" smtClean="0"/>
              <a:t>a powerful parsing technique called LR(1).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</a:t>
            </a:r>
            <a:r>
              <a:rPr lang="en-US" i="1" dirty="0" smtClean="0"/>
              <a:t>non-terminal </a:t>
            </a:r>
            <a:r>
              <a:rPr lang="en-US" dirty="0" smtClean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We start with the grammar for Exp0 extended with the </a:t>
            </a:r>
            <a:r>
              <a:rPr lang="en-US" sz="2200" dirty="0" err="1" smtClean="0"/>
              <a:t>lookahead</a:t>
            </a:r>
            <a:r>
              <a:rPr lang="en-US" sz="2200" dirty="0" smtClean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 smtClean="0">
                <a:solidFill>
                  <a:srgbClr val="000000"/>
                </a:solidFill>
              </a:rPr>
              <a:t>... </a:t>
            </a:r>
            <a:r>
              <a:rPr lang="is-IS" dirty="0" smtClean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 smtClean="0"/>
              <a:t>We need to set up some sort of character input stream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362200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</a:t>
            </a:r>
            <a:r>
              <a:rPr lang="en-US" sz="1600" dirty="0" err="1">
                <a:latin typeface="Courier New"/>
                <a:cs typeface="Courier New"/>
              </a:rPr>
              <a:t>grammar_stuff</a:t>
            </a:r>
            <a:r>
              <a:rPr lang="en-US" sz="1600" dirty="0">
                <a:latin typeface="Courier New"/>
                <a:cs typeface="Courier New"/>
              </a:rPr>
              <a:t> import </a:t>
            </a:r>
            <a:r>
              <a:rPr lang="en-US" sz="1600" dirty="0" err="1" smtClean="0">
                <a:latin typeface="Courier New"/>
                <a:cs typeface="Courier New"/>
              </a:rPr>
              <a:t>InputStream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1600" dirty="0"/>
          </a:p>
          <a:p>
            <a:r>
              <a:rPr lang="en-US" sz="1600" dirty="0" err="1" smtClean="0"/>
              <a:t>InputStream</a:t>
            </a:r>
            <a:r>
              <a:rPr lang="en-US" sz="1600" dirty="0" smtClean="0"/>
              <a:t> supports the operations: ‘pointer’, ‘next’, and ‘</a:t>
            </a:r>
            <a:r>
              <a:rPr lang="en-US" sz="1600" dirty="0" err="1" smtClean="0"/>
              <a:t>end_of_file</a:t>
            </a:r>
            <a:r>
              <a:rPr lang="en-US" sz="1600" dirty="0" smtClean="0"/>
              <a:t>’</a:t>
            </a:r>
          </a:p>
          <a:p>
            <a:endParaRPr lang="en-US" sz="1600" dirty="0"/>
          </a:p>
          <a:p>
            <a:pPr algn="ctr"/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et_stream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InputStream</a:t>
            </a:r>
            <a:r>
              <a:rPr lang="en-US" sz="1600" dirty="0" smtClean="0">
                <a:latin typeface="Courier New"/>
                <a:cs typeface="Courier New"/>
              </a:rPr>
              <a:t>([&lt;input list of characters&gt;]))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810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all the Python code given in the slides is available in the ‘code’ section of the </a:t>
            </a:r>
            <a:r>
              <a:rPr lang="en-US" dirty="0" err="1" smtClean="0"/>
              <a:t>Plipy</a:t>
            </a:r>
            <a:r>
              <a:rPr lang="en-US" dirty="0" smtClean="0"/>
              <a:t> Notebooks.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hand-built parser for Exp0 is in ’exp0_recdesc.py’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3489088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9450" y="5715645"/>
            <a:ext cx="620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 a </a:t>
            </a:r>
            <a:r>
              <a:rPr lang="en-US" dirty="0" err="1"/>
              <a:t>lookahead</a:t>
            </a:r>
            <a:r>
              <a:rPr lang="en-US" dirty="0"/>
              <a:t> set is not necessary here – only one rule to choose </a:t>
            </a:r>
            <a:r>
              <a:rPr lang="en-US" dirty="0" smtClean="0"/>
              <a:t>from </a:t>
            </a:r>
          </a:p>
          <a:p>
            <a:r>
              <a:rPr lang="en-US" dirty="0"/>
              <a:t> </a:t>
            </a:r>
            <a:r>
              <a:rPr lang="en-US" dirty="0" smtClean="0"/>
              <a:t>          besides the empty rule.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</a:t>
            </a:r>
            <a:r>
              <a:rPr lang="en-US" sz="2400" dirty="0" smtClean="0"/>
              <a:t>. (there are many kind of other grammars: regular grammars, context-sensitive grammars,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178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{‘p’}</a:t>
            </a:r>
            <a:r>
              <a:rPr lang="en-US" sz="1600" dirty="0"/>
              <a:t>	'p'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{‘s’}</a:t>
            </a:r>
            <a:r>
              <a:rPr lang="en-US" sz="1600" dirty="0"/>
              <a:t>	'</a:t>
            </a:r>
            <a:r>
              <a:rPr lang="en-US" sz="1600" dirty="0" smtClean="0"/>
              <a:t>s’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60198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 smtClean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are using the look-ahead set to decide which rule to call!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3389055"/>
            <a:ext cx="5955476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exp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{‘+’}</a:t>
            </a:r>
            <a:r>
              <a:rPr lang="en-US" sz="1600" dirty="0"/>
              <a:t>	'+'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{‘-’}</a:t>
            </a:r>
            <a:r>
              <a:rPr lang="en-US" sz="1600" dirty="0"/>
              <a:t>	'-'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dirty="0"/>
              <a:t>	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{‘(‘}</a:t>
            </a:r>
            <a:r>
              <a:rPr lang="en-US" dirty="0"/>
              <a:t>	'(' </a:t>
            </a:r>
            <a:r>
              <a:rPr lang="en-US" dirty="0" err="1"/>
              <a:t>exp</a:t>
            </a:r>
            <a:r>
              <a:rPr lang="en-US" dirty="0"/>
              <a:t> ')'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</a:t>
            </a:r>
            <a:r>
              <a:rPr lang="en-US" sz="1600" dirty="0" err="1" smtClean="0">
                <a:solidFill>
                  <a:srgbClr val="FF0000"/>
                </a:solidFill>
              </a:rPr>
              <a:t>x’,’y’,’z</a:t>
            </a:r>
            <a:r>
              <a:rPr lang="en-US" sz="1600" dirty="0" smtClean="0">
                <a:solidFill>
                  <a:srgbClr val="FF0000"/>
                </a:solidFill>
              </a:rPr>
              <a:t>}</a:t>
            </a: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{‘0’…’9’}</a:t>
            </a:r>
            <a:r>
              <a:rPr lang="en-US" sz="1600" dirty="0"/>
              <a:t>	</a:t>
            </a:r>
            <a:r>
              <a:rPr lang="en-US" sz="1600" dirty="0" err="1"/>
              <a:t>num</a:t>
            </a:r>
            <a:endParaRPr lang="en-US" sz="1600" dirty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244402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19400" y="3276600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var():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var</a:t>
            </a:r>
            <a:r>
              <a:rPr lang="en-US" sz="1600" dirty="0" smtClean="0"/>
              <a:t>  :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‘x’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y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‘y’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z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'z’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81088" y="2584450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/>
              <a:t>num	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75558" y="3403937"/>
            <a:ext cx="595547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I.pointer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en-U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I.next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SyntaxError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'unexpected symbol {} while </a:t>
            </a:r>
            <a:r>
              <a:rPr lang="en-US" sz="1000" dirty="0" err="1">
                <a:solidFill>
                  <a:srgbClr val="272AD8"/>
                </a:solidFill>
                <a:latin typeface="Menlo" charset="0"/>
              </a:rPr>
              <a:t>parsing'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))</a:t>
            </a:r>
            <a:endParaRPr lang="en-U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29400" y="8382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0213" y="1592203"/>
            <a:ext cx="249299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6099" y="1371600"/>
            <a:ext cx="176683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 Tree: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prog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stmt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#‘p’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</a:t>
            </a:r>
            <a:r>
              <a:rPr lang="en-US" sz="1200" dirty="0"/>
              <a:t> </a:t>
            </a:r>
            <a:r>
              <a:rPr lang="en-US" sz="1200" dirty="0" smtClean="0"/>
              <a:t>#‘</a:t>
            </a:r>
            <a:r>
              <a:rPr lang="en-US" sz="1200" dirty="0"/>
              <a:t>+</a:t>
            </a:r>
            <a:r>
              <a:rPr lang="en-US" sz="1200" dirty="0" smtClean="0"/>
              <a:t>’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       </a:t>
            </a:r>
            <a:r>
              <a:rPr lang="en-US" sz="1200" dirty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      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</a:t>
            </a:r>
            <a:r>
              <a:rPr lang="en-US" sz="1200" dirty="0"/>
              <a:t>#</a:t>
            </a:r>
            <a:r>
              <a:rPr lang="en-US" sz="1200" dirty="0" smtClean="0"/>
              <a:t>‘</a:t>
            </a:r>
            <a:r>
              <a:rPr lang="en-US" sz="1200" dirty="0"/>
              <a:t>x</a:t>
            </a:r>
            <a:r>
              <a:rPr lang="en-US" sz="1200" dirty="0" smtClean="0"/>
              <a:t>’</a:t>
            </a:r>
            <a:endParaRPr lang="en-US" sz="1200" dirty="0"/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        </a:t>
            </a:r>
            <a:r>
              <a:rPr lang="en-US" sz="1200" dirty="0" err="1" smtClean="0"/>
              <a:t>num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#‘</a:t>
            </a:r>
            <a:r>
              <a:rPr lang="en-US" sz="1200" dirty="0"/>
              <a:t>1</a:t>
            </a:r>
            <a:r>
              <a:rPr lang="en-US" sz="1200" dirty="0" smtClean="0"/>
              <a:t>’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err="1" smtClean="0"/>
              <a:t>I.match</a:t>
            </a:r>
            <a:r>
              <a:rPr lang="en-US" sz="1200" dirty="0" smtClean="0"/>
              <a:t>(‘;’)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prog</a:t>
            </a:r>
            <a:r>
              <a:rPr lang="en-US" sz="1200" dirty="0" smtClean="0"/>
              <a:t>()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66398" y="45690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738" y="45720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tmt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5532" y="51054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2374" y="51054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8645" y="51054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550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65502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/>
          <p:cNvCxnSpPr>
            <a:stCxn id="13" idx="2"/>
            <a:endCxn id="14" idx="0"/>
          </p:cNvCxnSpPr>
          <p:nvPr/>
        </p:nvCxnSpPr>
        <p:spPr bwMode="auto">
          <a:xfrm flipH="1">
            <a:off x="5007790" y="48797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2"/>
            <a:endCxn id="16" idx="0"/>
          </p:cNvCxnSpPr>
          <p:nvPr/>
        </p:nvCxnSpPr>
        <p:spPr bwMode="auto">
          <a:xfrm>
            <a:off x="5720196" y="48797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2"/>
            <a:endCxn id="17" idx="0"/>
          </p:cNvCxnSpPr>
          <p:nvPr/>
        </p:nvCxnSpPr>
        <p:spPr bwMode="auto">
          <a:xfrm>
            <a:off x="5720196" y="48797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181600" y="55626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169" y="55441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09600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rhsvar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60930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11" name="Straight Connector 10"/>
          <p:cNvCxnSpPr>
            <a:stCxn id="16" idx="2"/>
            <a:endCxn id="4" idx="0"/>
          </p:cNvCxnSpPr>
          <p:nvPr/>
        </p:nvCxnSpPr>
        <p:spPr bwMode="auto">
          <a:xfrm flipH="1">
            <a:off x="5418667" y="54131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2"/>
            <a:endCxn id="5" idx="0"/>
          </p:cNvCxnSpPr>
          <p:nvPr/>
        </p:nvCxnSpPr>
        <p:spPr bwMode="auto">
          <a:xfrm>
            <a:off x="5739441" y="54131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4" idx="2"/>
            <a:endCxn id="6" idx="0"/>
          </p:cNvCxnSpPr>
          <p:nvPr/>
        </p:nvCxnSpPr>
        <p:spPr bwMode="auto">
          <a:xfrm>
            <a:off x="5418667" y="5870377"/>
            <a:ext cx="2913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4" name="Straight Connector 26623"/>
          <p:cNvCxnSpPr>
            <a:stCxn id="5" idx="2"/>
            <a:endCxn id="7" idx="0"/>
          </p:cNvCxnSpPr>
          <p:nvPr/>
        </p:nvCxnSpPr>
        <p:spPr bwMode="auto">
          <a:xfrm>
            <a:off x="6166236" y="58518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6" name="Straight Connector 26625"/>
          <p:cNvCxnSpPr>
            <a:stCxn id="6" idx="2"/>
            <a:endCxn id="18" idx="0"/>
          </p:cNvCxnSpPr>
          <p:nvPr/>
        </p:nvCxnSpPr>
        <p:spPr bwMode="auto">
          <a:xfrm>
            <a:off x="5447802" y="6403777"/>
            <a:ext cx="23415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32" name="Straight Connector 26631"/>
          <p:cNvCxnSpPr>
            <a:stCxn id="7" idx="2"/>
            <a:endCxn id="19" idx="0"/>
          </p:cNvCxnSpPr>
          <p:nvPr/>
        </p:nvCxnSpPr>
        <p:spPr bwMode="auto">
          <a:xfrm>
            <a:off x="6210560" y="64008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6" name="TextBox 26635"/>
          <p:cNvSpPr txBox="1"/>
          <p:nvPr/>
        </p:nvSpPr>
        <p:spPr>
          <a:xfrm>
            <a:off x="4800600" y="56174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6638" name="Straight Connector 26637"/>
          <p:cNvCxnSpPr>
            <a:stCxn id="16" idx="2"/>
            <a:endCxn id="26636" idx="0"/>
          </p:cNvCxnSpPr>
          <p:nvPr/>
        </p:nvCxnSpPr>
        <p:spPr bwMode="auto">
          <a:xfrm flipH="1">
            <a:off x="4945356" y="5413177"/>
            <a:ext cx="794085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6731" y="3680192"/>
            <a:ext cx="2547348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216630" y="838200"/>
            <a:ext cx="2723823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... 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sz="1000" dirty="0" smtClean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0932" y="3275112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56798" y="41148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2"/>
            <a:endCxn id="13" idx="0"/>
          </p:cNvCxnSpPr>
          <p:nvPr/>
        </p:nvCxnSpPr>
        <p:spPr bwMode="auto">
          <a:xfrm flipH="1">
            <a:off x="5720196" y="4422577"/>
            <a:ext cx="408603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36" idx="2"/>
            <a:endCxn id="12" idx="0"/>
          </p:cNvCxnSpPr>
          <p:nvPr/>
        </p:nvCxnSpPr>
        <p:spPr bwMode="auto">
          <a:xfrm>
            <a:off x="6128799" y="4422577"/>
            <a:ext cx="60960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626102" y="51024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cxnSp>
        <p:nvCxnSpPr>
          <p:cNvPr id="29" name="Straight Connector 28"/>
          <p:cNvCxnSpPr>
            <a:stCxn id="12" idx="2"/>
            <a:endCxn id="41" idx="0"/>
          </p:cNvCxnSpPr>
          <p:nvPr/>
        </p:nvCxnSpPr>
        <p:spPr bwMode="auto">
          <a:xfrm>
            <a:off x="6738399" y="4876800"/>
            <a:ext cx="4175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Our parser is an LL(1) parser (why?)</a:t>
            </a:r>
          </a:p>
          <a:p>
            <a:pPr lvl="1"/>
            <a:r>
              <a:rPr lang="en-US" dirty="0"/>
              <a:t>The parse tree is implicit in the function call activation record stack </a:t>
            </a:r>
            <a:endParaRPr lang="en-US" dirty="0" smtClean="0"/>
          </a:p>
          <a:p>
            <a:pPr lvl="1"/>
            <a:r>
              <a:rPr lang="en-US" dirty="0" smtClean="0"/>
              <a:t>Building a parser by hand is a lot of work and the parser is difficult to maintain.</a:t>
            </a:r>
          </a:p>
          <a:p>
            <a:pPr lvl="1"/>
            <a:r>
              <a:rPr lang="en-US" dirty="0" smtClean="0"/>
              <a:t>We would like a tool that reads our grammar file and converts it automatically into a parser – that is what Ply does!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assume that you have cloned/downloaded the </a:t>
            </a:r>
            <a:r>
              <a:rPr lang="en-US" dirty="0" err="1" smtClean="0"/>
              <a:t>Plipy</a:t>
            </a:r>
            <a:r>
              <a:rPr lang="en-US" dirty="0" smtClean="0"/>
              <a:t> book and have access to the ‘code’ folder.</a:t>
            </a:r>
          </a:p>
          <a:p>
            <a:r>
              <a:rPr lang="en-US" dirty="0" smtClean="0"/>
              <a:t>For notebook demos it is assumed that you navigated </a:t>
            </a:r>
            <a:r>
              <a:rPr lang="en-US" dirty="0" err="1" smtClean="0"/>
              <a:t>Jupyter</a:t>
            </a:r>
            <a:r>
              <a:rPr lang="en-US" dirty="0" smtClean="0"/>
              <a:t> to the ‘code’ folder and started a new notebook</a:t>
            </a:r>
          </a:p>
          <a:p>
            <a:r>
              <a:rPr lang="en-US" dirty="0" smtClean="0"/>
              <a:t>This works for all OS’s that Anaconda 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8153400" cy="39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Chapter 2</a:t>
            </a:r>
            <a:endParaRPr lang="en-US" dirty="0"/>
          </a:p>
          <a:p>
            <a:r>
              <a:rPr lang="en-US" dirty="0" smtClean="0"/>
              <a:t>Assignment #1 -- see the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 smtClean="0"/>
              <a:t>Grammars </a:t>
            </a:r>
            <a:r>
              <a:rPr lang="en-US" sz="2400" dirty="0"/>
              <a:t>can readily express the structure of phrases in programming </a:t>
            </a:r>
            <a:r>
              <a:rPr lang="en-US" sz="2400" dirty="0" smtClean="0"/>
              <a:t>languages</a:t>
            </a:r>
          </a:p>
          <a:p>
            <a:pPr lvl="1"/>
            <a:r>
              <a:rPr lang="en-US" sz="2000" dirty="0" err="1" smtClean="0"/>
              <a:t>stmt</a:t>
            </a:r>
            <a:r>
              <a:rPr lang="en-US" sz="2000" dirty="0" smtClean="0"/>
              <a:t>: function-</a:t>
            </a:r>
            <a:r>
              <a:rPr lang="en-US" sz="2000" dirty="0" err="1" smtClean="0"/>
              <a:t>def</a:t>
            </a:r>
            <a:r>
              <a:rPr lang="en-US" sz="2000" dirty="0" smtClean="0"/>
              <a:t> | return-</a:t>
            </a:r>
            <a:r>
              <a:rPr lang="en-US" sz="2000" dirty="0" err="1" smtClean="0"/>
              <a:t>stmt</a:t>
            </a:r>
            <a:r>
              <a:rPr lang="en-US" sz="2000" dirty="0" smtClean="0"/>
              <a:t> | if-</a:t>
            </a:r>
            <a:r>
              <a:rPr lang="en-US" sz="2000" dirty="0" err="1" smtClean="0"/>
              <a:t>stmt</a:t>
            </a:r>
            <a:r>
              <a:rPr lang="en-US" sz="2000" dirty="0" smtClean="0"/>
              <a:t> | while-</a:t>
            </a:r>
            <a:r>
              <a:rPr lang="en-US" sz="2000" dirty="0" err="1" smtClean="0"/>
              <a:t>stmt</a:t>
            </a:r>
            <a:endParaRPr lang="en-US" sz="2000" dirty="0" smtClean="0"/>
          </a:p>
          <a:p>
            <a:pPr lvl="1"/>
            <a:r>
              <a:rPr lang="en-US" sz="2000" dirty="0" smtClean="0"/>
              <a:t>function-</a:t>
            </a:r>
            <a:r>
              <a:rPr lang="en-US" sz="2000" dirty="0" err="1" smtClean="0"/>
              <a:t>def</a:t>
            </a:r>
            <a:r>
              <a:rPr lang="en-US" sz="2000" dirty="0" smtClean="0"/>
              <a:t>: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name </a:t>
            </a:r>
            <a:r>
              <a:rPr lang="en-US" sz="2000" dirty="0" err="1" smtClean="0"/>
              <a:t>expr</a:t>
            </a:r>
            <a:r>
              <a:rPr lang="en-US" sz="2000" dirty="0" smtClean="0"/>
              <a:t> </a:t>
            </a:r>
            <a:r>
              <a:rPr lang="en-US" sz="2000" dirty="0" err="1" smtClean="0"/>
              <a:t>stmt</a:t>
            </a:r>
            <a:endParaRPr lang="en-US" sz="2000" dirty="0"/>
          </a:p>
          <a:p>
            <a:pPr lvl="1"/>
            <a:r>
              <a:rPr lang="en-US" sz="2000" dirty="0"/>
              <a:t>return-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expr</a:t>
            </a:r>
            <a:endParaRPr lang="en-US" sz="2000" dirty="0"/>
          </a:p>
          <a:p>
            <a:pPr lvl="1"/>
            <a:r>
              <a:rPr lang="en-US" sz="2000" dirty="0"/>
              <a:t>if-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 smtClean="0"/>
              <a:t>endif</a:t>
            </a:r>
            <a:endParaRPr lang="en-US" sz="2000" b="1" dirty="0" smtClean="0"/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hile-</a:t>
            </a:r>
            <a:r>
              <a:rPr lang="en-US" sz="2000" dirty="0" err="1" smtClean="0"/>
              <a:t>stmt</a:t>
            </a:r>
            <a:r>
              <a:rPr lang="en-US" sz="2000" dirty="0" smtClean="0"/>
              <a:t>: </a:t>
            </a:r>
            <a:r>
              <a:rPr lang="en-US" sz="2000" b="1" dirty="0" smtClean="0"/>
              <a:t>while </a:t>
            </a:r>
            <a:r>
              <a:rPr lang="en-US" sz="2000" dirty="0" err="1" smtClean="0"/>
              <a:t>expr</a:t>
            </a:r>
            <a:r>
              <a:rPr lang="en-US" sz="2000" dirty="0" smtClean="0"/>
              <a:t> </a:t>
            </a:r>
            <a:r>
              <a:rPr lang="en-US" sz="2000" b="1" dirty="0" smtClean="0"/>
              <a:t>do</a:t>
            </a:r>
            <a:r>
              <a:rPr lang="en-US" sz="2000" dirty="0" smtClean="0"/>
              <a:t> </a:t>
            </a:r>
            <a:r>
              <a:rPr lang="en-US" sz="2000" dirty="0" err="1" smtClean="0"/>
              <a:t>stmt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enddo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</a:t>
            </a:r>
            <a:r>
              <a:rPr lang="en-US" sz="2200" dirty="0" smtClean="0"/>
              <a:t>structures - e.g. function-</a:t>
            </a:r>
            <a:r>
              <a:rPr lang="en-US" sz="2200" dirty="0" err="1" smtClean="0"/>
              <a:t>def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</a:t>
            </a:r>
            <a:r>
              <a:rPr lang="en-US" sz="2200" dirty="0" smtClean="0"/>
              <a:t>– e.g. </a:t>
            </a:r>
            <a:r>
              <a:rPr lang="en-US" sz="2200" b="1" dirty="0" smtClean="0"/>
              <a:t>while </a:t>
            </a:r>
            <a:r>
              <a:rPr lang="en-US" sz="2200" dirty="0" smtClean="0"/>
              <a:t>(</a:t>
            </a:r>
            <a:r>
              <a:rPr lang="en-US" sz="2200" dirty="0"/>
              <a:t>sometimes we don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t use explicit tokens but put the words that make up the tokens of a language in quotes)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</a:t>
            </a:r>
            <a:r>
              <a:rPr lang="en-US" sz="2200" dirty="0" smtClean="0"/>
              <a:t>– e.g. return-</a:t>
            </a:r>
            <a:r>
              <a:rPr lang="en-US" sz="2200" dirty="0" err="1" smtClean="0"/>
              <a:t>stmt</a:t>
            </a:r>
            <a:r>
              <a:rPr lang="en-US" sz="2200" dirty="0" smtClean="0"/>
              <a:t>: </a:t>
            </a:r>
            <a:r>
              <a:rPr lang="en-US" sz="2200" b="1" dirty="0" smtClean="0"/>
              <a:t>return</a:t>
            </a:r>
            <a:r>
              <a:rPr lang="en-US" sz="2200" dirty="0" smtClean="0"/>
              <a:t> </a:t>
            </a:r>
            <a:r>
              <a:rPr lang="en-US" sz="2200" dirty="0" err="1" smtClean="0"/>
              <a:t>exp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 (often denoted by an asterisk</a:t>
            </a:r>
            <a:r>
              <a:rPr lang="en-US" sz="2200" dirty="0" smtClean="0"/>
              <a:t>)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 smtClean="0"/>
              <a:t>In our case that would probably be the </a:t>
            </a:r>
            <a:r>
              <a:rPr lang="en-US" sz="1900" dirty="0" err="1" smtClean="0"/>
              <a:t>stmt</a:t>
            </a:r>
            <a:r>
              <a:rPr lang="en-US" sz="1900" dirty="0" smtClean="0"/>
              <a:t> non-terminal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 smtClean="0"/>
              <a:t>prog</a:t>
            </a:r>
            <a:r>
              <a:rPr lang="da-DK" sz="1200" dirty="0" smtClean="0"/>
              <a:t> </a:t>
            </a:r>
            <a:r>
              <a:rPr lang="da-DK" sz="1200" dirty="0"/>
              <a:t>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 smtClean="0"/>
              <a:t>prog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  </a:t>
            </a:r>
            <a:r>
              <a:rPr lang="da-DK" sz="1200" dirty="0"/>
              <a:t>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</a:t>
            </a:r>
            <a:r>
              <a:rPr lang="da-DK" sz="1200" dirty="0" smtClean="0"/>
              <a:t>      </a:t>
            </a:r>
            <a:r>
              <a:rPr lang="da-DK" sz="1200" dirty="0"/>
              <a:t>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var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Exp0 Program: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 x 1 ; p + x 1 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</a:t>
            </a:r>
            <a:r>
              <a:rPr lang="en-US" sz="2200" dirty="0"/>
              <a:t>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</a:t>
            </a:r>
            <a:r>
              <a:rPr lang="en-US" sz="22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 x 3 ;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33976" y="11430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9872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5937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3242" y="25937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25908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25937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8321" y="3276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5106" y="327957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1450777"/>
            <a:ext cx="731119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22950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22950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22950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22950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9015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2"/>
          </p:cNvCxnSpPr>
          <p:nvPr/>
        </p:nvCxnSpPr>
        <p:spPr bwMode="auto">
          <a:xfrm flipH="1">
            <a:off x="5897364" y="2898577"/>
            <a:ext cx="43091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737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constructing the parse tree by filling in the leftmost</a:t>
            </a:r>
            <a:br>
              <a:rPr lang="en-US" dirty="0" smtClean="0"/>
            </a:br>
            <a:r>
              <a:rPr lang="en-US" dirty="0" smtClean="0"/>
              <a:t>non-terminal at each step we obtain </a:t>
            </a:r>
            <a:r>
              <a:rPr lang="en-US" b="1" dirty="0" smtClean="0"/>
              <a:t>the left-most derivation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err="1" smtClean="0">
                <a:sym typeface="Wingdings"/>
              </a:rPr>
              <a:t>stmt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var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;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x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;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s </a:t>
            </a:r>
            <a:r>
              <a:rPr lang="en-US" dirty="0">
                <a:ea typeface="Wingdings"/>
                <a:cs typeface="Wingdings"/>
                <a:sym typeface="Wingdings"/>
              </a:rPr>
              <a:t>x 3 ;</a:t>
            </a:r>
            <a:endParaRPr lang="en-US" dirty="0" smtClean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 smtClean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26670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 smtClean="0"/>
              <a:t>prog</a:t>
            </a:r>
            <a:r>
              <a:rPr lang="da-DK" sz="1200" dirty="0" smtClean="0"/>
              <a:t> </a:t>
            </a:r>
            <a:r>
              <a:rPr lang="da-DK" sz="1200" dirty="0"/>
              <a:t>: </a:t>
            </a:r>
            <a:r>
              <a:rPr lang="da-DK" sz="1200" dirty="0" err="1" smtClean="0"/>
              <a:t>stmt</a:t>
            </a:r>
            <a:r>
              <a:rPr lang="da-DK" sz="1200" dirty="0" smtClean="0"/>
              <a:t> </a:t>
            </a:r>
            <a:r>
              <a:rPr lang="da-DK" sz="1200" dirty="0" err="1" smtClean="0"/>
              <a:t>prog</a:t>
            </a:r>
            <a:endParaRPr lang="da-DK" sz="1200" dirty="0"/>
          </a:p>
          <a:p>
            <a:r>
              <a:rPr lang="da-DK" sz="1200" dirty="0"/>
              <a:t>    </a:t>
            </a:r>
            <a:r>
              <a:rPr lang="da-DK" sz="1200" dirty="0" smtClean="0"/>
              <a:t>     | </a:t>
            </a:r>
            <a:r>
              <a:rPr lang="da-DK" sz="1200" dirty="0"/>
              <a:t>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</a:t>
            </a:r>
            <a:r>
              <a:rPr lang="da-DK" sz="1200" dirty="0" smtClean="0"/>
              <a:t>      </a:t>
            </a:r>
            <a:r>
              <a:rPr lang="da-DK" sz="1200" dirty="0"/>
              <a:t>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var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9782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25878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5905977" y="14507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749001" y="2286000"/>
            <a:ext cx="183507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</a:t>
            </a:r>
            <a:r>
              <a:rPr lang="en-US" u="sng"/>
              <a:t>valid</a:t>
            </a:r>
            <a:r>
              <a:rPr lang="en-US"/>
              <a:t> sentence (a sentence that belongs to the language) has a parse tree.</a:t>
            </a:r>
          </a:p>
          <a:p>
            <a:r>
              <a:rPr lang="en-US"/>
              <a:t>Test if these sentences are valid:</a:t>
            </a:r>
          </a:p>
          <a:p>
            <a:pPr lvl="1"/>
            <a:r>
              <a:rPr lang="en-US"/>
              <a:t>p x + 1 ;</a:t>
            </a:r>
          </a:p>
          <a:p>
            <a:pPr lvl="1"/>
            <a:r>
              <a:rPr lang="en-US"/>
              <a:t>s x 1 ; s y x ;</a:t>
            </a:r>
          </a:p>
          <a:p>
            <a:pPr lvl="1"/>
            <a:r>
              <a:rPr lang="en-US"/>
              <a:t>s x 1 ; p (+ x 1) ;</a:t>
            </a:r>
          </a:p>
          <a:p>
            <a:pPr lvl="1"/>
            <a:r>
              <a:rPr lang="en-US"/>
              <a:t>s y + 3 x ;</a:t>
            </a:r>
          </a:p>
          <a:p>
            <a:pPr lvl="1"/>
            <a:r>
              <a:rPr lang="en-US"/>
              <a:t>s + y 3 x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</a:t>
            </a:r>
            <a:r>
              <a:rPr lang="en-US" dirty="0" smtClean="0"/>
              <a:t>true:</a:t>
            </a:r>
            <a:endParaRPr lang="en-US" dirty="0"/>
          </a:p>
          <a:p>
            <a:pPr lvl="1"/>
            <a:r>
              <a:rPr lang="en-US" dirty="0" smtClean="0"/>
              <a:t>If a sentence has a parse tree, then it belongs to the language.</a:t>
            </a:r>
            <a:endParaRPr lang="en-US" dirty="0"/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</a:t>
            </a:r>
            <a:r>
              <a:rPr lang="en-US" u="sng" dirty="0" smtClean="0"/>
              <a:t>correct,</a:t>
            </a:r>
            <a:r>
              <a:rPr lang="en-US" dirty="0" smtClean="0"/>
              <a:t> </a:t>
            </a:r>
            <a:r>
              <a:rPr lang="en-US" dirty="0"/>
              <a:t>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50460</TotalTime>
  <Words>1672</Words>
  <Application>Microsoft Macintosh PowerPoint</Application>
  <PresentationFormat>On-screen Show (4:3)</PresentationFormat>
  <Paragraphs>389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Courier New</vt:lpstr>
      <vt:lpstr>Menlo</vt:lpstr>
      <vt:lpstr>ＭＳ Ｐゴシック</vt:lpstr>
      <vt:lpstr>Symbol</vt:lpstr>
      <vt:lpstr>Wingdings</vt:lpstr>
      <vt:lpstr>Arial</vt:lpstr>
      <vt:lpstr>Network</vt:lpstr>
      <vt:lpstr>The Structure of Programming Languages</vt:lpstr>
      <vt:lpstr>Grammars</vt:lpstr>
      <vt:lpstr>Grammars</vt:lpstr>
      <vt:lpstr>Grammars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</vt:lpstr>
      <vt:lpstr>Constructing a Parser: An Example</vt:lpstr>
      <vt:lpstr>Constructing a Parser: An Example</vt:lpstr>
      <vt:lpstr>Running the Parser</vt:lpstr>
      <vt:lpstr>Running the Parser</vt:lpstr>
      <vt:lpstr>Assignments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102</cp:revision>
  <cp:lastPrinted>2017-09-08T15:43:38Z</cp:lastPrinted>
  <dcterms:created xsi:type="dcterms:W3CDTF">2011-09-06T19:50:37Z</dcterms:created>
  <dcterms:modified xsi:type="dcterms:W3CDTF">2019-09-12T21:58:49Z</dcterms:modified>
</cp:coreProperties>
</file>