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20"/>
  </p:notesMasterIdLst>
  <p:sldIdLst>
    <p:sldId id="277" r:id="rId2"/>
    <p:sldId id="278" r:id="rId3"/>
    <p:sldId id="279" r:id="rId4"/>
    <p:sldId id="282" r:id="rId5"/>
    <p:sldId id="280" r:id="rId6"/>
    <p:sldId id="287" r:id="rId7"/>
    <p:sldId id="281" r:id="rId8"/>
    <p:sldId id="283" r:id="rId9"/>
    <p:sldId id="284" r:id="rId10"/>
    <p:sldId id="285" r:id="rId11"/>
    <p:sldId id="295" r:id="rId12"/>
    <p:sldId id="311" r:id="rId13"/>
    <p:sldId id="317" r:id="rId14"/>
    <p:sldId id="288" r:id="rId15"/>
    <p:sldId id="314" r:id="rId16"/>
    <p:sldId id="315" r:id="rId17"/>
    <p:sldId id="316" r:id="rId18"/>
    <p:sldId id="303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78" autoAdjust="0"/>
    <p:restoredTop sz="90963"/>
  </p:normalViewPr>
  <p:slideViewPr>
    <p:cSldViewPr>
      <p:cViewPr>
        <p:scale>
          <a:sx n="100" d="100"/>
          <a:sy n="100" d="100"/>
        </p:scale>
        <p:origin x="992" y="-1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EFFC520-75EC-DA4A-8245-19ACC97C34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408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smtClean="0"/>
              <a:t>algorithm box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FC520-75EC-DA4A-8245-19ACC97C34C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46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what other way could we make this grammar LR(1)?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FC520-75EC-DA4A-8245-19ACC97C34C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04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05D9A71-BB83-8849-8340-9329400C290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6F323-0C30-CC42-838A-0E097F3ECD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47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747F3-18A7-294A-B1A4-916776039C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D8658E-CBB7-AE48-BE99-62616ABEC9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20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5502A6-E820-EA4B-AC66-1FA7A0CED1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3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552C15-73D2-F642-A532-7A4C0ADA32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12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46762-7B03-F24A-94A4-EBF674F4EB1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28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F43ABC-4D8C-C34E-8353-3B6175DFA3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66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8F1B5B-22DA-B248-8502-6E5E80AF98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47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1DD223-4A3E-9744-B992-03CE50499C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42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5D3395-0259-D941-B5A3-5E53BEF7EB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6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40CB11DF-49EE-3544-9C52-8B46BF3F90D6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beaz.com/ply/ply.html" TargetMode="External"/><Relationship Id="rId3" Type="http://schemas.openxmlformats.org/officeDocument/2006/relationships/hyperlink" Target="http://www.dabeaz.com/ply/ply.html#ply_nn23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Bottom-Up Parsing – LR(1)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Previously we have studied top-down or LL(1) parsing.</a:t>
            </a:r>
          </a:p>
          <a:p>
            <a:r>
              <a:rPr lang="en-US" sz="2800" dirty="0" smtClean="0"/>
              <a:t>The idea here was to start with the start symbol and keep expanding it until the whole input was read and matched.</a:t>
            </a:r>
          </a:p>
          <a:p>
            <a:r>
              <a:rPr lang="en-US" sz="2800" dirty="0" smtClean="0"/>
              <a:t>In bottom-up or LR(1) parsing we do exactly the opposite, we try to match the input to a rule and then keep </a:t>
            </a:r>
            <a:r>
              <a:rPr lang="en-US" sz="2800" i="1" dirty="0" smtClean="0"/>
              <a:t>reducing</a:t>
            </a:r>
            <a:r>
              <a:rPr lang="en-US" sz="2800" dirty="0" smtClean="0"/>
              <a:t> the input replacing it with the non-terminal of the rule.  The last step is to replace the current input with the start-symbol.</a:t>
            </a:r>
          </a:p>
          <a:p>
            <a:r>
              <a:rPr lang="en-US" sz="2800" b="1" dirty="0" smtClean="0"/>
              <a:t>Observation:</a:t>
            </a:r>
            <a:r>
              <a:rPr lang="en-US" sz="2800" dirty="0" smtClean="0"/>
              <a:t> in LR(1) parsing we apply the rules backwards </a:t>
            </a:r>
            <a:r>
              <a:rPr lang="mr-IN" sz="2800" dirty="0" smtClean="0"/>
              <a:t>–</a:t>
            </a:r>
            <a:r>
              <a:rPr lang="en-US" sz="2800" dirty="0" smtClean="0"/>
              <a:t> this is called </a:t>
            </a:r>
            <a:r>
              <a:rPr lang="en-US" sz="2800" i="1" dirty="0" smtClean="0"/>
              <a:t>reduction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2542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 Generators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854" y="2000185"/>
            <a:ext cx="8863362" cy="1081152"/>
            <a:chOff x="-21241" y="1676400"/>
            <a:chExt cx="10375324" cy="1330646"/>
          </a:xfrm>
        </p:grpSpPr>
        <p:sp>
          <p:nvSpPr>
            <p:cNvPr id="4" name="TextBox 3"/>
            <p:cNvSpPr txBox="1"/>
            <p:nvPr/>
          </p:nvSpPr>
          <p:spPr>
            <a:xfrm>
              <a:off x="1885840" y="2064604"/>
              <a:ext cx="1447800" cy="795483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/>
                <a:t>Syntax</a:t>
              </a:r>
            </a:p>
            <a:p>
              <a:pPr algn="ctr"/>
              <a:r>
                <a:rPr lang="en-US" sz="1800" dirty="0" smtClean="0"/>
                <a:t>Analysis</a:t>
              </a:r>
              <a:endParaRPr lang="en-US" sz="18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23840" y="2140803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47269" y="2140803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21241" y="1945912"/>
              <a:ext cx="1357051" cy="795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 smtClean="0"/>
                <a:t>Grammar</a:t>
              </a:r>
              <a:br>
                <a:rPr lang="en-US" sz="1800" dirty="0" smtClean="0"/>
              </a:br>
              <a:r>
                <a:rPr lang="en-US" sz="1800" dirty="0" smtClean="0"/>
                <a:t>File</a:t>
              </a:r>
              <a:endParaRPr lang="en-US" sz="18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05200" y="1676400"/>
              <a:ext cx="486376" cy="4545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IR</a:t>
              </a:r>
              <a:endParaRPr lang="en-US" sz="1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91439" y="2093602"/>
              <a:ext cx="1582120" cy="795483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/>
                <a:t>Semantic</a:t>
              </a:r>
            </a:p>
            <a:p>
              <a:pPr algn="ctr"/>
              <a:r>
                <a:rPr lang="en-US" sz="1800" dirty="0" smtClean="0"/>
                <a:t>Analysis</a:t>
              </a:r>
              <a:endParaRPr lang="en-US" sz="1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87189" y="2140803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895336" y="1676400"/>
              <a:ext cx="486376" cy="4545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 smtClean="0"/>
                <a:t>IR</a:t>
              </a:r>
              <a:endParaRPr lang="en-US" sz="18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627514" y="2039759"/>
              <a:ext cx="1810719" cy="795483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/>
                <a:t>Code</a:t>
              </a:r>
            </a:p>
            <a:p>
              <a:pPr algn="ctr"/>
              <a:r>
                <a:rPr lang="en-US" sz="1800" dirty="0" smtClean="0"/>
                <a:t>Generation</a:t>
              </a:r>
              <a:endParaRPr lang="en-US" sz="18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590634" y="2115959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342065" y="2211563"/>
              <a:ext cx="1012018" cy="795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 smtClean="0"/>
                <a:t>Parser</a:t>
              </a:r>
              <a:br>
                <a:rPr lang="en-US" sz="1800" dirty="0" smtClean="0"/>
              </a:br>
              <a:r>
                <a:rPr lang="en-US" sz="1800" dirty="0" smtClean="0"/>
                <a:t>Code</a:t>
              </a:r>
              <a:endParaRPr lang="en-US" sz="18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41250" y="3997680"/>
            <a:ext cx="862197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Parser generators are an example of a domain specific</a:t>
            </a:r>
            <a:br>
              <a:rPr lang="en-US" sz="2400" dirty="0" smtClean="0"/>
            </a:br>
            <a:r>
              <a:rPr lang="en-US" sz="2400" dirty="0" smtClean="0"/>
              <a:t>language translator!</a:t>
            </a:r>
          </a:p>
          <a:p>
            <a:endParaRPr lang="en-US" sz="2400" dirty="0"/>
          </a:p>
          <a:p>
            <a:r>
              <a:rPr lang="en-US" sz="2400" dirty="0" smtClean="0"/>
              <a:t>Ply is a parser generator, it translates a </a:t>
            </a:r>
            <a:r>
              <a:rPr lang="en-US" dirty="0" smtClean="0"/>
              <a:t>grammar specification</a:t>
            </a:r>
          </a:p>
          <a:p>
            <a:r>
              <a:rPr lang="en-US" sz="2400" dirty="0" smtClean="0"/>
              <a:t>into</a:t>
            </a:r>
            <a:r>
              <a:rPr lang="en-US" dirty="0" smtClean="0"/>
              <a:t> </a:t>
            </a:r>
            <a:r>
              <a:rPr lang="en-US" sz="2400" dirty="0" smtClean="0"/>
              <a:t>parser code written in </a:t>
            </a:r>
            <a:r>
              <a:rPr lang="en-US" dirty="0" smtClean="0"/>
              <a:t>Python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701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Recall:</a:t>
            </a:r>
          </a:p>
          <a:p>
            <a:pPr lvl="1"/>
            <a:r>
              <a:rPr lang="en-US" dirty="0" smtClean="0"/>
              <a:t>The examples assume that you have cloned or downloaded the </a:t>
            </a:r>
            <a:r>
              <a:rPr lang="en-US" dirty="0" err="1" smtClean="0"/>
              <a:t>Plipy</a:t>
            </a:r>
            <a:r>
              <a:rPr lang="en-US" dirty="0" smtClean="0"/>
              <a:t> book and have access to the ‘code’ folder on your local machine</a:t>
            </a:r>
          </a:p>
          <a:p>
            <a:pPr lvl="1"/>
            <a:r>
              <a:rPr lang="en-US" dirty="0" smtClean="0"/>
              <a:t>For notebook demos it is assumed that you navigated </a:t>
            </a:r>
            <a:r>
              <a:rPr lang="en-US" dirty="0" err="1" smtClean="0"/>
              <a:t>Jupyter</a:t>
            </a:r>
            <a:r>
              <a:rPr lang="en-US" dirty="0" smtClean="0"/>
              <a:t> to the ‘code’ folder and started a new notebook</a:t>
            </a:r>
          </a:p>
          <a:p>
            <a:r>
              <a:rPr lang="en-US" dirty="0" smtClean="0"/>
              <a:t>Documentation on Ply can be found here: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www.dabeaz.com/ply/ply.html</a:t>
            </a:r>
            <a:endParaRPr lang="en-US" dirty="0" smtClean="0"/>
          </a:p>
          <a:p>
            <a:r>
              <a:rPr lang="en-US" dirty="0" smtClean="0"/>
              <a:t>Documentation on Ply grammar specifications can be found here: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www.dabeaz.com/ply/ply.html#ply_nn23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745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Ply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719263"/>
            <a:ext cx="2745462" cy="4411662"/>
          </a:xfrm>
        </p:spPr>
        <p:txBody>
          <a:bodyPr/>
          <a:lstStyle/>
          <a:p>
            <a:r>
              <a:rPr lang="en-US" sz="1400" dirty="0" smtClean="0"/>
              <a:t>This is our ‘exp0_gram.py’ file</a:t>
            </a:r>
          </a:p>
          <a:p>
            <a:r>
              <a:rPr lang="en-US" sz="1400" dirty="0" smtClean="0"/>
              <a:t>In Ply the grammar is specified in the </a:t>
            </a:r>
            <a:r>
              <a:rPr lang="en-US" sz="1400" dirty="0" err="1" smtClean="0"/>
              <a:t>docstring</a:t>
            </a:r>
            <a:r>
              <a:rPr lang="en-US" sz="1400" dirty="0" smtClean="0"/>
              <a:t> of the grammar functions</a:t>
            </a:r>
          </a:p>
          <a:p>
            <a:r>
              <a:rPr lang="en-US" sz="1400" dirty="0" smtClean="0"/>
              <a:t>Don’t worry about the </a:t>
            </a:r>
            <a:r>
              <a:rPr lang="en-US" sz="1400" dirty="0" err="1" smtClean="0"/>
              <a:t>lex</a:t>
            </a:r>
            <a:r>
              <a:rPr lang="en-US" sz="1400" dirty="0" smtClean="0"/>
              <a:t> stuff </a:t>
            </a:r>
            <a:r>
              <a:rPr lang="mr-IN" sz="1400" dirty="0" smtClean="0"/>
              <a:t>–</a:t>
            </a:r>
            <a:r>
              <a:rPr lang="en-US" sz="1400" dirty="0" smtClean="0"/>
              <a:t> it simply sets up a character input stream for the parser to read</a:t>
            </a:r>
          </a:p>
          <a:p>
            <a:r>
              <a:rPr lang="en-US" sz="1400" dirty="0" smtClean="0"/>
              <a:t>Goal is to generate a parser from this specification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355062" y="76200"/>
            <a:ext cx="4493538" cy="65556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F7001"/>
                </a:solidFill>
                <a:latin typeface="Courier-Bold" charset="0"/>
              </a:rPr>
              <a:t>from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ply </a:t>
            </a:r>
            <a:r>
              <a:rPr lang="en-US" sz="1000" b="1" dirty="0">
                <a:solidFill>
                  <a:srgbClr val="0F7001"/>
                </a:solidFill>
                <a:latin typeface="Courier-Bold" charset="0"/>
              </a:rPr>
              <a:t>import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urier" charset="0"/>
              </a:rPr>
              <a:t>yacc</a:t>
            </a:r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b="1" dirty="0">
                <a:solidFill>
                  <a:srgbClr val="0F7001"/>
                </a:solidFill>
                <a:latin typeface="Courier-Bold" charset="0"/>
              </a:rPr>
              <a:t>from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exp0_lex </a:t>
            </a:r>
            <a:r>
              <a:rPr lang="en-US" sz="1000" b="1" dirty="0">
                <a:solidFill>
                  <a:srgbClr val="0F7001"/>
                </a:solidFill>
                <a:latin typeface="Courier-Bold" charset="0"/>
              </a:rPr>
              <a:t>import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tokens, </a:t>
            </a:r>
            <a:r>
              <a:rPr lang="en-US" sz="1000" dirty="0" err="1">
                <a:solidFill>
                  <a:prstClr val="black"/>
                </a:solidFill>
                <a:latin typeface="Courier" charset="0"/>
              </a:rPr>
              <a:t>lexer</a:t>
            </a:r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urier" charset="0"/>
              </a:rPr>
              <a:t>p_grammar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(_):</a:t>
            </a:r>
          </a:p>
          <a:p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"""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dirty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en-US" sz="1000" dirty="0" err="1" smtClean="0">
                <a:solidFill>
                  <a:srgbClr val="A90E1A"/>
                </a:solidFill>
                <a:latin typeface="Courier" charset="0"/>
              </a:rPr>
              <a:t>prog</a:t>
            </a:r>
            <a:r>
              <a:rPr lang="en-US" sz="1000" dirty="0" smtClean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en-US" sz="1000" dirty="0">
                <a:solidFill>
                  <a:srgbClr val="A90E1A"/>
                </a:solidFill>
                <a:latin typeface="Courier" charset="0"/>
              </a:rPr>
              <a:t>: </a:t>
            </a:r>
            <a:r>
              <a:rPr lang="en-US" sz="1000" dirty="0" err="1">
                <a:solidFill>
                  <a:srgbClr val="A90E1A"/>
                </a:solidFill>
                <a:latin typeface="Courier" charset="0"/>
              </a:rPr>
              <a:t>stmt</a:t>
            </a:r>
            <a:r>
              <a:rPr lang="en-US" sz="10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en-US" sz="1000" dirty="0" err="1">
                <a:solidFill>
                  <a:srgbClr val="A90E1A"/>
                </a:solidFill>
                <a:latin typeface="Courier" charset="0"/>
              </a:rPr>
              <a:t>prog</a:t>
            </a:r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dirty="0" smtClean="0">
                <a:solidFill>
                  <a:srgbClr val="A90E1A"/>
                </a:solidFill>
                <a:latin typeface="Courier" charset="0"/>
              </a:rPr>
              <a:t>       </a:t>
            </a:r>
            <a:r>
              <a:rPr lang="en-US" sz="1000" dirty="0">
                <a:solidFill>
                  <a:srgbClr val="A90E1A"/>
                </a:solidFill>
                <a:latin typeface="Courier" charset="0"/>
              </a:rPr>
              <a:t>| empty</a:t>
            </a:r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stmt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: '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p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'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';'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dirty="0" smtClean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mr-IN" sz="1000" dirty="0" smtClean="0">
                <a:solidFill>
                  <a:srgbClr val="A90E1A"/>
                </a:solidFill>
                <a:latin typeface="Courier" charset="0"/>
              </a:rPr>
              <a:t>         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| '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s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'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var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';'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: '+'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exp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dirty="0" smtClean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sz="1000" dirty="0" smtClean="0">
                <a:solidFill>
                  <a:srgbClr val="A90E1A"/>
                </a:solidFill>
                <a:latin typeface="Courier" charset="0"/>
              </a:rPr>
              <a:t>        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| '-'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exp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en-US" sz="1000" dirty="0" smtClean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sz="1000" dirty="0" smtClean="0">
                <a:solidFill>
                  <a:srgbClr val="A90E1A"/>
                </a:solidFill>
                <a:latin typeface="Courier" charset="0"/>
              </a:rPr>
              <a:t>      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| '('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')'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en-US" sz="1000" dirty="0" smtClean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sz="1000" dirty="0" smtClean="0">
                <a:solidFill>
                  <a:srgbClr val="A90E1A"/>
                </a:solidFill>
                <a:latin typeface="Courier" charset="0"/>
              </a:rPr>
              <a:t>      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|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var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en-US" sz="1000" dirty="0" smtClean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sz="1000" dirty="0" smtClean="0">
                <a:solidFill>
                  <a:srgbClr val="A90E1A"/>
                </a:solidFill>
                <a:latin typeface="Courier" charset="0"/>
              </a:rPr>
              <a:t>      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|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num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var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: '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x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' 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en-US" sz="1000" dirty="0" smtClean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sz="1000" dirty="0" smtClean="0">
                <a:solidFill>
                  <a:srgbClr val="A90E1A"/>
                </a:solidFill>
                <a:latin typeface="Courier" charset="0"/>
              </a:rPr>
              <a:t>      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| '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y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' 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en-US" sz="1000" dirty="0" smtClean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sz="1000" dirty="0" smtClean="0">
                <a:solidFill>
                  <a:srgbClr val="A90E1A"/>
                </a:solidFill>
                <a:latin typeface="Courier" charset="0"/>
              </a:rPr>
              <a:t>      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| '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z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'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num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: '0' 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en-US" sz="1000" dirty="0" smtClean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mr-IN" sz="1000" dirty="0" smtClean="0">
                <a:solidFill>
                  <a:srgbClr val="A90E1A"/>
                </a:solidFill>
                <a:latin typeface="Courier" charset="0"/>
              </a:rPr>
              <a:t>      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| '1' 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en-US" sz="1000" dirty="0" smtClean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mr-IN" sz="1000" dirty="0" smtClean="0">
                <a:solidFill>
                  <a:srgbClr val="A90E1A"/>
                </a:solidFill>
                <a:latin typeface="Courier" charset="0"/>
              </a:rPr>
              <a:t>      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| '2' 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en-US" sz="1000" dirty="0" smtClean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mr-IN" sz="1000" dirty="0" smtClean="0">
                <a:solidFill>
                  <a:srgbClr val="A90E1A"/>
                </a:solidFill>
                <a:latin typeface="Courier" charset="0"/>
              </a:rPr>
              <a:t>      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| '3' 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en-US" sz="1000" dirty="0" smtClean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mr-IN" sz="1000" dirty="0" smtClean="0">
                <a:solidFill>
                  <a:srgbClr val="A90E1A"/>
                </a:solidFill>
                <a:latin typeface="Courier" charset="0"/>
              </a:rPr>
              <a:t>      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| '4' 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en-US" sz="1000" dirty="0" smtClean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mr-IN" sz="1000" dirty="0" smtClean="0">
                <a:solidFill>
                  <a:srgbClr val="A90E1A"/>
                </a:solidFill>
                <a:latin typeface="Courier" charset="0"/>
              </a:rPr>
              <a:t>      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| '5' 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en-US" sz="1000" dirty="0" smtClean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mr-IN" sz="1000" dirty="0" smtClean="0">
                <a:solidFill>
                  <a:srgbClr val="A90E1A"/>
                </a:solidFill>
                <a:latin typeface="Courier" charset="0"/>
              </a:rPr>
              <a:t>      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| '6' 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en-US" sz="1000" dirty="0" smtClean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mr-IN" sz="1000" dirty="0" smtClean="0">
                <a:solidFill>
                  <a:srgbClr val="A90E1A"/>
                </a:solidFill>
                <a:latin typeface="Courier" charset="0"/>
              </a:rPr>
              <a:t>      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| '7' 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en-US" sz="1000" dirty="0" smtClean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mr-IN" sz="1000" dirty="0" smtClean="0">
                <a:solidFill>
                  <a:srgbClr val="A90E1A"/>
                </a:solidFill>
                <a:latin typeface="Courier" charset="0"/>
              </a:rPr>
              <a:t>      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| '8' 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en-US" sz="1000" dirty="0" smtClean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mr-IN" sz="1000" dirty="0" smtClean="0">
                <a:solidFill>
                  <a:srgbClr val="A90E1A"/>
                </a:solidFill>
                <a:latin typeface="Courier" charset="0"/>
              </a:rPr>
              <a:t>      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| '9'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  """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1000" b="1" dirty="0" err="1">
                <a:solidFill>
                  <a:srgbClr val="0F7001"/>
                </a:solidFill>
                <a:latin typeface="Courier-Bold" charset="0"/>
              </a:rPr>
              <a:t>pass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urier" charset="0"/>
              </a:rPr>
              <a:t>p_empty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(p):</a:t>
            </a:r>
          </a:p>
          <a:p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en-US" sz="1000" dirty="0">
                <a:solidFill>
                  <a:srgbClr val="A90E1A"/>
                </a:solidFill>
                <a:latin typeface="Courier" charset="0"/>
              </a:rPr>
              <a:t>'empty :'</a:t>
            </a:r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1000" b="1" dirty="0" err="1">
                <a:solidFill>
                  <a:srgbClr val="0F7001"/>
                </a:solidFill>
                <a:latin typeface="Courier-Bold" charset="0"/>
              </a:rPr>
              <a:t>pass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urier" charset="0"/>
              </a:rPr>
              <a:t>p_error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(t):</a:t>
            </a:r>
          </a:p>
          <a:p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en-US" sz="1000" dirty="0">
                <a:solidFill>
                  <a:srgbClr val="0F7001"/>
                </a:solidFill>
                <a:latin typeface="Courier" charset="0"/>
              </a:rPr>
              <a:t>print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sz="1000" dirty="0">
                <a:solidFill>
                  <a:srgbClr val="A90E1A"/>
                </a:solidFill>
                <a:latin typeface="Courier" charset="0"/>
              </a:rPr>
              <a:t>"Syntax error at '%s'"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000" b="1" dirty="0">
                <a:solidFill>
                  <a:srgbClr val="9700FF"/>
                </a:solidFill>
                <a:latin typeface="Courier-Bold" charset="0"/>
              </a:rPr>
              <a:t>%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urier" charset="0"/>
              </a:rPr>
              <a:t>t.value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)</a:t>
            </a:r>
          </a:p>
          <a:p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dirty="0">
                <a:solidFill>
                  <a:prstClr val="black"/>
                </a:solidFill>
                <a:latin typeface="Courier" charset="0"/>
              </a:rPr>
              <a:t>parser = </a:t>
            </a:r>
            <a:r>
              <a:rPr lang="en-US" sz="1000" dirty="0" err="1">
                <a:solidFill>
                  <a:prstClr val="black"/>
                </a:solidFill>
                <a:latin typeface="Courier" charset="0"/>
              </a:rPr>
              <a:t>yacc.yacc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(debug=</a:t>
            </a:r>
            <a:r>
              <a:rPr lang="en-US" sz="1000" b="1" dirty="0" err="1">
                <a:solidFill>
                  <a:srgbClr val="0F7001"/>
                </a:solidFill>
                <a:latin typeface="Courier-Bold" charset="0"/>
              </a:rPr>
              <a:t>False</a:t>
            </a:r>
            <a:r>
              <a:rPr lang="en-US" sz="1000" dirty="0" err="1">
                <a:solidFill>
                  <a:prstClr val="black"/>
                </a:solidFill>
                <a:latin typeface="Courier" charset="0"/>
              </a:rPr>
              <a:t>,tabmodule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=</a:t>
            </a:r>
            <a:r>
              <a:rPr lang="en-US" sz="1000" dirty="0">
                <a:solidFill>
                  <a:srgbClr val="A90E1A"/>
                </a:solidFill>
                <a:latin typeface="Courier" charset="0"/>
              </a:rPr>
              <a:t>'exp0parsetab'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05841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Ply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667000"/>
            <a:ext cx="8763000" cy="255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055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270033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Making the generated parser do something useful.</a:t>
            </a:r>
          </a:p>
          <a:p>
            <a:r>
              <a:rPr lang="en-US" dirty="0" smtClean="0"/>
              <a:t>In the hand-coded parser you can add code anywhere in order to make the parser do something useful…like counting ‘p’ statements.</a:t>
            </a:r>
          </a:p>
          <a:p>
            <a:r>
              <a:rPr lang="en-US" dirty="0" smtClean="0"/>
              <a:t>In parsers generated by parser generators we use something called ‘actions’ we insert into the grammar.</a:t>
            </a:r>
          </a:p>
          <a:p>
            <a:r>
              <a:rPr lang="en-US" dirty="0" smtClean="0"/>
              <a:t>In Ply actions are inserted into the grammar specification as Python code: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419600"/>
            <a:ext cx="2336800" cy="17653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 bwMode="auto">
          <a:xfrm flipH="1">
            <a:off x="4648200" y="5105400"/>
            <a:ext cx="1524000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6172200" y="4950023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Actions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852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719137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In order to insert actions we need to break the Ply grammar into smaller functions</a:t>
            </a:r>
          </a:p>
          <a:p>
            <a:r>
              <a:rPr lang="en-US" dirty="0" smtClean="0"/>
              <a:t>The idea of our language processor is to count the number of right-hand side variables in a program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2800" y="3872805"/>
            <a:ext cx="2117887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14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urier" charset="0"/>
              </a:rPr>
              <a:t>p_grammar</a:t>
            </a:r>
            <a:r>
              <a:rPr lang="en-US" sz="1400" dirty="0">
                <a:solidFill>
                  <a:prstClr val="black"/>
                </a:solidFill>
                <a:latin typeface="Courier" charset="0"/>
              </a:rPr>
              <a:t>(_):</a:t>
            </a:r>
          </a:p>
          <a:p>
            <a:r>
              <a:rPr lang="mr-IN" sz="14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"""</a:t>
            </a:r>
            <a:endParaRPr lang="mr-IN" sz="14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400" dirty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en-US" sz="1400" dirty="0" err="1" smtClean="0">
                <a:solidFill>
                  <a:srgbClr val="A90E1A"/>
                </a:solidFill>
                <a:latin typeface="Courier" charset="0"/>
              </a:rPr>
              <a:t>prog</a:t>
            </a:r>
            <a:r>
              <a:rPr lang="en-US" sz="1400" dirty="0" smtClean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en-US" sz="1400" dirty="0">
                <a:solidFill>
                  <a:srgbClr val="A90E1A"/>
                </a:solidFill>
                <a:latin typeface="Courier" charset="0"/>
              </a:rPr>
              <a:t>: </a:t>
            </a:r>
            <a:r>
              <a:rPr lang="en-US" sz="1400" dirty="0" err="1">
                <a:solidFill>
                  <a:srgbClr val="A90E1A"/>
                </a:solidFill>
                <a:latin typeface="Courier" charset="0"/>
              </a:rPr>
              <a:t>stmt</a:t>
            </a:r>
            <a:r>
              <a:rPr lang="en-US" sz="14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en-US" sz="1400" dirty="0" err="1">
                <a:solidFill>
                  <a:srgbClr val="A90E1A"/>
                </a:solidFill>
                <a:latin typeface="Courier" charset="0"/>
              </a:rPr>
              <a:t>prog</a:t>
            </a:r>
            <a:endParaRPr lang="en-US" sz="14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400" dirty="0">
                <a:solidFill>
                  <a:srgbClr val="A90E1A"/>
                </a:solidFill>
                <a:latin typeface="Courier" charset="0"/>
              </a:rPr>
              <a:t>   </a:t>
            </a:r>
            <a:r>
              <a:rPr lang="en-US" sz="1400" dirty="0" smtClean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en-US" sz="1400" dirty="0">
                <a:solidFill>
                  <a:srgbClr val="A90E1A"/>
                </a:solidFill>
                <a:latin typeface="Courier" charset="0"/>
              </a:rPr>
              <a:t>| empty</a:t>
            </a:r>
            <a:endParaRPr lang="en-US" sz="1400" dirty="0">
              <a:solidFill>
                <a:prstClr val="black"/>
              </a:solidFill>
              <a:latin typeface="Courier" charset="0"/>
            </a:endParaRPr>
          </a:p>
          <a:p>
            <a:endParaRPr lang="en-US" sz="1400" dirty="0" smtClean="0"/>
          </a:p>
          <a:p>
            <a:r>
              <a:rPr lang="mr-IN" sz="1400" dirty="0" smtClean="0"/>
              <a:t>…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5130800" y="3390900"/>
            <a:ext cx="3943708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14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urier" charset="0"/>
              </a:rPr>
              <a:t>p_prog</a:t>
            </a:r>
            <a:r>
              <a:rPr lang="en-US" sz="1400" dirty="0">
                <a:solidFill>
                  <a:prstClr val="black"/>
                </a:solidFill>
                <a:latin typeface="Courier" charset="0"/>
              </a:rPr>
              <a:t>(_):</a:t>
            </a:r>
          </a:p>
          <a:p>
            <a:r>
              <a:rPr lang="mr-IN" sz="14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'''</a:t>
            </a:r>
            <a:endParaRPr lang="mr-IN" sz="14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400" dirty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en-US" sz="1400" dirty="0" err="1" smtClean="0">
                <a:solidFill>
                  <a:srgbClr val="A90E1A"/>
                </a:solidFill>
                <a:latin typeface="Courier" charset="0"/>
              </a:rPr>
              <a:t>prog</a:t>
            </a:r>
            <a:r>
              <a:rPr lang="en-US" sz="1400" dirty="0" smtClean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en-US" sz="1400" dirty="0">
                <a:solidFill>
                  <a:srgbClr val="A90E1A"/>
                </a:solidFill>
                <a:latin typeface="Courier" charset="0"/>
              </a:rPr>
              <a:t>: </a:t>
            </a:r>
            <a:r>
              <a:rPr lang="en-US" sz="1400" dirty="0" err="1">
                <a:solidFill>
                  <a:srgbClr val="A90E1A"/>
                </a:solidFill>
                <a:latin typeface="Courier" charset="0"/>
              </a:rPr>
              <a:t>stmt</a:t>
            </a:r>
            <a:r>
              <a:rPr lang="en-US" sz="14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en-US" sz="1400" dirty="0" err="1">
                <a:solidFill>
                  <a:srgbClr val="A90E1A"/>
                </a:solidFill>
                <a:latin typeface="Courier" charset="0"/>
              </a:rPr>
              <a:t>prog</a:t>
            </a:r>
            <a:endParaRPr lang="en-US" sz="14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    '''</a:t>
            </a:r>
            <a:endParaRPr lang="mr-IN" sz="14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4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1400" b="1" dirty="0" err="1">
                <a:solidFill>
                  <a:srgbClr val="0F7001"/>
                </a:solidFill>
                <a:latin typeface="Courier-Bold" charset="0"/>
              </a:rPr>
              <a:t>pass</a:t>
            </a:r>
            <a:endParaRPr lang="mr-IN" sz="1400" dirty="0">
              <a:solidFill>
                <a:prstClr val="black"/>
              </a:solidFill>
              <a:latin typeface="Courier" charset="0"/>
            </a:endParaRPr>
          </a:p>
          <a:p>
            <a:endParaRPr lang="mr-IN" sz="14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4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14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urier" charset="0"/>
              </a:rPr>
              <a:t>p_prog_empty</a:t>
            </a:r>
            <a:r>
              <a:rPr lang="en-US" sz="1400" dirty="0">
                <a:solidFill>
                  <a:prstClr val="black"/>
                </a:solidFill>
                <a:latin typeface="Courier" charset="0"/>
              </a:rPr>
              <a:t>(_):</a:t>
            </a:r>
          </a:p>
          <a:p>
            <a:r>
              <a:rPr lang="mr-IN" sz="14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'''</a:t>
            </a:r>
            <a:endParaRPr lang="mr-IN" sz="14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400" dirty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en-US" sz="1400" dirty="0" err="1" smtClean="0">
                <a:solidFill>
                  <a:srgbClr val="A90E1A"/>
                </a:solidFill>
                <a:latin typeface="Courier" charset="0"/>
              </a:rPr>
              <a:t>prog</a:t>
            </a:r>
            <a:r>
              <a:rPr lang="en-US" sz="1400" dirty="0" smtClean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en-US" sz="1400" dirty="0">
                <a:solidFill>
                  <a:srgbClr val="A90E1A"/>
                </a:solidFill>
                <a:latin typeface="Courier" charset="0"/>
              </a:rPr>
              <a:t>: empty</a:t>
            </a:r>
            <a:endParaRPr lang="en-US" sz="14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    '''</a:t>
            </a:r>
            <a:endParaRPr lang="mr-IN" sz="14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" charset="0"/>
              </a:rPr>
              <a:t>  </a:t>
            </a:r>
            <a:r>
              <a:rPr lang="en-US" sz="1400" dirty="0" smtClean="0">
                <a:solidFill>
                  <a:srgbClr val="0F7001"/>
                </a:solidFill>
                <a:latin typeface="Courier" charset="0"/>
              </a:rPr>
              <a:t>print</a:t>
            </a:r>
            <a:r>
              <a:rPr lang="en-US" sz="1400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sz="1400" dirty="0">
                <a:solidFill>
                  <a:srgbClr val="A90E1A"/>
                </a:solidFill>
                <a:latin typeface="Courier" charset="0"/>
              </a:rPr>
              <a:t>"count = {}"</a:t>
            </a:r>
            <a:r>
              <a:rPr lang="en-US" sz="1400" dirty="0">
                <a:solidFill>
                  <a:prstClr val="black"/>
                </a:solidFill>
                <a:latin typeface="Courier" charset="0"/>
              </a:rPr>
              <a:t>.format(count))</a:t>
            </a:r>
          </a:p>
          <a:p>
            <a:endParaRPr lang="en-US" sz="1400" dirty="0"/>
          </a:p>
        </p:txBody>
      </p:sp>
      <p:sp>
        <p:nvSpPr>
          <p:cNvPr id="6" name="Right Arrow 5"/>
          <p:cNvSpPr/>
          <p:nvPr/>
        </p:nvSpPr>
        <p:spPr bwMode="auto">
          <a:xfrm>
            <a:off x="3657600" y="4343400"/>
            <a:ext cx="762000" cy="4572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3733800" y="4495800"/>
            <a:ext cx="1600200" cy="1295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3733800" y="5715000"/>
            <a:ext cx="1600200" cy="76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2960831" y="5638800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Actions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873166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2800" y="2844105"/>
            <a:ext cx="2010487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14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urier" charset="0"/>
              </a:rPr>
              <a:t>p_grammar</a:t>
            </a:r>
            <a:r>
              <a:rPr lang="en-US" sz="1400" dirty="0">
                <a:solidFill>
                  <a:prstClr val="black"/>
                </a:solidFill>
                <a:latin typeface="Courier" charset="0"/>
              </a:rPr>
              <a:t>(_):</a:t>
            </a:r>
          </a:p>
          <a:p>
            <a:r>
              <a:rPr lang="mr-IN" sz="14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1400" dirty="0" smtClean="0">
                <a:solidFill>
                  <a:srgbClr val="A90E1A"/>
                </a:solidFill>
                <a:latin typeface="Courier" charset="0"/>
              </a:rPr>
              <a:t>""”</a:t>
            </a:r>
            <a:endParaRPr lang="en-US" sz="1400" dirty="0" smtClean="0">
              <a:solidFill>
                <a:srgbClr val="A90E1A"/>
              </a:solidFill>
              <a:latin typeface="Courier" charset="0"/>
            </a:endParaRPr>
          </a:p>
          <a:p>
            <a:r>
              <a:rPr lang="en-US" sz="14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en-US" sz="1400" dirty="0" smtClean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sz="1400" dirty="0" smtClean="0">
                <a:solidFill>
                  <a:srgbClr val="A90E1A"/>
                </a:solidFill>
                <a:latin typeface="Courier" charset="0"/>
              </a:rPr>
              <a:t>…</a:t>
            </a:r>
            <a:endParaRPr lang="mr-IN" sz="14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en-US" sz="1400" dirty="0" smtClean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mr-IN" sz="1400" dirty="0" err="1" smtClean="0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1400" dirty="0" smtClean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: '+' </a:t>
            </a:r>
            <a:r>
              <a:rPr lang="mr-IN" sz="14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sz="1400" dirty="0" err="1">
                <a:solidFill>
                  <a:srgbClr val="A90E1A"/>
                </a:solidFill>
                <a:latin typeface="Courier" charset="0"/>
              </a:rPr>
              <a:t>exp</a:t>
            </a:r>
            <a:endParaRPr lang="mr-IN" sz="14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4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   </a:t>
            </a:r>
            <a:r>
              <a:rPr lang="en-US" sz="1400" dirty="0" smtClean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sz="1400" dirty="0" smtClean="0">
                <a:solidFill>
                  <a:srgbClr val="A90E1A"/>
                </a:solidFill>
                <a:latin typeface="Courier" charset="0"/>
              </a:rPr>
              <a:t>     </a:t>
            </a:r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| '-' </a:t>
            </a:r>
            <a:r>
              <a:rPr lang="mr-IN" sz="14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sz="1400" dirty="0" err="1">
                <a:solidFill>
                  <a:srgbClr val="A90E1A"/>
                </a:solidFill>
                <a:latin typeface="Courier" charset="0"/>
              </a:rPr>
              <a:t>exp</a:t>
            </a:r>
            <a:endParaRPr lang="mr-IN" sz="14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en-US" sz="14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en-US" sz="1400" dirty="0" smtClean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sz="1400" dirty="0" smtClean="0">
                <a:solidFill>
                  <a:srgbClr val="A90E1A"/>
                </a:solidFill>
                <a:latin typeface="Courier" charset="0"/>
              </a:rPr>
              <a:t>     </a:t>
            </a:r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| '(' </a:t>
            </a:r>
            <a:r>
              <a:rPr lang="mr-IN" sz="14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 ')'</a:t>
            </a:r>
            <a:endParaRPr lang="mr-IN" sz="14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en-US" sz="14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en-US" sz="1400" dirty="0" smtClean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sz="1400" dirty="0" smtClean="0">
                <a:solidFill>
                  <a:srgbClr val="A90E1A"/>
                </a:solidFill>
                <a:latin typeface="Courier" charset="0"/>
              </a:rPr>
              <a:t>     </a:t>
            </a:r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| </a:t>
            </a:r>
            <a:r>
              <a:rPr lang="mr-IN" sz="1400" dirty="0" err="1">
                <a:solidFill>
                  <a:srgbClr val="A90E1A"/>
                </a:solidFill>
                <a:latin typeface="Courier" charset="0"/>
              </a:rPr>
              <a:t>var</a:t>
            </a:r>
            <a:endParaRPr lang="mr-IN" sz="14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en-US" sz="14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en-US" sz="1400" dirty="0" smtClean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sz="1400" dirty="0" smtClean="0">
                <a:solidFill>
                  <a:srgbClr val="A90E1A"/>
                </a:solidFill>
                <a:latin typeface="Courier" charset="0"/>
              </a:rPr>
              <a:t>     </a:t>
            </a:r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| </a:t>
            </a:r>
            <a:r>
              <a:rPr lang="mr-IN" sz="1400" dirty="0" err="1">
                <a:solidFill>
                  <a:srgbClr val="A90E1A"/>
                </a:solidFill>
                <a:latin typeface="Courier" charset="0"/>
              </a:rPr>
              <a:t>num</a:t>
            </a:r>
            <a:endParaRPr lang="en-US" sz="1400" dirty="0" smtClean="0"/>
          </a:p>
          <a:p>
            <a:r>
              <a:rPr lang="en-US" sz="1400" dirty="0" smtClean="0"/>
              <a:t>    </a:t>
            </a:r>
            <a:r>
              <a:rPr lang="mr-IN" sz="1400" dirty="0" smtClean="0"/>
              <a:t>…</a:t>
            </a:r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 </a:t>
            </a:r>
            <a:r>
              <a:rPr lang="mr-IN" sz="14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"""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5130800" y="2362200"/>
            <a:ext cx="2440092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mr-IN" sz="14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mr-IN" sz="14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mr-IN" sz="1400" dirty="0" err="1">
                <a:solidFill>
                  <a:srgbClr val="0000FF"/>
                </a:solidFill>
                <a:latin typeface="Courier" charset="0"/>
              </a:rPr>
              <a:t>p_exp</a:t>
            </a:r>
            <a:r>
              <a:rPr lang="mr-IN" sz="1400" dirty="0">
                <a:solidFill>
                  <a:prstClr val="black"/>
                </a:solidFill>
                <a:latin typeface="Courier" charset="0"/>
              </a:rPr>
              <a:t>(_):</a:t>
            </a:r>
          </a:p>
          <a:p>
            <a:r>
              <a:rPr lang="mr-IN" sz="14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'''</a:t>
            </a:r>
            <a:endParaRPr lang="mr-IN" sz="14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mr-IN" sz="14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 : '+' </a:t>
            </a:r>
            <a:r>
              <a:rPr lang="mr-IN" sz="14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sz="1400" dirty="0" err="1">
                <a:solidFill>
                  <a:srgbClr val="A90E1A"/>
                </a:solidFill>
                <a:latin typeface="Courier" charset="0"/>
              </a:rPr>
              <a:t>exp</a:t>
            </a:r>
            <a:endParaRPr lang="mr-IN" sz="14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        | '-' </a:t>
            </a:r>
            <a:r>
              <a:rPr lang="mr-IN" sz="14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sz="1400" dirty="0" err="1">
                <a:solidFill>
                  <a:srgbClr val="A90E1A"/>
                </a:solidFill>
                <a:latin typeface="Courier" charset="0"/>
              </a:rPr>
              <a:t>exp</a:t>
            </a:r>
            <a:endParaRPr lang="mr-IN" sz="14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        | '(' </a:t>
            </a:r>
            <a:r>
              <a:rPr lang="mr-IN" sz="14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 ')'</a:t>
            </a:r>
            <a:endParaRPr lang="mr-IN" sz="14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        | </a:t>
            </a:r>
            <a:r>
              <a:rPr lang="mr-IN" sz="1400" dirty="0" err="1">
                <a:solidFill>
                  <a:srgbClr val="A90E1A"/>
                </a:solidFill>
                <a:latin typeface="Courier" charset="0"/>
              </a:rPr>
              <a:t>num</a:t>
            </a:r>
            <a:endParaRPr lang="mr-IN" sz="14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    '''</a:t>
            </a:r>
            <a:endParaRPr lang="mr-IN" sz="14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4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1400" b="1" dirty="0" err="1">
                <a:solidFill>
                  <a:srgbClr val="0F7001"/>
                </a:solidFill>
                <a:latin typeface="Courier-Bold" charset="0"/>
              </a:rPr>
              <a:t>pass</a:t>
            </a:r>
            <a:endParaRPr lang="mr-IN" sz="1400" dirty="0">
              <a:solidFill>
                <a:prstClr val="black"/>
              </a:solidFill>
              <a:latin typeface="Courier" charset="0"/>
            </a:endParaRPr>
          </a:p>
          <a:p>
            <a:endParaRPr lang="mr-IN" sz="14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4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14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urier" charset="0"/>
              </a:rPr>
              <a:t>p_exp_var</a:t>
            </a:r>
            <a:r>
              <a:rPr lang="en-US" sz="1400" dirty="0">
                <a:solidFill>
                  <a:prstClr val="black"/>
                </a:solidFill>
                <a:latin typeface="Courier" charset="0"/>
              </a:rPr>
              <a:t>(_):</a:t>
            </a:r>
          </a:p>
          <a:p>
            <a:r>
              <a:rPr lang="mr-IN" sz="14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'''</a:t>
            </a:r>
            <a:endParaRPr lang="mr-IN" sz="1400" dirty="0">
              <a:solidFill>
                <a:prstClr val="black"/>
              </a:solidFill>
              <a:latin typeface="Courier" charset="0"/>
            </a:endParaRPr>
          </a:p>
          <a:p>
            <a:r>
              <a:rPr lang="ro-RO" sz="1400" dirty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ro-RO" sz="14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ro-RO" sz="1400" dirty="0">
                <a:solidFill>
                  <a:srgbClr val="A90E1A"/>
                </a:solidFill>
                <a:latin typeface="Courier" charset="0"/>
              </a:rPr>
              <a:t> : var</a:t>
            </a:r>
            <a:endParaRPr lang="ro-RO" sz="14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    '''</a:t>
            </a:r>
            <a:endParaRPr lang="mr-IN" sz="14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en-US" sz="1400" b="1" dirty="0">
                <a:solidFill>
                  <a:srgbClr val="0F7001"/>
                </a:solidFill>
                <a:latin typeface="Courier-Bold" charset="0"/>
              </a:rPr>
              <a:t>global</a:t>
            </a:r>
            <a:r>
              <a:rPr lang="en-US" sz="1400" dirty="0">
                <a:solidFill>
                  <a:prstClr val="black"/>
                </a:solidFill>
                <a:latin typeface="Courier" charset="0"/>
              </a:rPr>
              <a:t> count</a:t>
            </a:r>
          </a:p>
          <a:p>
            <a:r>
              <a:rPr lang="en-US" sz="1400" dirty="0">
                <a:solidFill>
                  <a:prstClr val="black"/>
                </a:solidFill>
                <a:latin typeface="Courier" charset="0"/>
              </a:rPr>
              <a:t>    count += </a:t>
            </a:r>
            <a:r>
              <a:rPr lang="en-US" sz="1400" dirty="0">
                <a:solidFill>
                  <a:srgbClr val="107902"/>
                </a:solidFill>
                <a:latin typeface="Courier" charset="0"/>
              </a:rPr>
              <a:t>1</a:t>
            </a:r>
            <a:endParaRPr lang="en-US" sz="1400" dirty="0">
              <a:solidFill>
                <a:prstClr val="black"/>
              </a:solidFill>
              <a:latin typeface="Courier" charset="0"/>
            </a:endParaRPr>
          </a:p>
          <a:p>
            <a:endParaRPr lang="en-US" sz="1400" dirty="0"/>
          </a:p>
        </p:txBody>
      </p:sp>
      <p:sp>
        <p:nvSpPr>
          <p:cNvPr id="6" name="Right Arrow 5"/>
          <p:cNvSpPr/>
          <p:nvPr/>
        </p:nvSpPr>
        <p:spPr bwMode="auto">
          <a:xfrm>
            <a:off x="3657600" y="3314700"/>
            <a:ext cx="762000" cy="4572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3733800" y="4000500"/>
            <a:ext cx="1600200" cy="762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>
            <a:off x="3733800" y="4762500"/>
            <a:ext cx="160020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2960831" y="4610100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Actions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005906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309989"/>
            <a:ext cx="8915400" cy="310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665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</a:t>
            </a:r>
          </a:p>
        </p:txBody>
      </p:sp>
      <p:sp>
        <p:nvSpPr>
          <p:cNvPr id="4" name="Vertical 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Assignment #2 – see website</a:t>
            </a:r>
          </a:p>
        </p:txBody>
      </p:sp>
    </p:spTree>
    <p:extLst>
      <p:ext uri="{BB962C8B-B14F-4D97-AF65-F5344CB8AC3E}">
        <p14:creationId xmlns:p14="http://schemas.microsoft.com/office/powerpoint/2010/main" val="4088775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Bottom-Up Parsing – LR(1)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In our LL(1) parsing example we replaced non-terminal symbols with functions that did the expansions and the matching for us.</a:t>
            </a:r>
          </a:p>
          <a:p>
            <a:r>
              <a:rPr lang="en-US" sz="2000" dirty="0" smtClean="0"/>
              <a:t>In LR(1) parsing we use a stack to help us find the correct reductions.</a:t>
            </a:r>
          </a:p>
          <a:p>
            <a:r>
              <a:rPr lang="en-US" sz="2000" dirty="0" smtClean="0"/>
              <a:t>Given a stack, an LR(1) parser has four available actions:</a:t>
            </a:r>
          </a:p>
          <a:p>
            <a:pPr lvl="1"/>
            <a:r>
              <a:rPr lang="en-US" sz="2000" b="1" dirty="0" smtClean="0"/>
              <a:t>Shift</a:t>
            </a:r>
            <a:r>
              <a:rPr lang="en-US" sz="2000" dirty="0" smtClean="0"/>
              <a:t> – push an input token on the stack</a:t>
            </a:r>
          </a:p>
          <a:p>
            <a:pPr lvl="1"/>
            <a:r>
              <a:rPr lang="en-US" sz="2000" b="1" dirty="0" smtClean="0"/>
              <a:t>Reduce</a:t>
            </a:r>
            <a:r>
              <a:rPr lang="en-US" sz="2000" dirty="0" smtClean="0"/>
              <a:t> – pop elements from the stack and replace by a non-terminal (apply a rule ‘backwards’)</a:t>
            </a:r>
          </a:p>
          <a:p>
            <a:pPr lvl="1"/>
            <a:r>
              <a:rPr lang="en-US" sz="2000" b="1" dirty="0" smtClean="0"/>
              <a:t>Accept</a:t>
            </a:r>
            <a:r>
              <a:rPr lang="en-US" sz="2000" dirty="0" smtClean="0"/>
              <a:t> – accept the current program</a:t>
            </a:r>
          </a:p>
          <a:p>
            <a:pPr lvl="1"/>
            <a:r>
              <a:rPr lang="en-US" sz="2000" b="1" dirty="0" smtClean="0"/>
              <a:t>Reject</a:t>
            </a:r>
            <a:r>
              <a:rPr lang="en-US" sz="2000" dirty="0" smtClean="0"/>
              <a:t> – reject the current program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8225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Bottom-Up Parsing – LR(1)</a:t>
            </a:r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85800" y="1676400"/>
            <a:ext cx="922338" cy="3460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p + x 1 ;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28600" y="2438400"/>
            <a:ext cx="2819400" cy="3477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sz="1000" dirty="0"/>
              <a:t>grammar exp0;</a:t>
            </a:r>
          </a:p>
          <a:p>
            <a:endParaRPr lang="en-US" sz="1000" dirty="0"/>
          </a:p>
          <a:p>
            <a:r>
              <a:rPr lang="en-US" sz="1000" dirty="0" err="1"/>
              <a:t>prog</a:t>
            </a:r>
            <a:r>
              <a:rPr lang="en-US" sz="1000" dirty="0"/>
              <a:t> 	:	</a:t>
            </a:r>
            <a:r>
              <a:rPr lang="en-US" sz="1000" dirty="0" err="1" smtClean="0"/>
              <a:t>stmt</a:t>
            </a:r>
            <a:r>
              <a:rPr lang="en-US" sz="1000" dirty="0"/>
              <a:t> </a:t>
            </a:r>
            <a:r>
              <a:rPr lang="en-US" sz="1000" dirty="0" err="1" smtClean="0"/>
              <a:t>prog</a:t>
            </a:r>
            <a:endParaRPr lang="en-US" sz="1000" dirty="0" smtClean="0"/>
          </a:p>
          <a:p>
            <a:r>
              <a:rPr lang="en-US" sz="1000" dirty="0"/>
              <a:t> </a:t>
            </a:r>
            <a:r>
              <a:rPr lang="en-US" sz="1000" dirty="0" smtClean="0"/>
              <a:t>                         |                         ””</a:t>
            </a:r>
            <a:endParaRPr lang="en-US" sz="1000" dirty="0"/>
          </a:p>
          <a:p>
            <a:r>
              <a:rPr lang="en-US" sz="1000" dirty="0"/>
              <a:t>	;</a:t>
            </a:r>
          </a:p>
          <a:p>
            <a:endParaRPr lang="en-US" sz="1000" dirty="0"/>
          </a:p>
          <a:p>
            <a:r>
              <a:rPr lang="en-US" sz="1000" dirty="0" err="1"/>
              <a:t>stmt</a:t>
            </a:r>
            <a:r>
              <a:rPr lang="en-US" sz="1000" dirty="0"/>
              <a:t>	:	'p' </a:t>
            </a:r>
            <a:r>
              <a:rPr lang="en-US" sz="1000" dirty="0" err="1"/>
              <a:t>exp</a:t>
            </a:r>
            <a:r>
              <a:rPr lang="en-US" sz="1000" dirty="0"/>
              <a:t> ';'</a:t>
            </a:r>
          </a:p>
          <a:p>
            <a:r>
              <a:rPr lang="en-US" sz="1000" dirty="0"/>
              <a:t>	|	'</a:t>
            </a:r>
            <a:r>
              <a:rPr lang="en-US" sz="1000" dirty="0" smtClean="0"/>
              <a:t>s’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 err="1" smtClean="0"/>
              <a:t>var</a:t>
            </a:r>
            <a:r>
              <a:rPr lang="en-US" sz="1000" dirty="0" smtClean="0"/>
              <a:t> </a:t>
            </a:r>
            <a:r>
              <a:rPr lang="en-US" sz="1000" dirty="0" err="1"/>
              <a:t>exp</a:t>
            </a:r>
            <a:r>
              <a:rPr lang="en-US" sz="1000" dirty="0"/>
              <a:t> ';'</a:t>
            </a:r>
          </a:p>
          <a:p>
            <a:r>
              <a:rPr lang="en-US" sz="1000" dirty="0"/>
              <a:t>	;</a:t>
            </a:r>
          </a:p>
          <a:p>
            <a:endParaRPr lang="en-US" sz="1000" dirty="0"/>
          </a:p>
          <a:p>
            <a:r>
              <a:rPr lang="en-US" sz="1000" dirty="0" err="1"/>
              <a:t>exp</a:t>
            </a:r>
            <a:r>
              <a:rPr lang="en-US" sz="1000" dirty="0"/>
              <a:t>	:	'+' </a:t>
            </a:r>
            <a:r>
              <a:rPr lang="en-US" sz="1000" dirty="0" err="1"/>
              <a:t>exp</a:t>
            </a:r>
            <a:r>
              <a:rPr lang="en-US" sz="1000" dirty="0"/>
              <a:t> </a:t>
            </a:r>
            <a:r>
              <a:rPr lang="en-US" sz="1000" dirty="0" err="1"/>
              <a:t>exp</a:t>
            </a:r>
            <a:endParaRPr lang="en-US" sz="1000" dirty="0"/>
          </a:p>
          <a:p>
            <a:r>
              <a:rPr lang="en-US" sz="1000" dirty="0"/>
              <a:t>	|	'-' </a:t>
            </a:r>
            <a:r>
              <a:rPr lang="en-US" sz="1000" dirty="0" err="1"/>
              <a:t>exp</a:t>
            </a:r>
            <a:r>
              <a:rPr lang="en-US" sz="1000" dirty="0"/>
              <a:t> </a:t>
            </a:r>
            <a:r>
              <a:rPr lang="en-US" sz="1000" dirty="0" err="1"/>
              <a:t>exp</a:t>
            </a:r>
            <a:endParaRPr lang="en-US" sz="1000" dirty="0"/>
          </a:p>
          <a:p>
            <a:r>
              <a:rPr lang="en-US" sz="1000" dirty="0"/>
              <a:t>	|	'(' </a:t>
            </a:r>
            <a:r>
              <a:rPr lang="en-US" sz="1000" dirty="0" err="1"/>
              <a:t>exp</a:t>
            </a:r>
            <a:r>
              <a:rPr lang="en-US" sz="1000" dirty="0"/>
              <a:t> ')'</a:t>
            </a:r>
          </a:p>
          <a:p>
            <a:r>
              <a:rPr lang="en-US" sz="1000" dirty="0"/>
              <a:t>	|	</a:t>
            </a:r>
            <a:r>
              <a:rPr lang="en-US" sz="1000" dirty="0" err="1" smtClean="0"/>
              <a:t>var</a:t>
            </a:r>
            <a:endParaRPr lang="en-US" sz="1000" dirty="0"/>
          </a:p>
          <a:p>
            <a:r>
              <a:rPr lang="en-US" sz="1000" dirty="0"/>
              <a:t>	|	</a:t>
            </a:r>
            <a:r>
              <a:rPr lang="en-US" sz="1000" dirty="0" err="1"/>
              <a:t>num</a:t>
            </a:r>
            <a:endParaRPr lang="en-US" sz="1000" dirty="0"/>
          </a:p>
          <a:p>
            <a:r>
              <a:rPr lang="en-US" sz="1000" dirty="0"/>
              <a:t>	;</a:t>
            </a:r>
          </a:p>
          <a:p>
            <a:r>
              <a:rPr lang="en-US" sz="1000" dirty="0"/>
              <a:t>	</a:t>
            </a:r>
          </a:p>
          <a:p>
            <a:r>
              <a:rPr lang="en-US" sz="1000" dirty="0" err="1" smtClean="0"/>
              <a:t>var</a:t>
            </a:r>
            <a:r>
              <a:rPr lang="en-US" sz="1000" dirty="0" smtClean="0"/>
              <a:t>  	:	'x' | 'y' | 'z'</a:t>
            </a:r>
          </a:p>
          <a:p>
            <a:r>
              <a:rPr lang="en-US" sz="1000" dirty="0" smtClean="0"/>
              <a:t>    	;</a:t>
            </a:r>
          </a:p>
          <a:p>
            <a:r>
              <a:rPr lang="en-US" sz="1000" dirty="0" smtClean="0"/>
              <a:t>	</a:t>
            </a:r>
          </a:p>
          <a:p>
            <a:r>
              <a:rPr lang="en-US" sz="1000" dirty="0" err="1" smtClean="0"/>
              <a:t>num</a:t>
            </a:r>
            <a:r>
              <a:rPr lang="en-US" sz="1000" dirty="0"/>
              <a:t>	:	'</a:t>
            </a:r>
            <a:r>
              <a:rPr lang="en-US" sz="1000" dirty="0" smtClean="0"/>
              <a:t>0’ …'</a:t>
            </a:r>
            <a:r>
              <a:rPr lang="en-US" sz="1000" dirty="0"/>
              <a:t>9'</a:t>
            </a:r>
          </a:p>
          <a:p>
            <a:r>
              <a:rPr lang="en-US" sz="1000" dirty="0"/>
              <a:t>    	</a:t>
            </a:r>
            <a:r>
              <a:rPr lang="en-US" sz="1000" dirty="0" smtClean="0"/>
              <a:t>;</a:t>
            </a:r>
            <a:endParaRPr lang="en-US" sz="1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723811"/>
              </p:ext>
            </p:extLst>
          </p:nvPr>
        </p:nvGraphicFramePr>
        <p:xfrm>
          <a:off x="3505200" y="1524000"/>
          <a:ext cx="4663440" cy="48768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554480"/>
                <a:gridCol w="1554480"/>
                <a:gridCol w="1554480"/>
              </a:tblGrid>
              <a:tr h="30175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Stack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Input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Action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75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&lt;empty&gt;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 + x 1 ;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Shift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75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+ x 1 ;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Shift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75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 + 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 1 ; 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Shift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75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 + x 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 ;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Reduce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75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 + </a:t>
                      </a:r>
                      <a:r>
                        <a:rPr lang="en-US" sz="1400" dirty="0" err="1" smtClean="0"/>
                        <a:t>var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 ;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Reduce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75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 + </a:t>
                      </a:r>
                      <a:r>
                        <a:rPr lang="en-US" sz="1400" dirty="0" err="1" smtClean="0"/>
                        <a:t>exp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 ;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Shift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75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 + </a:t>
                      </a:r>
                      <a:r>
                        <a:rPr lang="en-US" sz="1400" dirty="0" err="1" smtClean="0"/>
                        <a:t>exp</a:t>
                      </a:r>
                      <a:r>
                        <a:rPr lang="en-US" sz="1400" dirty="0" smtClean="0"/>
                        <a:t> 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;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Reduce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75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 + </a:t>
                      </a:r>
                      <a:r>
                        <a:rPr lang="en-US" sz="1400" dirty="0" err="1" smtClean="0"/>
                        <a:t>exp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num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;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Reduce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75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 + </a:t>
                      </a:r>
                      <a:r>
                        <a:rPr lang="en-US" sz="1400" dirty="0" err="1" smtClean="0"/>
                        <a:t>exp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exp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;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Reduce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75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exp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;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Shift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75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 </a:t>
                      </a:r>
                      <a:r>
                        <a:rPr lang="en-US" sz="1400" dirty="0" err="1" smtClean="0"/>
                        <a:t>exp</a:t>
                      </a:r>
                      <a:r>
                        <a:rPr lang="en-US" sz="1400" dirty="0" smtClean="0"/>
                        <a:t> ;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&lt;empty&gt;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Reduce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752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stmt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&lt;empty&gt;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Shift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752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stmt</a:t>
                      </a:r>
                      <a:r>
                        <a:rPr lang="en-US" sz="1400" dirty="0" smtClean="0"/>
                        <a:t> &lt;empty&gt; 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&lt;empty&gt;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Reduce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752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stmt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prog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&lt;empty&gt;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Reduce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752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prog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&lt;empty&gt;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Accept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27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Bottom-Up Parsing – LR(1)</a:t>
            </a:r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040062" y="1676400"/>
            <a:ext cx="922338" cy="3460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p + x 1 ;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009154"/>
              </p:ext>
            </p:extLst>
          </p:nvPr>
        </p:nvGraphicFramePr>
        <p:xfrm>
          <a:off x="533400" y="1524000"/>
          <a:ext cx="1625600" cy="50800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625600"/>
              </a:tblGrid>
              <a:tr h="3175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Stack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&lt;empty&gt;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 + 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 + x 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 + </a:t>
                      </a:r>
                      <a:r>
                        <a:rPr lang="en-US" sz="1400" dirty="0" err="1" smtClean="0"/>
                        <a:t>var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 + </a:t>
                      </a:r>
                      <a:r>
                        <a:rPr lang="en-US" sz="1400" dirty="0" err="1" smtClean="0"/>
                        <a:t>exp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 + </a:t>
                      </a:r>
                      <a:r>
                        <a:rPr lang="en-US" sz="1400" dirty="0" err="1" smtClean="0"/>
                        <a:t>exp</a:t>
                      </a:r>
                      <a:r>
                        <a:rPr lang="en-US" sz="1400" dirty="0" smtClean="0"/>
                        <a:t> 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 + </a:t>
                      </a:r>
                      <a:r>
                        <a:rPr lang="en-US" sz="1400" dirty="0" err="1" smtClean="0"/>
                        <a:t>exp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num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 + </a:t>
                      </a:r>
                      <a:r>
                        <a:rPr lang="en-US" sz="1400" dirty="0" err="1" smtClean="0"/>
                        <a:t>exp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exp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exp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 </a:t>
                      </a:r>
                      <a:r>
                        <a:rPr lang="en-US" sz="1400" dirty="0" err="1" smtClean="0"/>
                        <a:t>exp</a:t>
                      </a:r>
                      <a:r>
                        <a:rPr lang="en-US" sz="1400" dirty="0" smtClean="0"/>
                        <a:t> ;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stmt</a:t>
                      </a:r>
                      <a:r>
                        <a:rPr lang="en-US" sz="1400" dirty="0" smtClean="0"/>
                        <a:t> 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stmt</a:t>
                      </a:r>
                      <a:r>
                        <a:rPr lang="en-US" sz="1400" baseline="0" dirty="0" smtClean="0"/>
                        <a:t> &lt;empty&gt;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stmt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prog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prog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5252519" y="2819400"/>
            <a:ext cx="5440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prog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4551606" y="3276600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</a:t>
            </a:r>
            <a:r>
              <a:rPr lang="en-US" sz="1400" dirty="0" err="1" smtClean="0"/>
              <a:t>tmt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3962400" y="3810000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99242" y="3810000"/>
            <a:ext cx="474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exp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5425513" y="3810000"/>
            <a:ext cx="234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;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4297566" y="525482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5192868" y="5254823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cxnSp>
        <p:nvCxnSpPr>
          <p:cNvPr id="38" name="Straight Connector 37"/>
          <p:cNvCxnSpPr>
            <a:stCxn id="31" idx="2"/>
            <a:endCxn id="32" idx="0"/>
          </p:cNvCxnSpPr>
          <p:nvPr/>
        </p:nvCxnSpPr>
        <p:spPr bwMode="auto">
          <a:xfrm flipH="1">
            <a:off x="4817064" y="3127177"/>
            <a:ext cx="707456" cy="1494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Connector 38"/>
          <p:cNvCxnSpPr>
            <a:stCxn id="32" idx="2"/>
            <a:endCxn id="33" idx="0"/>
          </p:cNvCxnSpPr>
          <p:nvPr/>
        </p:nvCxnSpPr>
        <p:spPr bwMode="auto">
          <a:xfrm flipH="1">
            <a:off x="4104658" y="3584377"/>
            <a:ext cx="712406" cy="2256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Straight Connector 39"/>
          <p:cNvCxnSpPr>
            <a:stCxn id="32" idx="2"/>
            <a:endCxn id="34" idx="0"/>
          </p:cNvCxnSpPr>
          <p:nvPr/>
        </p:nvCxnSpPr>
        <p:spPr bwMode="auto">
          <a:xfrm>
            <a:off x="4817064" y="3584377"/>
            <a:ext cx="19245" cy="2256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Straight Connector 40"/>
          <p:cNvCxnSpPr>
            <a:stCxn id="32" idx="2"/>
            <a:endCxn id="35" idx="0"/>
          </p:cNvCxnSpPr>
          <p:nvPr/>
        </p:nvCxnSpPr>
        <p:spPr bwMode="auto">
          <a:xfrm>
            <a:off x="4817064" y="3584377"/>
            <a:ext cx="725723" cy="2256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4278468" y="4267200"/>
            <a:ext cx="474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exp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5026037" y="4248720"/>
            <a:ext cx="474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exp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4202268" y="4800600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var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5040468" y="4797623"/>
            <a:ext cx="533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num</a:t>
            </a:r>
            <a:endParaRPr lang="en-US" sz="1400" dirty="0"/>
          </a:p>
        </p:txBody>
      </p:sp>
      <p:cxnSp>
        <p:nvCxnSpPr>
          <p:cNvPr id="46" name="Straight Connector 45"/>
          <p:cNvCxnSpPr>
            <a:stCxn id="34" idx="2"/>
            <a:endCxn id="42" idx="0"/>
          </p:cNvCxnSpPr>
          <p:nvPr/>
        </p:nvCxnSpPr>
        <p:spPr bwMode="auto">
          <a:xfrm flipH="1">
            <a:off x="4515535" y="4117777"/>
            <a:ext cx="320774" cy="1494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7" name="Straight Connector 46"/>
          <p:cNvCxnSpPr>
            <a:stCxn id="34" idx="2"/>
            <a:endCxn id="43" idx="0"/>
          </p:cNvCxnSpPr>
          <p:nvPr/>
        </p:nvCxnSpPr>
        <p:spPr bwMode="auto">
          <a:xfrm>
            <a:off x="4836309" y="4117777"/>
            <a:ext cx="426795" cy="1309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Straight Connector 47"/>
          <p:cNvCxnSpPr>
            <a:stCxn id="42" idx="2"/>
            <a:endCxn id="44" idx="0"/>
          </p:cNvCxnSpPr>
          <p:nvPr/>
        </p:nvCxnSpPr>
        <p:spPr bwMode="auto">
          <a:xfrm flipH="1">
            <a:off x="4429253" y="4574977"/>
            <a:ext cx="86282" cy="2256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Straight Connector 48"/>
          <p:cNvCxnSpPr>
            <a:stCxn id="43" idx="2"/>
            <a:endCxn id="45" idx="0"/>
          </p:cNvCxnSpPr>
          <p:nvPr/>
        </p:nvCxnSpPr>
        <p:spPr bwMode="auto">
          <a:xfrm>
            <a:off x="5263104" y="4556497"/>
            <a:ext cx="44324" cy="2411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Straight Connector 49"/>
          <p:cNvCxnSpPr>
            <a:stCxn id="44" idx="2"/>
            <a:endCxn id="36" idx="0"/>
          </p:cNvCxnSpPr>
          <p:nvPr/>
        </p:nvCxnSpPr>
        <p:spPr bwMode="auto">
          <a:xfrm>
            <a:off x="4429253" y="5108377"/>
            <a:ext cx="5530" cy="1464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1" name="Straight Connector 50"/>
          <p:cNvCxnSpPr>
            <a:stCxn id="45" idx="2"/>
            <a:endCxn id="37" idx="0"/>
          </p:cNvCxnSpPr>
          <p:nvPr/>
        </p:nvCxnSpPr>
        <p:spPr bwMode="auto">
          <a:xfrm>
            <a:off x="5307428" y="5105400"/>
            <a:ext cx="27698" cy="1494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2" name="TextBox 51"/>
          <p:cNvSpPr txBox="1"/>
          <p:nvPr/>
        </p:nvSpPr>
        <p:spPr>
          <a:xfrm>
            <a:off x="3733800" y="4322038"/>
            <a:ext cx="289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+</a:t>
            </a:r>
            <a:endParaRPr lang="en-US" sz="1400" dirty="0"/>
          </a:p>
        </p:txBody>
      </p:sp>
      <p:cxnSp>
        <p:nvCxnSpPr>
          <p:cNvPr id="53" name="Straight Connector 52"/>
          <p:cNvCxnSpPr>
            <a:stCxn id="34" idx="2"/>
            <a:endCxn id="52" idx="0"/>
          </p:cNvCxnSpPr>
          <p:nvPr/>
        </p:nvCxnSpPr>
        <p:spPr bwMode="auto">
          <a:xfrm flipH="1">
            <a:off x="3878556" y="4117777"/>
            <a:ext cx="957753" cy="2042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6477000" y="3553023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prog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629400" y="4111823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“”</a:t>
            </a:r>
            <a:endParaRPr lang="en-US" sz="1400"/>
          </a:p>
        </p:txBody>
      </p:sp>
      <p:cxnSp>
        <p:nvCxnSpPr>
          <p:cNvPr id="8" name="Straight Connector 7"/>
          <p:cNvCxnSpPr>
            <a:stCxn id="31" idx="2"/>
            <a:endCxn id="2" idx="0"/>
          </p:cNvCxnSpPr>
          <p:nvPr/>
        </p:nvCxnSpPr>
        <p:spPr bwMode="auto">
          <a:xfrm>
            <a:off x="5524520" y="3127177"/>
            <a:ext cx="1223548" cy="4258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>
            <a:stCxn id="2" idx="2"/>
            <a:endCxn id="5" idx="0"/>
          </p:cNvCxnSpPr>
          <p:nvPr/>
        </p:nvCxnSpPr>
        <p:spPr bwMode="auto">
          <a:xfrm>
            <a:off x="6748068" y="3860800"/>
            <a:ext cx="35381" cy="2510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848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Bottom-Up Parsing – LR(1)</a:t>
            </a:r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85800" y="1939925"/>
            <a:ext cx="908823" cy="33855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p + x </a:t>
            </a:r>
            <a:r>
              <a:rPr lang="en-US" sz="1600" dirty="0" smtClean="0"/>
              <a:t>s </a:t>
            </a:r>
            <a:r>
              <a:rPr lang="en-US" sz="1600" dirty="0"/>
              <a:t>;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987609"/>
              </p:ext>
            </p:extLst>
          </p:nvPr>
        </p:nvGraphicFramePr>
        <p:xfrm>
          <a:off x="3505200" y="2249712"/>
          <a:ext cx="4876800" cy="3298374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625600"/>
                <a:gridCol w="1625600"/>
                <a:gridCol w="1625600"/>
              </a:tblGrid>
              <a:tr h="366486"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486">
                <a:tc>
                  <a:txBody>
                    <a:bodyPr/>
                    <a:lstStyle/>
                    <a:p>
                      <a:r>
                        <a:rPr lang="en-US" dirty="0" smtClean="0"/>
                        <a:t>&lt;empty&gt;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 + x s ;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Shift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486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 x s ;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Shift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486">
                <a:tc>
                  <a:txBody>
                    <a:bodyPr/>
                    <a:lstStyle/>
                    <a:p>
                      <a:r>
                        <a:rPr lang="en-US" dirty="0" smtClean="0"/>
                        <a:t>p +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s</a:t>
                      </a:r>
                      <a:r>
                        <a:rPr lang="en-US" dirty="0" smtClean="0"/>
                        <a:t> ;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Shift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486">
                <a:tc>
                  <a:txBody>
                    <a:bodyPr/>
                    <a:lstStyle/>
                    <a:p>
                      <a:r>
                        <a:rPr lang="en-US" dirty="0" smtClean="0"/>
                        <a:t>p + x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 ;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Reduce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486">
                <a:tc>
                  <a:txBody>
                    <a:bodyPr/>
                    <a:lstStyle/>
                    <a:p>
                      <a:r>
                        <a:rPr lang="en-US" dirty="0" smtClean="0"/>
                        <a:t>p + </a:t>
                      </a:r>
                      <a:r>
                        <a:rPr lang="en-US" dirty="0" err="1" smtClean="0"/>
                        <a:t>var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 ;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Reduce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486">
                <a:tc>
                  <a:txBody>
                    <a:bodyPr/>
                    <a:lstStyle/>
                    <a:p>
                      <a:r>
                        <a:rPr lang="en-US" dirty="0" smtClean="0"/>
                        <a:t>p + </a:t>
                      </a:r>
                      <a:r>
                        <a:rPr lang="en-US" dirty="0" err="1" smtClean="0"/>
                        <a:t>exp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 ;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Shift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486">
                <a:tc>
                  <a:txBody>
                    <a:bodyPr/>
                    <a:lstStyle/>
                    <a:p>
                      <a:r>
                        <a:rPr lang="en-US" dirty="0" smtClean="0"/>
                        <a:t>p + </a:t>
                      </a:r>
                      <a:r>
                        <a:rPr lang="en-US" dirty="0" err="1" smtClean="0"/>
                        <a:t>exp</a:t>
                      </a:r>
                      <a:r>
                        <a:rPr lang="en-US" dirty="0" smtClean="0"/>
                        <a:t> 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;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Shift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 + </a:t>
                      </a:r>
                      <a:r>
                        <a:rPr lang="en-US" dirty="0" err="1" smtClean="0"/>
                        <a:t>exp</a:t>
                      </a:r>
                      <a:r>
                        <a:rPr lang="en-US" dirty="0" smtClean="0"/>
                        <a:t> s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smtClean="0"/>
                        <a:t>;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&lt;empty&gt;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Reject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57200" y="1524000"/>
            <a:ext cx="2347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Let’s try an illegal sentence</a:t>
            </a:r>
            <a:endParaRPr lang="en-US" sz="140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28600" y="2846725"/>
            <a:ext cx="2819400" cy="3477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sz="1000" dirty="0"/>
              <a:t>grammar exp0;</a:t>
            </a:r>
          </a:p>
          <a:p>
            <a:endParaRPr lang="en-US" sz="1000" dirty="0"/>
          </a:p>
          <a:p>
            <a:r>
              <a:rPr lang="en-US" sz="1000" dirty="0" err="1"/>
              <a:t>prog</a:t>
            </a:r>
            <a:r>
              <a:rPr lang="en-US" sz="1000" dirty="0"/>
              <a:t> 	:	</a:t>
            </a:r>
            <a:r>
              <a:rPr lang="en-US" sz="1000" dirty="0" err="1" smtClean="0"/>
              <a:t>stmt</a:t>
            </a:r>
            <a:r>
              <a:rPr lang="en-US" sz="1000" dirty="0"/>
              <a:t> </a:t>
            </a:r>
            <a:r>
              <a:rPr lang="en-US" sz="1000" dirty="0" err="1" smtClean="0"/>
              <a:t>prog</a:t>
            </a:r>
            <a:endParaRPr lang="en-US" sz="1000" dirty="0" smtClean="0"/>
          </a:p>
          <a:p>
            <a:r>
              <a:rPr lang="en-US" sz="1000" dirty="0"/>
              <a:t> </a:t>
            </a:r>
            <a:r>
              <a:rPr lang="en-US" sz="1000" dirty="0" smtClean="0"/>
              <a:t>                         |                         ””</a:t>
            </a:r>
            <a:endParaRPr lang="en-US" sz="1000" dirty="0"/>
          </a:p>
          <a:p>
            <a:r>
              <a:rPr lang="en-US" sz="1000" dirty="0"/>
              <a:t>	;</a:t>
            </a:r>
          </a:p>
          <a:p>
            <a:endParaRPr lang="en-US" sz="1000" dirty="0"/>
          </a:p>
          <a:p>
            <a:r>
              <a:rPr lang="en-US" sz="1000" dirty="0" err="1"/>
              <a:t>stmt</a:t>
            </a:r>
            <a:r>
              <a:rPr lang="en-US" sz="1000" dirty="0"/>
              <a:t>	:	'p' </a:t>
            </a:r>
            <a:r>
              <a:rPr lang="en-US" sz="1000" dirty="0" err="1"/>
              <a:t>exp</a:t>
            </a:r>
            <a:r>
              <a:rPr lang="en-US" sz="1000" dirty="0"/>
              <a:t> ';'</a:t>
            </a:r>
          </a:p>
          <a:p>
            <a:r>
              <a:rPr lang="en-US" sz="1000" dirty="0"/>
              <a:t>	|	'</a:t>
            </a:r>
            <a:r>
              <a:rPr lang="en-US" sz="1000" dirty="0" smtClean="0"/>
              <a:t>s’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 err="1" smtClean="0"/>
              <a:t>var</a:t>
            </a:r>
            <a:r>
              <a:rPr lang="en-US" sz="1000" dirty="0" smtClean="0"/>
              <a:t> </a:t>
            </a:r>
            <a:r>
              <a:rPr lang="en-US" sz="1000" dirty="0" err="1"/>
              <a:t>exp</a:t>
            </a:r>
            <a:r>
              <a:rPr lang="en-US" sz="1000" dirty="0"/>
              <a:t> ';'</a:t>
            </a:r>
          </a:p>
          <a:p>
            <a:r>
              <a:rPr lang="en-US" sz="1000" dirty="0"/>
              <a:t>	;</a:t>
            </a:r>
          </a:p>
          <a:p>
            <a:endParaRPr lang="en-US" sz="1000" dirty="0"/>
          </a:p>
          <a:p>
            <a:r>
              <a:rPr lang="en-US" sz="1000" dirty="0" err="1"/>
              <a:t>exp</a:t>
            </a:r>
            <a:r>
              <a:rPr lang="en-US" sz="1000" dirty="0"/>
              <a:t>	:	'+' </a:t>
            </a:r>
            <a:r>
              <a:rPr lang="en-US" sz="1000" dirty="0" err="1"/>
              <a:t>exp</a:t>
            </a:r>
            <a:r>
              <a:rPr lang="en-US" sz="1000" dirty="0"/>
              <a:t> </a:t>
            </a:r>
            <a:r>
              <a:rPr lang="en-US" sz="1000" dirty="0" err="1"/>
              <a:t>exp</a:t>
            </a:r>
            <a:endParaRPr lang="en-US" sz="1000" dirty="0"/>
          </a:p>
          <a:p>
            <a:r>
              <a:rPr lang="en-US" sz="1000" dirty="0"/>
              <a:t>	|	'-' </a:t>
            </a:r>
            <a:r>
              <a:rPr lang="en-US" sz="1000" dirty="0" err="1"/>
              <a:t>exp</a:t>
            </a:r>
            <a:r>
              <a:rPr lang="en-US" sz="1000" dirty="0"/>
              <a:t> </a:t>
            </a:r>
            <a:r>
              <a:rPr lang="en-US" sz="1000" dirty="0" err="1"/>
              <a:t>exp</a:t>
            </a:r>
            <a:endParaRPr lang="en-US" sz="1000" dirty="0"/>
          </a:p>
          <a:p>
            <a:r>
              <a:rPr lang="en-US" sz="1000" dirty="0"/>
              <a:t>	|	'(' </a:t>
            </a:r>
            <a:r>
              <a:rPr lang="en-US" sz="1000" dirty="0" err="1"/>
              <a:t>exp</a:t>
            </a:r>
            <a:r>
              <a:rPr lang="en-US" sz="1000" dirty="0"/>
              <a:t> ')'</a:t>
            </a:r>
          </a:p>
          <a:p>
            <a:r>
              <a:rPr lang="en-US" sz="1000" dirty="0"/>
              <a:t>	|	</a:t>
            </a:r>
            <a:r>
              <a:rPr lang="en-US" sz="1000" dirty="0" err="1" smtClean="0"/>
              <a:t>var</a:t>
            </a:r>
            <a:endParaRPr lang="en-US" sz="1000" dirty="0"/>
          </a:p>
          <a:p>
            <a:r>
              <a:rPr lang="en-US" sz="1000" dirty="0"/>
              <a:t>	|	</a:t>
            </a:r>
            <a:r>
              <a:rPr lang="en-US" sz="1000" dirty="0" err="1"/>
              <a:t>num</a:t>
            </a:r>
            <a:endParaRPr lang="en-US" sz="1000" dirty="0"/>
          </a:p>
          <a:p>
            <a:r>
              <a:rPr lang="en-US" sz="1000" dirty="0"/>
              <a:t>	;</a:t>
            </a:r>
          </a:p>
          <a:p>
            <a:r>
              <a:rPr lang="en-US" sz="1000" dirty="0"/>
              <a:t>	</a:t>
            </a:r>
          </a:p>
          <a:p>
            <a:r>
              <a:rPr lang="en-US" sz="1000" dirty="0" err="1" smtClean="0"/>
              <a:t>var</a:t>
            </a:r>
            <a:r>
              <a:rPr lang="en-US" sz="1000" dirty="0" smtClean="0"/>
              <a:t>  	:	'x' | 'y' | 'z'</a:t>
            </a:r>
          </a:p>
          <a:p>
            <a:r>
              <a:rPr lang="en-US" sz="1000" dirty="0" smtClean="0"/>
              <a:t>    	;</a:t>
            </a:r>
          </a:p>
          <a:p>
            <a:r>
              <a:rPr lang="en-US" sz="1000" dirty="0" smtClean="0"/>
              <a:t>	</a:t>
            </a:r>
          </a:p>
          <a:p>
            <a:r>
              <a:rPr lang="en-US" sz="1000" dirty="0" err="1" smtClean="0"/>
              <a:t>num</a:t>
            </a:r>
            <a:r>
              <a:rPr lang="en-US" sz="1000" dirty="0"/>
              <a:t>	:	'</a:t>
            </a:r>
            <a:r>
              <a:rPr lang="en-US" sz="1000" dirty="0" smtClean="0"/>
              <a:t>0’ …'</a:t>
            </a:r>
            <a:r>
              <a:rPr lang="en-US" sz="1000" dirty="0"/>
              <a:t>9'</a:t>
            </a:r>
          </a:p>
          <a:p>
            <a:r>
              <a:rPr lang="en-US" sz="1000" dirty="0"/>
              <a:t>    	</a:t>
            </a:r>
            <a:r>
              <a:rPr lang="en-US" sz="1000" dirty="0" smtClean="0"/>
              <a:t>;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0628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Bottom-Up Parsing – LR(1)</a:t>
            </a:r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85800" y="2244725"/>
            <a:ext cx="922338" cy="3460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p + x 1 ;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424014"/>
              </p:ext>
            </p:extLst>
          </p:nvPr>
        </p:nvGraphicFramePr>
        <p:xfrm>
          <a:off x="3505200" y="1524000"/>
          <a:ext cx="4876800" cy="183243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625600"/>
                <a:gridCol w="1625600"/>
                <a:gridCol w="1625600"/>
              </a:tblGrid>
              <a:tr h="366486"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486">
                <a:tc>
                  <a:txBody>
                    <a:bodyPr/>
                    <a:lstStyle/>
                    <a:p>
                      <a:r>
                        <a:rPr lang="en-US" dirty="0" smtClean="0"/>
                        <a:t>&lt;empty&gt;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 + x 1 ;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Shift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486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 x 1 ;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Shift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486">
                <a:tc>
                  <a:txBody>
                    <a:bodyPr/>
                    <a:lstStyle/>
                    <a:p>
                      <a:r>
                        <a:rPr lang="en-US" dirty="0" smtClean="0"/>
                        <a:t>p +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1 ;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Shift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486">
                <a:tc>
                  <a:txBody>
                    <a:bodyPr/>
                    <a:lstStyle/>
                    <a:p>
                      <a:r>
                        <a:rPr lang="en-US" dirty="0" smtClean="0"/>
                        <a:t>p + x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;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Reject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28600" y="2919948"/>
            <a:ext cx="2971800" cy="3631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sz="1000" dirty="0" err="1" smtClean="0"/>
              <a:t>prog</a:t>
            </a:r>
            <a:r>
              <a:rPr lang="en-US" sz="1000" dirty="0" smtClean="0"/>
              <a:t> </a:t>
            </a:r>
            <a:r>
              <a:rPr lang="en-US" sz="1000" dirty="0"/>
              <a:t>	:	</a:t>
            </a:r>
            <a:r>
              <a:rPr lang="en-US" sz="1000" dirty="0" err="1" smtClean="0"/>
              <a:t>stmt</a:t>
            </a:r>
            <a:r>
              <a:rPr lang="en-US" sz="1000" dirty="0"/>
              <a:t> </a:t>
            </a:r>
            <a:r>
              <a:rPr lang="en-US" sz="1000" dirty="0" err="1" smtClean="0"/>
              <a:t>prog</a:t>
            </a:r>
            <a:endParaRPr lang="en-US" sz="1000" dirty="0" smtClean="0"/>
          </a:p>
          <a:p>
            <a:r>
              <a:rPr lang="en-US" sz="1000" dirty="0"/>
              <a:t> </a:t>
            </a:r>
            <a:r>
              <a:rPr lang="en-US" sz="1000" dirty="0" smtClean="0"/>
              <a:t>                         |                         ””</a:t>
            </a:r>
            <a:endParaRPr lang="en-US" sz="1000" dirty="0"/>
          </a:p>
          <a:p>
            <a:r>
              <a:rPr lang="en-US" sz="1000" dirty="0"/>
              <a:t>	;</a:t>
            </a:r>
          </a:p>
          <a:p>
            <a:endParaRPr lang="en-US" sz="1000" dirty="0"/>
          </a:p>
          <a:p>
            <a:r>
              <a:rPr lang="en-US" sz="1000" dirty="0" err="1"/>
              <a:t>stmt</a:t>
            </a:r>
            <a:r>
              <a:rPr lang="en-US" sz="1000" dirty="0"/>
              <a:t>	:	'p' </a:t>
            </a:r>
            <a:r>
              <a:rPr lang="en-US" sz="1000" dirty="0" err="1"/>
              <a:t>exp</a:t>
            </a:r>
            <a:r>
              <a:rPr lang="en-US" sz="1000" dirty="0"/>
              <a:t> ';'</a:t>
            </a:r>
          </a:p>
          <a:p>
            <a:r>
              <a:rPr lang="en-US" sz="1000" dirty="0"/>
              <a:t>	|	'</a:t>
            </a:r>
            <a:r>
              <a:rPr lang="en-US" sz="1000" dirty="0" smtClean="0"/>
              <a:t>s’ </a:t>
            </a:r>
            <a:r>
              <a:rPr lang="en-US" sz="1000" dirty="0" err="1" smtClean="0">
                <a:solidFill>
                  <a:srgbClr val="FF0000"/>
                </a:solidFill>
              </a:rPr>
              <a:t>lhsvar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 err="1"/>
              <a:t>exp</a:t>
            </a:r>
            <a:r>
              <a:rPr lang="en-US" sz="1000" dirty="0"/>
              <a:t> ';'</a:t>
            </a:r>
          </a:p>
          <a:p>
            <a:r>
              <a:rPr lang="en-US" sz="1000" dirty="0"/>
              <a:t>	;</a:t>
            </a:r>
          </a:p>
          <a:p>
            <a:endParaRPr lang="en-US" sz="1000" dirty="0"/>
          </a:p>
          <a:p>
            <a:r>
              <a:rPr lang="en-US" sz="1000" dirty="0" err="1"/>
              <a:t>exp</a:t>
            </a:r>
            <a:r>
              <a:rPr lang="en-US" sz="1000" dirty="0"/>
              <a:t>	:	'+' </a:t>
            </a:r>
            <a:r>
              <a:rPr lang="en-US" sz="1000" dirty="0" err="1"/>
              <a:t>exp</a:t>
            </a:r>
            <a:r>
              <a:rPr lang="en-US" sz="1000" dirty="0"/>
              <a:t> </a:t>
            </a:r>
            <a:r>
              <a:rPr lang="en-US" sz="1000" dirty="0" err="1"/>
              <a:t>exp</a:t>
            </a:r>
            <a:endParaRPr lang="en-US" sz="1000" dirty="0"/>
          </a:p>
          <a:p>
            <a:r>
              <a:rPr lang="en-US" sz="1000" dirty="0"/>
              <a:t>	|	'-' </a:t>
            </a:r>
            <a:r>
              <a:rPr lang="en-US" sz="1000" dirty="0" err="1"/>
              <a:t>exp</a:t>
            </a:r>
            <a:r>
              <a:rPr lang="en-US" sz="1000" dirty="0"/>
              <a:t> </a:t>
            </a:r>
            <a:r>
              <a:rPr lang="en-US" sz="1000" dirty="0" err="1"/>
              <a:t>exp</a:t>
            </a:r>
            <a:endParaRPr lang="en-US" sz="1000" dirty="0"/>
          </a:p>
          <a:p>
            <a:r>
              <a:rPr lang="en-US" sz="1000" dirty="0"/>
              <a:t>	|	'(' </a:t>
            </a:r>
            <a:r>
              <a:rPr lang="en-US" sz="1000" dirty="0" err="1"/>
              <a:t>exp</a:t>
            </a:r>
            <a:r>
              <a:rPr lang="en-US" sz="1000" dirty="0"/>
              <a:t> ')'</a:t>
            </a:r>
          </a:p>
          <a:p>
            <a:r>
              <a:rPr lang="en-US" sz="1000" dirty="0"/>
              <a:t>	|	</a:t>
            </a:r>
            <a:r>
              <a:rPr lang="en-US" sz="1000" dirty="0" err="1" smtClean="0">
                <a:solidFill>
                  <a:srgbClr val="FF0000"/>
                </a:solidFill>
              </a:rPr>
              <a:t>rhsvar</a:t>
            </a:r>
            <a:endParaRPr lang="en-US" sz="1000" dirty="0">
              <a:solidFill>
                <a:srgbClr val="FF0000"/>
              </a:solidFill>
            </a:endParaRPr>
          </a:p>
          <a:p>
            <a:r>
              <a:rPr lang="en-US" sz="1000" dirty="0"/>
              <a:t>	|	</a:t>
            </a:r>
            <a:r>
              <a:rPr lang="en-US" sz="1000" dirty="0" err="1"/>
              <a:t>num</a:t>
            </a:r>
            <a:endParaRPr lang="en-US" sz="1000" dirty="0"/>
          </a:p>
          <a:p>
            <a:r>
              <a:rPr lang="en-US" sz="1000" dirty="0"/>
              <a:t>	;</a:t>
            </a:r>
          </a:p>
          <a:p>
            <a:r>
              <a:rPr lang="en-US" sz="1000" dirty="0"/>
              <a:t>	</a:t>
            </a:r>
          </a:p>
          <a:p>
            <a:r>
              <a:rPr lang="en-US" sz="1000" dirty="0" err="1" smtClean="0">
                <a:solidFill>
                  <a:srgbClr val="FF0000"/>
                </a:solidFill>
              </a:rPr>
              <a:t>lhsvar</a:t>
            </a:r>
            <a:r>
              <a:rPr lang="en-US" sz="1000" dirty="0" smtClean="0"/>
              <a:t>  	:	'x' | 'y' | 'z'</a:t>
            </a:r>
          </a:p>
          <a:p>
            <a:r>
              <a:rPr lang="en-US" sz="1000" dirty="0" smtClean="0"/>
              <a:t>    	;</a:t>
            </a:r>
          </a:p>
          <a:p>
            <a:r>
              <a:rPr lang="en-US" sz="1000" dirty="0" smtClean="0"/>
              <a:t>	</a:t>
            </a:r>
          </a:p>
          <a:p>
            <a:r>
              <a:rPr lang="en-US" sz="1000" dirty="0" err="1" smtClean="0">
                <a:solidFill>
                  <a:srgbClr val="FF0000"/>
                </a:solidFill>
              </a:rPr>
              <a:t>rhsvar</a:t>
            </a:r>
            <a:r>
              <a:rPr lang="en-US" sz="1000" dirty="0" smtClean="0"/>
              <a:t>  	:	'x' | 'y' | 'z'</a:t>
            </a:r>
          </a:p>
          <a:p>
            <a:r>
              <a:rPr lang="en-US" sz="1000" dirty="0" smtClean="0"/>
              <a:t>    	;</a:t>
            </a:r>
          </a:p>
          <a:p>
            <a:endParaRPr lang="en-US" sz="1000" dirty="0"/>
          </a:p>
          <a:p>
            <a:r>
              <a:rPr lang="en-US" sz="1000" dirty="0" err="1"/>
              <a:t>num</a:t>
            </a:r>
            <a:r>
              <a:rPr lang="en-US" sz="1000" dirty="0"/>
              <a:t>	:	'</a:t>
            </a:r>
            <a:r>
              <a:rPr lang="en-US" sz="1000" dirty="0" smtClean="0"/>
              <a:t>0’ …'</a:t>
            </a:r>
            <a:r>
              <a:rPr lang="en-US" sz="1000" dirty="0"/>
              <a:t>9'</a:t>
            </a:r>
          </a:p>
          <a:p>
            <a:r>
              <a:rPr lang="en-US" sz="1000" dirty="0"/>
              <a:t>    	</a:t>
            </a:r>
            <a:r>
              <a:rPr lang="en-US" sz="1000" dirty="0" smtClean="0"/>
              <a:t>;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394936"/>
            <a:ext cx="32271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Let’s try it with the a grammar</a:t>
            </a:r>
            <a:r>
              <a:rPr lang="en-US" sz="1400" dirty="0"/>
              <a:t> </a:t>
            </a:r>
            <a:r>
              <a:rPr lang="en-US" sz="1400" dirty="0" smtClean="0"/>
              <a:t>where</a:t>
            </a:r>
            <a:br>
              <a:rPr lang="en-US" sz="1400" dirty="0" smtClean="0"/>
            </a:br>
            <a:r>
              <a:rPr lang="en-US" sz="1400" dirty="0" smtClean="0"/>
              <a:t>left-hand side and right-hand variables</a:t>
            </a:r>
          </a:p>
          <a:p>
            <a:r>
              <a:rPr lang="en-US" sz="1400" dirty="0" smtClean="0"/>
              <a:t>are differentiated.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68889" y="3733800"/>
            <a:ext cx="5128070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There is a conflict between the </a:t>
            </a:r>
            <a:r>
              <a:rPr lang="en-US" sz="1400" dirty="0" err="1" smtClean="0"/>
              <a:t>lhsvar</a:t>
            </a:r>
            <a:r>
              <a:rPr lang="en-US" sz="1400" dirty="0" smtClean="0"/>
              <a:t> rule and </a:t>
            </a:r>
            <a:r>
              <a:rPr lang="en-US" sz="1400" dirty="0" err="1" smtClean="0"/>
              <a:t>rhsvar</a:t>
            </a:r>
            <a:r>
              <a:rPr lang="en-US" sz="1400" dirty="0" smtClean="0"/>
              <a:t> rule</a:t>
            </a:r>
            <a:br>
              <a:rPr lang="en-US" sz="1400" dirty="0" smtClean="0"/>
            </a:br>
            <a:r>
              <a:rPr lang="en-US" sz="1400" dirty="0" smtClean="0"/>
              <a:t>here, we do not have enough information to select one</a:t>
            </a:r>
            <a:br>
              <a:rPr lang="en-US" sz="1400" dirty="0" smtClean="0"/>
            </a:br>
            <a:r>
              <a:rPr lang="en-US" sz="1400" dirty="0" smtClean="0"/>
              <a:t>rule over the other.  This is called a </a:t>
            </a:r>
            <a:r>
              <a:rPr lang="en-US" sz="1400" b="1" dirty="0" smtClean="0"/>
              <a:t>reduce/reduce conflict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in bottom-up parsing terminology.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That means, even though our grammar is a perfectly legal</a:t>
            </a:r>
            <a:br>
              <a:rPr lang="en-US" sz="1400" dirty="0" smtClean="0"/>
            </a:br>
            <a:r>
              <a:rPr lang="en-US" sz="1400" dirty="0" smtClean="0"/>
              <a:t>context-free grammar, it is not a grammar that can be used </a:t>
            </a:r>
            <a:br>
              <a:rPr lang="en-US" sz="1400" dirty="0" smtClean="0"/>
            </a:br>
            <a:r>
              <a:rPr lang="en-US" sz="1400" dirty="0" smtClean="0"/>
              <a:t>by a bottom-up parser, we say that the </a:t>
            </a:r>
            <a:r>
              <a:rPr lang="en-US" sz="1400" b="1" dirty="0" smtClean="0"/>
              <a:t>grammar is not LR(1)</a:t>
            </a:r>
            <a:r>
              <a:rPr lang="en-US" sz="1400" dirty="0" smtClean="0"/>
              <a:t>.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We didn’t point this out but there are also grammars which</a:t>
            </a:r>
          </a:p>
          <a:p>
            <a:r>
              <a:rPr lang="en-US" sz="1400" dirty="0" smtClean="0"/>
              <a:t>are perfectly legal CFG’s that are not LL(1).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48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Bottom-Up Parsing – LR(1)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LR(1) parsers are implemented in such tools as </a:t>
            </a:r>
            <a:r>
              <a:rPr lang="en-US" dirty="0" err="1" smtClean="0"/>
              <a:t>Yacc</a:t>
            </a:r>
            <a:r>
              <a:rPr lang="en-US" dirty="0" smtClean="0"/>
              <a:t> (</a:t>
            </a:r>
            <a:r>
              <a:rPr lang="en-US" dirty="0"/>
              <a:t>U</a:t>
            </a:r>
            <a:r>
              <a:rPr lang="en-US" dirty="0" smtClean="0"/>
              <a:t>nix) and Bison (Linux)</a:t>
            </a:r>
          </a:p>
          <a:p>
            <a:r>
              <a:rPr lang="en-US" dirty="0"/>
              <a:t>The tool we will be using, Ply, also implements LR(1) parsing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Other tools such as ANTLR implement LL(1) parsing*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096000"/>
            <a:ext cx="7391400" cy="457200"/>
          </a:xfrm>
        </p:spPr>
        <p:txBody>
          <a:bodyPr/>
          <a:lstStyle/>
          <a:p>
            <a:pPr algn="l"/>
            <a:r>
              <a:rPr lang="en-US" sz="2000" dirty="0" smtClean="0"/>
              <a:t>* Actually ANTLR implement LL(k) parsing</a:t>
            </a:r>
            <a:r>
              <a:rPr lang="en-US" sz="2000" dirty="0"/>
              <a:t> </a:t>
            </a:r>
            <a:r>
              <a:rPr lang="en-US" sz="2000" dirty="0" smtClean="0"/>
              <a:t>a slightly more powerful version of LL(1</a:t>
            </a:r>
            <a:r>
              <a:rPr lang="en-US" sz="2000" smtClean="0"/>
              <a:t>) parsing.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4017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 Generators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Writing parsers by hand if difficult and time consuming</a:t>
            </a:r>
          </a:p>
          <a:p>
            <a:r>
              <a:rPr lang="en-US" dirty="0" smtClean="0"/>
              <a:t>The resulting parsers are difficult to maintain and extend</a:t>
            </a:r>
          </a:p>
          <a:p>
            <a:r>
              <a:rPr lang="en-US" dirty="0" smtClean="0"/>
              <a:t>Ideally we would like a tool that reads a grammar definition and generates a parser from that </a:t>
            </a:r>
            <a:r>
              <a:rPr lang="en-US" dirty="0" smtClean="0"/>
              <a:t>description</a:t>
            </a:r>
          </a:p>
          <a:p>
            <a:r>
              <a:rPr lang="en-US" dirty="0" smtClean="0"/>
              <a:t>Note:  This is only true for relatively small languages.  Turns out that the parsers for large languages such as Python or Java are written by hand and are typically </a:t>
            </a:r>
            <a:r>
              <a:rPr lang="en-US" dirty="0" err="1" smtClean="0"/>
              <a:t>sLL</a:t>
            </a:r>
            <a:r>
              <a:rPr lang="en-US" dirty="0" smtClean="0"/>
              <a:t>(1) with many hand </a:t>
            </a:r>
            <a:r>
              <a:rPr lang="en-US" smtClean="0"/>
              <a:t>coded exceptions built 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28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 Generators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07298" y="2500551"/>
            <a:ext cx="1447800" cy="70788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Parser</a:t>
            </a:r>
          </a:p>
          <a:p>
            <a:pPr algn="ctr"/>
            <a:r>
              <a:rPr lang="en-US" sz="2000" dirty="0" smtClean="0"/>
              <a:t>Generator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045298" y="2576751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68727" y="2576751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0" y="2630269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Grammar</a:t>
            </a:r>
            <a:br>
              <a:rPr lang="en-US" dirty="0" smtClean="0"/>
            </a:br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66013" y="2581837"/>
            <a:ext cx="1946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Parser Code</a:t>
            </a:r>
            <a:br>
              <a:rPr lang="en-US" dirty="0" smtClean="0"/>
            </a:br>
            <a:r>
              <a:rPr lang="en-US" dirty="0" smtClean="0"/>
              <a:t>(e.g. Python)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03317" y="4185072"/>
            <a:ext cx="5367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That looks very much like a translator!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360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c402-ln001">
  <a:themeElements>
    <a:clrScheme name="csc402-ln001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1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1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HD:Users:lutz:Documents:Courses:2011:fall2011:csc402:lecture-notes 402:csc402-ln001.ppt</Template>
  <TotalTime>26294</TotalTime>
  <Words>1215</Words>
  <Application>Microsoft Macintosh PowerPoint</Application>
  <PresentationFormat>On-screen Show (4:3)</PresentationFormat>
  <Paragraphs>361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Courier</vt:lpstr>
      <vt:lpstr>Courier-Bold</vt:lpstr>
      <vt:lpstr>ＭＳ Ｐゴシック</vt:lpstr>
      <vt:lpstr>Wingdings</vt:lpstr>
      <vt:lpstr>Arial</vt:lpstr>
      <vt:lpstr>csc402-ln001</vt:lpstr>
      <vt:lpstr>Bottom-Up Parsing – LR(1)</vt:lpstr>
      <vt:lpstr>Bottom-Up Parsing – LR(1)</vt:lpstr>
      <vt:lpstr>Bottom-Up Parsing – LR(1)</vt:lpstr>
      <vt:lpstr>Bottom-Up Parsing – LR(1)</vt:lpstr>
      <vt:lpstr>Bottom-Up Parsing – LR(1)</vt:lpstr>
      <vt:lpstr>Bottom-Up Parsing – LR(1)</vt:lpstr>
      <vt:lpstr>Bottom-Up Parsing – LR(1)</vt:lpstr>
      <vt:lpstr>Parser Generators</vt:lpstr>
      <vt:lpstr>Parser Generators</vt:lpstr>
      <vt:lpstr>Parser Generators</vt:lpstr>
      <vt:lpstr>Using Ply</vt:lpstr>
      <vt:lpstr>Using Ply</vt:lpstr>
      <vt:lpstr>Using Ply</vt:lpstr>
      <vt:lpstr>Actions</vt:lpstr>
      <vt:lpstr>Actions </vt:lpstr>
      <vt:lpstr>Actions </vt:lpstr>
      <vt:lpstr>Actions</vt:lpstr>
      <vt:lpstr>Assignment</vt:lpstr>
    </vt:vector>
  </TitlesOfParts>
  <Company>Lutz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Another Look at Rules: Syntax Diagrams</dc:title>
  <dc:creator>Lutz</dc:creator>
  <cp:lastModifiedBy>Lutz Hamel</cp:lastModifiedBy>
  <cp:revision>79</cp:revision>
  <cp:lastPrinted>2011-09-12T09:49:49Z</cp:lastPrinted>
  <dcterms:created xsi:type="dcterms:W3CDTF">2011-09-09T17:36:08Z</dcterms:created>
  <dcterms:modified xsi:type="dcterms:W3CDTF">2019-09-23T10:23:26Z</dcterms:modified>
</cp:coreProperties>
</file>