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62" r:id="rId2"/>
    <p:sldId id="261" r:id="rId3"/>
    <p:sldId id="283" r:id="rId4"/>
    <p:sldId id="263" r:id="rId5"/>
    <p:sldId id="264" r:id="rId6"/>
    <p:sldId id="265" r:id="rId7"/>
    <p:sldId id="266" r:id="rId8"/>
    <p:sldId id="268" r:id="rId9"/>
    <p:sldId id="284" r:id="rId10"/>
    <p:sldId id="267" r:id="rId11"/>
    <p:sldId id="285" r:id="rId12"/>
    <p:sldId id="273" r:id="rId13"/>
    <p:sldId id="301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81" r:id="rId29"/>
    <p:sldId id="282" r:id="rId30"/>
    <p:sldId id="274" r:id="rId31"/>
    <p:sldId id="286" r:id="rId32"/>
    <p:sldId id="277" r:id="rId33"/>
    <p:sldId id="276" r:id="rId34"/>
    <p:sldId id="28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24"/>
    <p:restoredTop sz="91047"/>
  </p:normalViewPr>
  <p:slideViewPr>
    <p:cSldViewPr>
      <p:cViewPr>
        <p:scale>
          <a:sx n="90" d="100"/>
          <a:sy n="90" d="100"/>
        </p:scale>
        <p:origin x="86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8FACD-BB65-D346-B463-7D8D1BDBCF93}" type="slidenum">
              <a:rPr lang="en-US"/>
              <a:pPr/>
              <a:t>30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86C83-8D55-7A4B-8371-BBE8FABA1768}" type="slidenum">
              <a:rPr lang="en-US"/>
              <a:pPr/>
              <a:t>32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B7100-64D5-0E45-983E-D1CA8CCB133C}" type="slidenum">
              <a:rPr lang="en-US"/>
              <a:pPr/>
              <a:t>33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3BCD3-4441-7E49-BDA9-24D9450CD9CF}" type="slidenum">
              <a:rPr lang="en-US"/>
              <a:pPr/>
              <a:t>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B74B0-8924-184C-AB8B-46BFCF673475}" type="slidenum">
              <a:rPr lang="en-US"/>
              <a:pPr/>
              <a:t>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2AC01-42C5-BF47-A968-FAB1E73D78C1}" type="slidenum">
              <a:rPr lang="en-US"/>
              <a:pPr/>
              <a:t>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B1BAF-2C04-9B45-89CD-8C156DEB8F6F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AD124-5981-6742-95F0-A9410A2C8D9D}" type="slidenum">
              <a:rPr lang="en-US"/>
              <a:pPr/>
              <a:t>10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C3771-CCC8-0540-B15C-056905626C7E}" type="slidenum">
              <a:rPr lang="en-US"/>
              <a:pPr/>
              <a:t>12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6/library/re.html" TargetMode="External"/><Relationship Id="rId3" Type="http://schemas.openxmlformats.org/officeDocument/2006/relationships/hyperlink" Target="http://www.dabeaz.com/ply/ply.html#ply_nn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</a:t>
            </a:r>
            <a:r>
              <a:rPr lang="en-US" sz="2000" dirty="0" smtClean="0"/>
              <a:t>us how </a:t>
            </a:r>
            <a:r>
              <a:rPr lang="en-US" sz="2000" dirty="0"/>
              <a:t>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</a:t>
            </a:r>
            <a:r>
              <a:rPr lang="en-US" sz="2200" u="sng" dirty="0" smtClean="0"/>
              <a:t>expressions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whereas the phrase structure is specified with CFGs.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</a:t>
            </a:r>
            <a:r>
              <a:rPr lang="en-US" sz="2200" u="sng" dirty="0" smtClean="0"/>
              <a:t>analyzer </a:t>
            </a:r>
            <a:r>
              <a:rPr lang="en-US" sz="2200" dirty="0" smtClean="0"/>
              <a:t>or </a:t>
            </a:r>
            <a:r>
              <a:rPr lang="en-US" sz="2200" u="sng" dirty="0" err="1" smtClean="0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 Grammar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1447800"/>
            <a:ext cx="349326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code/exp1_gram.py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exp1_lex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STORE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'-'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'('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NAME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 smtClean="0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: NUMBER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'empty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:'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7" y="2827412"/>
            <a:ext cx="8415683" cy="16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 Interpreter for Exp1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an interpreter for Exp1</a:t>
            </a:r>
            <a:endParaRPr lang="en-US" dirty="0"/>
          </a:p>
          <a:p>
            <a:pPr lvl="1"/>
            <a:r>
              <a:rPr lang="en-US" dirty="0"/>
              <a:t>We add actions to the grammar rules that </a:t>
            </a:r>
            <a:r>
              <a:rPr lang="en-US" u="sng" dirty="0"/>
              <a:t>interpret</a:t>
            </a:r>
            <a:r>
              <a:rPr lang="en-US" dirty="0"/>
              <a:t> the values within the phrase structure of a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Observation: we need access to the token values during parsing in order to evaluate things like the values of numbers or the value of an addition.</a:t>
            </a:r>
          </a:p>
          <a:p>
            <a:pPr lvl="1"/>
            <a:r>
              <a:rPr lang="en-US" dirty="0" smtClean="0"/>
              <a:t>Observation: interpretation always starts at the leaves.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Interpreter for Exp1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Exp1 program: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store y + 2 x 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Where x has the value 3.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1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start</a:t>
            </a:r>
          </a:p>
        </p:txBody>
      </p:sp>
    </p:spTree>
    <p:extLst>
      <p:ext uri="{BB962C8B-B14F-4D97-AF65-F5344CB8AC3E}">
        <p14:creationId xmlns:p14="http://schemas.microsoft.com/office/powerpoint/2010/main" val="13951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INTVAL</a:t>
            </a:r>
          </a:p>
        </p:txBody>
      </p:sp>
      <p:sp>
        <p:nvSpPr>
          <p:cNvPr id="28" name="Up Arrow 27"/>
          <p:cNvSpPr/>
          <p:nvPr/>
        </p:nvSpPr>
        <p:spPr>
          <a:xfrm>
            <a:off x="6385172" y="536858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46313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82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97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3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Up Arrow 27"/>
          <p:cNvSpPr/>
          <p:nvPr/>
        </p:nvSpPr>
        <p:spPr>
          <a:xfrm>
            <a:off x="7141706" y="601004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5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read symbol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1" name="Curved Connector 20"/>
          <p:cNvCxnSpPr>
            <a:stCxn id="3" idx="1"/>
            <a:endCxn id="12" idx="1"/>
          </p:cNvCxnSpPr>
          <p:nvPr/>
        </p:nvCxnSpPr>
        <p:spPr>
          <a:xfrm rot="10800000" flipH="1" flipV="1">
            <a:off x="765087" y="1395620"/>
            <a:ext cx="5980111" cy="4445150"/>
          </a:xfrm>
          <a:prstGeom prst="curvedConnector3">
            <a:avLst>
              <a:gd name="adj1" fmla="val -382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5328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82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46313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01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add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07869" y="36554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8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9628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44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6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3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37020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Up Arrow 27"/>
          <p:cNvSpPr/>
          <p:nvPr/>
        </p:nvSpPr>
        <p:spPr>
          <a:xfrm>
            <a:off x="4371809" y="4552201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89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write to symbol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37020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7" name="Curved Connector 16"/>
          <p:cNvCxnSpPr>
            <a:stCxn id="14" idx="1"/>
            <a:endCxn id="3" idx="2"/>
          </p:cNvCxnSpPr>
          <p:nvPr/>
        </p:nvCxnSpPr>
        <p:spPr>
          <a:xfrm rot="10800000">
            <a:off x="1691330" y="1951881"/>
            <a:ext cx="2281718" cy="240943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/>
                <a:gridCol w="9262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done</a:t>
            </a:r>
          </a:p>
        </p:txBody>
      </p:sp>
    </p:spTree>
    <p:extLst>
      <p:ext uri="{BB962C8B-B14F-4D97-AF65-F5344CB8AC3E}">
        <p14:creationId xmlns:p14="http://schemas.microsoft.com/office/powerpoint/2010/main" val="390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000" dirty="0" smtClean="0"/>
              <a:t>Consider the Exp1 expression: + 1 2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32766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charset="0"/>
              </a:rPr>
              <a:t>exp</a:t>
            </a:r>
            <a:r>
              <a:rPr lang="en-US" dirty="0" smtClean="0">
                <a:latin typeface="Arial" charset="0"/>
              </a:rPr>
              <a:t>	:	'+' </a:t>
            </a:r>
            <a:r>
              <a:rPr lang="en-US" dirty="0" err="1" smtClean="0">
                <a:latin typeface="Arial" charset="0"/>
              </a:rPr>
              <a:t>exp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exp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	|	'-' </a:t>
            </a:r>
            <a:r>
              <a:rPr lang="en-US" dirty="0" err="1" smtClean="0">
                <a:latin typeface="Arial" charset="0"/>
              </a:rPr>
              <a:t>exp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exp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	|	'(' </a:t>
            </a:r>
            <a:r>
              <a:rPr lang="en-US" dirty="0" err="1" smtClean="0">
                <a:latin typeface="Arial" charset="0"/>
              </a:rPr>
              <a:t>exp</a:t>
            </a:r>
            <a:r>
              <a:rPr lang="en-US" dirty="0" smtClean="0">
                <a:latin typeface="Arial" charset="0"/>
              </a:rPr>
              <a:t> ')'</a:t>
            </a:r>
          </a:p>
          <a:p>
            <a:r>
              <a:rPr lang="en-US" dirty="0" smtClean="0">
                <a:latin typeface="Arial" charset="0"/>
              </a:rPr>
              <a:t>	|	</a:t>
            </a:r>
            <a:r>
              <a:rPr lang="en-US" dirty="0" err="1" smtClean="0">
                <a:latin typeface="Arial" charset="0"/>
              </a:rPr>
              <a:t>var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	|	</a:t>
            </a:r>
            <a:r>
              <a:rPr lang="en-US" dirty="0" err="1" smtClean="0">
                <a:latin typeface="Arial" charset="0"/>
              </a:rPr>
              <a:t>num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	;</a:t>
            </a:r>
            <a:endParaRPr lang="en-US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4164" y="293804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  <a:cs typeface="Times"/>
              </a:rPr>
              <a:t>exp</a:t>
            </a:r>
            <a:endParaRPr lang="en-US" dirty="0">
              <a:latin typeface="+mn-lt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5608" y="3728268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+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3186" y="370004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7900" y="379317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3186" y="43096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9986" y="427589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5586" y="49192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1668" y="49192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</a:t>
            </a:r>
          </a:p>
        </p:txBody>
      </p:sp>
      <p:cxnSp>
        <p:nvCxnSpPr>
          <p:cNvPr id="14" name="Straight Connector 13"/>
          <p:cNvCxnSpPr>
            <a:stCxn id="6" idx="0"/>
            <a:endCxn id="5" idx="2"/>
          </p:cNvCxnSpPr>
          <p:nvPr/>
        </p:nvCxnSpPr>
        <p:spPr bwMode="auto">
          <a:xfrm flipV="1">
            <a:off x="5387853" y="3276600"/>
            <a:ext cx="684054" cy="451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 bwMode="auto">
          <a:xfrm flipH="1" flipV="1">
            <a:off x="6071907" y="3276600"/>
            <a:ext cx="79022" cy="4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0"/>
            <a:endCxn id="5" idx="2"/>
          </p:cNvCxnSpPr>
          <p:nvPr/>
        </p:nvCxnSpPr>
        <p:spPr bwMode="auto">
          <a:xfrm flipH="1" flipV="1">
            <a:off x="6071907" y="3276600"/>
            <a:ext cx="1163736" cy="5165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9" idx="0"/>
            <a:endCxn id="7" idx="2"/>
          </p:cNvCxnSpPr>
          <p:nvPr/>
        </p:nvCxnSpPr>
        <p:spPr bwMode="auto">
          <a:xfrm flipH="1" flipV="1">
            <a:off x="6150929" y="4038600"/>
            <a:ext cx="34164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0" idx="0"/>
            <a:endCxn id="8" idx="2"/>
          </p:cNvCxnSpPr>
          <p:nvPr/>
        </p:nvCxnSpPr>
        <p:spPr bwMode="auto">
          <a:xfrm flipH="1" flipV="1">
            <a:off x="7235643" y="4131733"/>
            <a:ext cx="16250" cy="144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1" idx="0"/>
            <a:endCxn id="9" idx="2"/>
          </p:cNvCxnSpPr>
          <p:nvPr/>
        </p:nvCxnSpPr>
        <p:spPr bwMode="auto">
          <a:xfrm flipH="1" flipV="1">
            <a:off x="6185093" y="4648200"/>
            <a:ext cx="9883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2" idx="0"/>
            <a:endCxn id="10" idx="2"/>
          </p:cNvCxnSpPr>
          <p:nvPr/>
        </p:nvCxnSpPr>
        <p:spPr bwMode="auto">
          <a:xfrm flipH="1" flipV="1">
            <a:off x="7251893" y="4614446"/>
            <a:ext cx="9165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606778" y="4267200"/>
            <a:ext cx="3525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+mn-lt"/>
              </a:rPr>
              <a:t>Interpretation </a:t>
            </a:r>
            <a:r>
              <a:rPr lang="en-US" sz="1400" dirty="0" smtClean="0">
                <a:latin typeface="+mn-lt"/>
              </a:rPr>
              <a:t>means, computing the value</a:t>
            </a:r>
          </a:p>
          <a:p>
            <a:r>
              <a:rPr lang="en-US" sz="1400" dirty="0" smtClean="0">
                <a:latin typeface="+mn-lt"/>
              </a:rPr>
              <a:t>of the root node.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We have to start at the leaves of the tree,</a:t>
            </a:r>
          </a:p>
          <a:p>
            <a:r>
              <a:rPr lang="en-US" sz="1400" dirty="0" smtClean="0">
                <a:latin typeface="+mn-lt"/>
              </a:rPr>
              <a:t>that is where the primitive values are and</a:t>
            </a:r>
          </a:p>
          <a:p>
            <a:r>
              <a:rPr lang="en-US" sz="1400" dirty="0" smtClean="0">
                <a:latin typeface="+mn-lt"/>
              </a:rPr>
              <a:t>proceed upwards…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What is the value at the root node?</a:t>
            </a:r>
          </a:p>
        </p:txBody>
      </p:sp>
      <p:sp>
        <p:nvSpPr>
          <p:cNvPr id="17" name="Up Arrow 16"/>
          <p:cNvSpPr/>
          <p:nvPr/>
        </p:nvSpPr>
        <p:spPr bwMode="auto">
          <a:xfrm>
            <a:off x="6066857" y="5257800"/>
            <a:ext cx="257743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>
            <a:off x="7152705" y="5257800"/>
            <a:ext cx="257743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537"/>
          </a:xfrm>
        </p:spPr>
        <p:txBody>
          <a:bodyPr/>
          <a:lstStyle/>
          <a:p>
            <a:r>
              <a:rPr lang="en-US" sz="2000" dirty="0" smtClean="0"/>
              <a:t>We can rewrite the grammar to add the appropriate actions</a:t>
            </a:r>
            <a:br>
              <a:rPr lang="en-US" sz="2000" dirty="0" smtClean="0"/>
            </a:br>
            <a:r>
              <a:rPr lang="en-US" sz="2000" dirty="0" smtClean="0"/>
              <a:t>that have this bottom-up behavior.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57200" y="2209800"/>
            <a:ext cx="32766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charset="0"/>
              </a:rPr>
              <a:t>exp</a:t>
            </a:r>
            <a:r>
              <a:rPr lang="en-US" dirty="0" smtClean="0">
                <a:latin typeface="Arial" charset="0"/>
              </a:rPr>
              <a:t>	:	'+' </a:t>
            </a:r>
            <a:r>
              <a:rPr lang="en-US" dirty="0" err="1" smtClean="0">
                <a:latin typeface="Arial" charset="0"/>
              </a:rPr>
              <a:t>exp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exp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              </a:t>
            </a:r>
            <a:r>
              <a:rPr lang="mr-IN" dirty="0" smtClean="0">
                <a:latin typeface="Arial" charset="0"/>
              </a:rPr>
              <a:t>…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	|	</a:t>
            </a:r>
            <a:r>
              <a:rPr lang="en-US" dirty="0" err="1" smtClean="0">
                <a:latin typeface="Arial" charset="0"/>
              </a:rPr>
              <a:t>num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	;</a:t>
            </a:r>
            <a:endParaRPr lang="en-US" dirty="0"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4086761"/>
            <a:ext cx="240642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p_plus_exp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mr-IN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]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" y="5629275"/>
            <a:ext cx="22829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p_num_exp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14164" y="1981200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  <a:cs typeface="Times"/>
              </a:rPr>
              <a:t>exp</a:t>
            </a:r>
            <a:endParaRPr lang="en-US" dirty="0">
              <a:latin typeface="+mn-lt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5608" y="2771422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+</a:t>
            </a:r>
            <a:endParaRPr lang="en-US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93186" y="2743200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77900" y="2836333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3186" y="33528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59986" y="33190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5586" y="3962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11668" y="3962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</a:t>
            </a:r>
          </a:p>
        </p:txBody>
      </p:sp>
      <p:cxnSp>
        <p:nvCxnSpPr>
          <p:cNvPr id="49" name="Straight Connector 48"/>
          <p:cNvCxnSpPr>
            <a:stCxn id="45" idx="0"/>
            <a:endCxn id="44" idx="2"/>
          </p:cNvCxnSpPr>
          <p:nvPr/>
        </p:nvCxnSpPr>
        <p:spPr bwMode="auto">
          <a:xfrm flipV="1">
            <a:off x="5387853" y="2319754"/>
            <a:ext cx="684054" cy="451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6" idx="0"/>
            <a:endCxn id="44" idx="2"/>
          </p:cNvCxnSpPr>
          <p:nvPr/>
        </p:nvCxnSpPr>
        <p:spPr bwMode="auto">
          <a:xfrm flipH="1" flipV="1">
            <a:off x="6071907" y="2319754"/>
            <a:ext cx="79022" cy="4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7" idx="0"/>
            <a:endCxn id="44" idx="2"/>
          </p:cNvCxnSpPr>
          <p:nvPr/>
        </p:nvCxnSpPr>
        <p:spPr bwMode="auto">
          <a:xfrm flipH="1" flipV="1">
            <a:off x="6071907" y="2319754"/>
            <a:ext cx="1163736" cy="5165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8" idx="0"/>
            <a:endCxn id="46" idx="2"/>
          </p:cNvCxnSpPr>
          <p:nvPr/>
        </p:nvCxnSpPr>
        <p:spPr bwMode="auto">
          <a:xfrm flipH="1" flipV="1">
            <a:off x="6150929" y="3081754"/>
            <a:ext cx="34164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49" idx="0"/>
            <a:endCxn id="47" idx="2"/>
          </p:cNvCxnSpPr>
          <p:nvPr/>
        </p:nvCxnSpPr>
        <p:spPr bwMode="auto">
          <a:xfrm flipH="1" flipV="1">
            <a:off x="7235643" y="3174887"/>
            <a:ext cx="16250" cy="144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50" idx="0"/>
            <a:endCxn id="48" idx="2"/>
          </p:cNvCxnSpPr>
          <p:nvPr/>
        </p:nvCxnSpPr>
        <p:spPr bwMode="auto">
          <a:xfrm flipH="1" flipV="1">
            <a:off x="6185093" y="3691354"/>
            <a:ext cx="9883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51" idx="0"/>
            <a:endCxn id="49" idx="2"/>
          </p:cNvCxnSpPr>
          <p:nvPr/>
        </p:nvCxnSpPr>
        <p:spPr bwMode="auto">
          <a:xfrm flipH="1" flipV="1">
            <a:off x="7251893" y="3657600"/>
            <a:ext cx="9165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714875" y="4419600"/>
            <a:ext cx="4089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Observation: </a:t>
            </a:r>
            <a:r>
              <a:rPr lang="en-US" dirty="0" smtClean="0">
                <a:latin typeface="+mn-lt"/>
              </a:rPr>
              <a:t>the p list holds the values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dirty="0" smtClean="0">
                <a:latin typeface="+mn-lt"/>
              </a:rPr>
              <a:t>of all the symbols of the right side of a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production. p[0] represents the value of the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left side of the production:</a:t>
            </a:r>
          </a:p>
          <a:p>
            <a:endParaRPr lang="en-US" dirty="0">
              <a:latin typeface="+mn-lt"/>
            </a:endParaRPr>
          </a:p>
          <a:p>
            <a:r>
              <a:rPr lang="mr-IN" dirty="0" err="1">
                <a:solidFill>
                  <a:prstClr val="black"/>
                </a:solidFill>
                <a:ea typeface="Courier New" charset="0"/>
                <a:cs typeface="Courier New" charset="0"/>
              </a:rPr>
              <a:t>exp</a:t>
            </a:r>
            <a:r>
              <a:rPr lang="mr-IN" dirty="0">
                <a:solidFill>
                  <a:prstClr val="black"/>
                </a:solidFill>
                <a:ea typeface="Courier New" charset="0"/>
                <a:cs typeface="Courier New" charset="0"/>
              </a:rPr>
              <a:t> : '+' </a:t>
            </a:r>
            <a:r>
              <a:rPr lang="mr-IN" dirty="0" err="1">
                <a:solidFill>
                  <a:prstClr val="black"/>
                </a:solidFill>
                <a:ea typeface="Courier New" charset="0"/>
                <a:cs typeface="Courier New" charset="0"/>
              </a:rPr>
              <a:t>exp</a:t>
            </a:r>
            <a:r>
              <a:rPr lang="mr-IN" dirty="0">
                <a:solidFill>
                  <a:prstClr val="black"/>
                </a:solidFill>
                <a:ea typeface="Courier New" charset="0"/>
                <a:cs typeface="Courier New" charset="0"/>
              </a:rPr>
              <a:t> </a:t>
            </a:r>
            <a:r>
              <a:rPr lang="mr-IN" dirty="0" err="1">
                <a:solidFill>
                  <a:prstClr val="black"/>
                </a:solidFill>
                <a:ea typeface="Courier New" charset="0"/>
                <a:cs typeface="Courier New" charset="0"/>
              </a:rPr>
              <a:t>exp</a:t>
            </a:r>
            <a:endParaRPr lang="mr-IN" dirty="0">
              <a:solidFill>
                <a:prstClr val="black"/>
              </a:solidFill>
              <a:ea typeface="Courier New" charset="0"/>
              <a:cs typeface="Courier New" charset="0"/>
            </a:endParaRPr>
          </a:p>
          <a:p>
            <a:r>
              <a:rPr lang="de-DE" dirty="0">
                <a:solidFill>
                  <a:prstClr val="black"/>
                </a:solidFill>
                <a:ea typeface="Courier New" charset="0"/>
                <a:cs typeface="Courier New" charset="0"/>
              </a:rPr>
              <a:t> 0     1   2   3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Note: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p[1] == </a:t>
            </a:r>
            <a:r>
              <a:rPr lang="mr-IN" dirty="0">
                <a:solidFill>
                  <a:prstClr val="black"/>
                </a:solidFill>
                <a:ea typeface="Courier New" charset="0"/>
                <a:cs typeface="Courier New" charset="0"/>
              </a:rPr>
              <a:t>'+'</a:t>
            </a:r>
            <a:endParaRPr lang="en-US" b="1" dirty="0" smtClean="0">
              <a:ea typeface="Courier New" charset="0"/>
              <a:cs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8400" y="5722203"/>
            <a:ext cx="21627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p_num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NUMBER"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  <a:endParaRPr lang="en-US" dirty="0"/>
          </a:p>
        </p:txBody>
      </p:sp>
      <p:sp>
        <p:nvSpPr>
          <p:cNvPr id="57" name="Down Arrow 56"/>
          <p:cNvSpPr/>
          <p:nvPr/>
        </p:nvSpPr>
        <p:spPr bwMode="auto">
          <a:xfrm>
            <a:off x="1524000" y="3352801"/>
            <a:ext cx="4572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Ply &amp; 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in Ply uses the Python regular expression syntax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docs.python.org/3.6/library/re.html</a:t>
            </a:r>
            <a:endParaRPr lang="en-US" dirty="0" smtClean="0"/>
          </a:p>
          <a:p>
            <a:r>
              <a:rPr lang="en-US" dirty="0" smtClean="0"/>
              <a:t>Documentation on the Ply </a:t>
            </a:r>
            <a:r>
              <a:rPr lang="en-US" dirty="0" err="1" smtClean="0"/>
              <a:t>lexer</a:t>
            </a:r>
            <a:r>
              <a:rPr lang="en-US" dirty="0" smtClean="0"/>
              <a:t> can be found here: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www.dabeaz.com/ply/ply.html#ply_nn3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Exp1</a:t>
            </a:r>
            <a:br>
              <a:rPr lang="en-US" dirty="0" smtClean="0"/>
            </a:br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5763" y="1752600"/>
            <a:ext cx="280076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code/exp1_lrinterp_gram.py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exp1_lex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symbol_table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srgbClr val="0F7001"/>
                </a:solidFill>
                <a:latin typeface="Courier" charset="0"/>
              </a:rPr>
              <a:t>dict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p_prog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p_stmt_list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p_print_stmt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"&gt; {}"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.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format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]))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p_store_stmt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STORE NAME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symbol_table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en-US" sz="1000" dirty="0" smtClean="0"/>
          </a:p>
          <a:p>
            <a:r>
              <a:rPr lang="mr-IN" sz="1000" dirty="0" smtClean="0"/>
              <a:t>…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040118" y="76200"/>
            <a:ext cx="4570482" cy="6709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1000" b="1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sz="1000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sz="1000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p_plus_exp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mr-IN" sz="10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p_minus_exp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'-'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mr-IN" sz="1000" b="1" dirty="0">
                <a:solidFill>
                  <a:srgbClr val="9700FF"/>
                </a:solidFill>
                <a:latin typeface="Courier-Bold" charset="0"/>
              </a:rPr>
              <a:t>-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p_paren_exp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'('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p_var_exp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p_num_exp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p_var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NAME"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symbol_table.get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p_num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NUMBER"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"empty :"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False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tabmodule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'exp1parsetab'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01980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Note:</a:t>
            </a:r>
            <a:r>
              <a:rPr lang="en-US" dirty="0" smtClean="0">
                <a:latin typeface="+mn-lt"/>
              </a:rPr>
              <a:t> the </a:t>
            </a:r>
            <a:r>
              <a:rPr lang="en-US" dirty="0" err="1" smtClean="0">
                <a:latin typeface="+mn-lt"/>
              </a:rPr>
              <a:t>lexer</a:t>
            </a:r>
            <a:r>
              <a:rPr lang="en-US" dirty="0" smtClean="0">
                <a:latin typeface="+mn-lt"/>
              </a:rPr>
              <a:t> has not changed, only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grammar was extended with actions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 </a:t>
            </a:r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3900" y="1219200"/>
            <a:ext cx="564770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code/exp1_lex.py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 for Exp1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'STORE'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'PRINT'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'+'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'-'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tokens = [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t_NAME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'NAME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t_NUMBER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raise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SyntaxError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"Illegal character {}"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.format(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11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this all together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938337"/>
          </a:xfrm>
        </p:spPr>
        <p:txBody>
          <a:bodyPr/>
          <a:lstStyle/>
          <a:p>
            <a:r>
              <a:rPr lang="en-US" dirty="0" smtClean="0"/>
              <a:t>To finish the interpreter…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have to create a top-level driving </a:t>
            </a:r>
            <a:r>
              <a:rPr lang="en-US" dirty="0" smtClean="0"/>
              <a:t>function that </a:t>
            </a:r>
            <a:r>
              <a:rPr lang="en-US" dirty="0"/>
              <a:t>finds and connects the input file to the </a:t>
            </a:r>
            <a:r>
              <a:rPr lang="en-US" dirty="0" err="1"/>
              <a:t>lexer</a:t>
            </a:r>
            <a:r>
              <a:rPr lang="en-US" dirty="0"/>
              <a:t>/parser.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300" y="4029075"/>
            <a:ext cx="549220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exp1_lrinterp_gram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parser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exp1_lrinterp(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'A driver for our LR Exp1 interpreter.'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"exp1 &gt; "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parser.parse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this all together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We now have an interpreter that can run programs such as:</a:t>
            </a:r>
            <a:br>
              <a:rPr lang="en-US" sz="2600" dirty="0"/>
            </a:br>
            <a:r>
              <a:rPr lang="en-US" sz="2000" dirty="0">
                <a:latin typeface="Courier New" charset="0"/>
              </a:rPr>
              <a:t>	store y 3;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	store x 2;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	print + x y;</a:t>
            </a:r>
            <a:br>
              <a:rPr lang="en-US" sz="2000" dirty="0">
                <a:latin typeface="Courier New" charset="0"/>
              </a:rPr>
            </a:br>
            <a:endParaRPr lang="en-US" sz="2000" dirty="0" smtClean="0"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46311"/>
            <a:ext cx="8305800" cy="2849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  <a:p>
            <a:r>
              <a:rPr lang="en-US" dirty="0" smtClean="0"/>
              <a:t>Assignment #3 </a:t>
            </a:r>
            <a:r>
              <a:rPr lang="mr-IN" dirty="0" smtClean="0"/>
              <a:t>–</a:t>
            </a:r>
            <a:r>
              <a:rPr lang="en-US" smtClean="0"/>
              <a:t> please see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 (RE)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REs can be defined inductively as follows: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letter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a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through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z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and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A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through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Z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constitutes a RE and matches that letter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number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0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through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9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constitutes a RE and matches that </a:t>
            </a:r>
            <a:r>
              <a:rPr lang="en-US" sz="1800" dirty="0" smtClean="0"/>
              <a:t>number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Each printable character ‘(‘, ‘)’,’+’, </a:t>
            </a:r>
            <a:r>
              <a:rPr lang="en-US" sz="1800" i="1" dirty="0" smtClean="0"/>
              <a:t>etc. </a:t>
            </a:r>
            <a:r>
              <a:rPr lang="en-US" sz="1800" dirty="0" smtClean="0"/>
              <a:t>constitutes a RE and matches that character.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(A) is also a RE and matches </a:t>
            </a:r>
            <a:r>
              <a:rPr lang="en-US" sz="1800" dirty="0" smtClean="0"/>
              <a:t>A </a:t>
            </a:r>
          </a:p>
          <a:p>
            <a:pPr lvl="2">
              <a:lnSpc>
                <a:spcPct val="90000"/>
              </a:lnSpc>
            </a:pPr>
            <a:r>
              <a:rPr lang="en-US" sz="1500" dirty="0" smtClean="0"/>
              <a:t>‘(A)’ </a:t>
            </a:r>
            <a:r>
              <a:rPr lang="en-US" sz="1500" dirty="0"/>
              <a:t>vs. ‘\(A\)’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and B are REs, then AB is also a RE and matches the concatenation of A and B.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and B are REs, then A|B is also an RE and matches A or B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A? is also a RE and matches zero or one instances of 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A* is also a RE and matches zero or more instances of 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A+ is also a RE and matches one or more instances of </a:t>
            </a:r>
            <a:r>
              <a:rPr lang="en-US" sz="1800" dirty="0" smtClean="0"/>
              <a:t>A</a:t>
            </a: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800100" y="6096000"/>
            <a:ext cx="787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NOTE: </a:t>
            </a:r>
            <a:r>
              <a:rPr lang="en-US" dirty="0" smtClean="0">
                <a:latin typeface="+mn-lt"/>
              </a:rPr>
              <a:t>Python regular expressions are written as strings, in particular as raw strings 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    such as: </a:t>
            </a:r>
            <a:r>
              <a:rPr lang="en-US" dirty="0" smtClean="0">
                <a:ea typeface="Courier New" charset="0"/>
                <a:cs typeface="Courier New" charset="0"/>
              </a:rPr>
              <a:t>r’\(</a:t>
            </a:r>
            <a:r>
              <a:rPr lang="en-US" dirty="0" err="1" smtClean="0">
                <a:ea typeface="Courier New" charset="0"/>
                <a:cs typeface="Courier New" charset="0"/>
              </a:rPr>
              <a:t>a|b</a:t>
            </a:r>
            <a:r>
              <a:rPr lang="en-US" dirty="0" smtClean="0">
                <a:ea typeface="Courier New" charset="0"/>
                <a:cs typeface="Courier New" charset="0"/>
              </a:rPr>
              <a:t>\)+’</a:t>
            </a:r>
            <a:endParaRPr lang="en-US" b="1" dirty="0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 (RE)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Useful RE Notations: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altLang="ja-JP" sz="2200" dirty="0" smtClean="0"/>
              <a:t>‘[</a:t>
            </a:r>
            <a:r>
              <a:rPr lang="en-US" sz="2200" dirty="0" smtClean="0"/>
              <a:t>a </a:t>
            </a:r>
            <a:r>
              <a:rPr lang="mr-IN" sz="2200" dirty="0" smtClean="0">
                <a:latin typeface="Arial"/>
              </a:rPr>
              <a:t>–</a:t>
            </a:r>
            <a:r>
              <a:rPr lang="en-US" sz="2200" dirty="0" smtClean="0">
                <a:latin typeface="Arial"/>
              </a:rPr>
              <a:t> </a:t>
            </a:r>
            <a:r>
              <a:rPr lang="en-US" sz="2200" dirty="0" smtClean="0"/>
              <a:t>z]’ </a:t>
            </a:r>
            <a:r>
              <a:rPr lang="en-US" sz="2200" dirty="0"/>
              <a:t>- any </a:t>
            </a:r>
            <a:r>
              <a:rPr lang="en-US" sz="2200" i="1" dirty="0"/>
              <a:t>single</a:t>
            </a:r>
            <a:r>
              <a:rPr lang="en-US" sz="2200" dirty="0"/>
              <a:t> character between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a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and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z</a:t>
            </a:r>
            <a:r>
              <a:rPr lang="ja-JP" altLang="en-US" sz="2200" dirty="0">
                <a:latin typeface="Arial"/>
              </a:rPr>
              <a:t>’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‘[A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 smtClean="0">
                <a:latin typeface="Arial"/>
              </a:rPr>
              <a:t>–</a:t>
            </a:r>
            <a:r>
              <a:rPr lang="en-US" sz="2200" dirty="0" smtClean="0">
                <a:latin typeface="Arial"/>
              </a:rPr>
              <a:t> </a:t>
            </a:r>
            <a:r>
              <a:rPr lang="en-US" sz="2200" dirty="0" smtClean="0"/>
              <a:t>Z</a:t>
            </a:r>
            <a:r>
              <a:rPr lang="en-US" sz="2200" dirty="0" smtClean="0">
                <a:latin typeface="Arial"/>
              </a:rPr>
              <a:t>]’</a:t>
            </a:r>
            <a:r>
              <a:rPr lang="en-US" sz="2200" dirty="0" smtClean="0"/>
              <a:t> </a:t>
            </a:r>
            <a:r>
              <a:rPr lang="en-US" sz="2200" dirty="0"/>
              <a:t>- any </a:t>
            </a:r>
            <a:r>
              <a:rPr lang="en-US" sz="2200" i="1" dirty="0"/>
              <a:t>single</a:t>
            </a:r>
            <a:r>
              <a:rPr lang="en-US" sz="2200" dirty="0"/>
              <a:t> character between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A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and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Z</a:t>
            </a:r>
            <a:r>
              <a:rPr lang="ja-JP" altLang="en-US" sz="2200" dirty="0">
                <a:latin typeface="Arial"/>
              </a:rPr>
              <a:t>’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‘[0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 smtClean="0">
                <a:latin typeface="Arial"/>
              </a:rPr>
              <a:t>–</a:t>
            </a:r>
            <a:r>
              <a:rPr lang="en-US" sz="2200" dirty="0" smtClean="0">
                <a:latin typeface="Arial"/>
              </a:rPr>
              <a:t> </a:t>
            </a:r>
            <a:r>
              <a:rPr lang="en-US" sz="2200" dirty="0" smtClean="0"/>
              <a:t>9</a:t>
            </a:r>
            <a:r>
              <a:rPr lang="en-US" sz="2200" dirty="0" smtClean="0">
                <a:latin typeface="Arial"/>
              </a:rPr>
              <a:t>]’</a:t>
            </a:r>
            <a:r>
              <a:rPr lang="en-US" sz="2200" dirty="0" smtClean="0"/>
              <a:t> </a:t>
            </a:r>
            <a:r>
              <a:rPr lang="en-US" sz="2200" dirty="0"/>
              <a:t>- any </a:t>
            </a:r>
            <a:r>
              <a:rPr lang="en-US" sz="2200" i="1" dirty="0"/>
              <a:t>single</a:t>
            </a:r>
            <a:r>
              <a:rPr lang="en-US" sz="2200" dirty="0"/>
              <a:t> digit between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0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and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9</a:t>
            </a:r>
            <a:r>
              <a:rPr lang="ja-JP" altLang="en-US" sz="2200" dirty="0">
                <a:latin typeface="Arial"/>
              </a:rPr>
              <a:t>’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. </a:t>
            </a:r>
            <a:r>
              <a:rPr lang="en-US" sz="2200" dirty="0"/>
              <a:t>- the dot matches any </a:t>
            </a:r>
            <a:r>
              <a:rPr lang="en-US" sz="2200" dirty="0" smtClean="0"/>
              <a:t>character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Also, any other character can be considered a RE. </a:t>
            </a:r>
            <a:r>
              <a:rPr lang="en-US" sz="2600" dirty="0" smtClean="0"/>
              <a:t>You need to distinguish between RE commands and syntax of the language to be defined: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i.e., </a:t>
            </a:r>
            <a:r>
              <a:rPr lang="en-US" sz="2200" dirty="0" smtClean="0"/>
              <a:t>‘a+’ </a:t>
            </a:r>
            <a:r>
              <a:rPr lang="en-US" sz="2200" i="1" dirty="0" smtClean="0"/>
              <a:t>vs. ‘</a:t>
            </a:r>
            <a:r>
              <a:rPr lang="en-US" sz="2200" dirty="0" smtClean="0"/>
              <a:t>a</a:t>
            </a:r>
            <a:r>
              <a:rPr lang="en-US" sz="2200" dirty="0"/>
              <a:t>\</a:t>
            </a:r>
            <a:r>
              <a:rPr lang="en-US" sz="2200" dirty="0" smtClean="0"/>
              <a:t>+’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‘p’ ‘r’ ‘</a:t>
            </a:r>
            <a:r>
              <a:rPr lang="en-US" sz="2200" dirty="0" err="1" smtClean="0"/>
              <a:t>i</a:t>
            </a:r>
            <a:r>
              <a:rPr lang="en-US" sz="2200" dirty="0" smtClean="0"/>
              <a:t>’ ‘n’ ‘t’ is the same as ‘print’ (why)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‘-?[0</a:t>
            </a:r>
            <a:r>
              <a:rPr lang="en-US" sz="2200" dirty="0" smtClean="0">
                <a:latin typeface="Arial"/>
              </a:rPr>
              <a:t>-</a:t>
            </a:r>
            <a:r>
              <a:rPr lang="en-US" sz="2200" dirty="0" smtClean="0"/>
              <a:t>9</a:t>
            </a:r>
            <a:r>
              <a:rPr lang="en-US" sz="2200" dirty="0" smtClean="0">
                <a:latin typeface="Arial"/>
              </a:rPr>
              <a:t>]</a:t>
            </a:r>
            <a:r>
              <a:rPr lang="en-US" sz="2200" dirty="0" smtClean="0"/>
              <a:t>+’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‘([a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 smtClean="0">
                <a:latin typeface="Arial"/>
              </a:rPr>
              <a:t>–</a:t>
            </a:r>
            <a:r>
              <a:rPr lang="en-US" sz="2200" dirty="0" smtClean="0">
                <a:latin typeface="Arial"/>
              </a:rPr>
              <a:t> </a:t>
            </a:r>
            <a:r>
              <a:rPr lang="en-US" sz="2200" dirty="0" smtClean="0"/>
              <a:t>z</a:t>
            </a:r>
            <a:r>
              <a:rPr lang="en-US" sz="2200" dirty="0" smtClean="0">
                <a:latin typeface="Arial"/>
              </a:rPr>
              <a:t>] </a:t>
            </a:r>
            <a:r>
              <a:rPr lang="en-US" sz="2200" dirty="0" smtClean="0"/>
              <a:t>|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 smtClean="0">
                <a:latin typeface="Arial"/>
              </a:rPr>
              <a:t>[</a:t>
            </a:r>
            <a:r>
              <a:rPr lang="en-US" sz="2200" dirty="0" smtClean="0"/>
              <a:t>A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 smtClean="0">
                <a:latin typeface="Arial"/>
              </a:rPr>
              <a:t>–</a:t>
            </a:r>
            <a:r>
              <a:rPr lang="en-US" sz="2200" dirty="0" smtClean="0">
                <a:latin typeface="Arial"/>
              </a:rPr>
              <a:t> </a:t>
            </a:r>
            <a:r>
              <a:rPr lang="en-US" sz="2200" dirty="0" smtClean="0"/>
              <a:t>Z</a:t>
            </a:r>
            <a:r>
              <a:rPr lang="en-US" sz="2200" dirty="0" smtClean="0">
                <a:latin typeface="Arial"/>
              </a:rPr>
              <a:t>])</a:t>
            </a:r>
            <a:r>
              <a:rPr lang="en-US" sz="2200" dirty="0" smtClean="0"/>
              <a:t>+[0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 smtClean="0">
                <a:latin typeface="Arial"/>
              </a:rPr>
              <a:t>–</a:t>
            </a:r>
            <a:r>
              <a:rPr lang="en-US" sz="2200" dirty="0" smtClean="0">
                <a:latin typeface="Arial"/>
              </a:rPr>
              <a:t> </a:t>
            </a:r>
            <a:r>
              <a:rPr lang="en-US" sz="2200" dirty="0" smtClean="0"/>
              <a:t>9</a:t>
            </a:r>
            <a:r>
              <a:rPr lang="en-US" sz="2200" dirty="0" smtClean="0">
                <a:latin typeface="Arial"/>
              </a:rPr>
              <a:t>]</a:t>
            </a:r>
            <a:r>
              <a:rPr lang="en-US" sz="2200" dirty="0" smtClean="0"/>
              <a:t>*’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 (RE)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1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Exercises: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character strings that start and end with a single digit.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3abc5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numbers that have at least two digits and a dot separates the first two digits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3.14, 2.5, 3.0, 0.125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numbers where the dot can appear anywhere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12.5, .10, 125.0, 125.678, 15.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words that start with a single capital letter followed by lowercase letters and numbers, neither of which has to appear in the word.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Version10a,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Exp1 Language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extend the Exp0 language to create Exp1: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keywords that are longer than a single character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Variable names that conform to the normal variable names found in </a:t>
            </a:r>
            <a:r>
              <a:rPr lang="en-US" sz="2200" dirty="0" smtClean="0"/>
              <a:t>other programming </a:t>
            </a:r>
            <a:r>
              <a:rPr lang="en-US" sz="2200" dirty="0"/>
              <a:t>languages: a single alpha character followed by zero or more alpha-numerical characters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Numbers that consist of more than one digit.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Ply allows you to specify both the </a:t>
            </a:r>
            <a:r>
              <a:rPr lang="en-US" sz="2600" dirty="0" err="1" smtClean="0"/>
              <a:t>lexer</a:t>
            </a:r>
            <a:r>
              <a:rPr lang="en-US" sz="2600" dirty="0" smtClean="0"/>
              <a:t> (</a:t>
            </a:r>
            <a:r>
              <a:rPr lang="en-US" sz="2600" dirty="0" err="1" smtClean="0"/>
              <a:t>lex</a:t>
            </a:r>
            <a:r>
              <a:rPr lang="en-US" sz="2600" dirty="0" smtClean="0"/>
              <a:t>) and the parser (</a:t>
            </a:r>
            <a:r>
              <a:rPr lang="en-US" sz="2600" dirty="0" err="1" smtClean="0"/>
              <a:t>yacc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It is common practice to convert </a:t>
            </a:r>
            <a:r>
              <a:rPr lang="en-US" sz="2600" dirty="0" smtClean="0"/>
              <a:t>words </a:t>
            </a:r>
            <a:r>
              <a:rPr lang="en-US" sz="2600" dirty="0"/>
              <a:t>of the language </a:t>
            </a:r>
            <a:r>
              <a:rPr lang="en-US" sz="2600" dirty="0" smtClean="0"/>
              <a:t>longer than one character into </a:t>
            </a:r>
            <a:r>
              <a:rPr lang="en-US" sz="2600" u="sng" dirty="0" smtClean="0"/>
              <a:t>tokens</a:t>
            </a:r>
            <a:endParaRPr lang="en-US" sz="2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 smtClean="0"/>
              <a:t>value</a:t>
            </a:r>
          </a:p>
          <a:p>
            <a:r>
              <a:rPr lang="en-US" dirty="0" smtClean="0"/>
              <a:t>For example, in </a:t>
            </a:r>
            <a:r>
              <a:rPr lang="en-US" dirty="0"/>
              <a:t>E</a:t>
            </a:r>
            <a:r>
              <a:rPr lang="en-US" dirty="0" smtClean="0"/>
              <a:t>xp1 we have </a:t>
            </a:r>
          </a:p>
          <a:p>
            <a:pPr lvl="1"/>
            <a:r>
              <a:rPr lang="en-US" dirty="0" smtClean="0"/>
              <a:t>a token type PRINT with a token value of ‘print’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token type NUMBER with an integer token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 means </a:t>
            </a:r>
            <a:r>
              <a:rPr lang="en-US" dirty="0" err="1" smtClean="0"/>
              <a:t>lexers</a:t>
            </a:r>
            <a:r>
              <a:rPr lang="en-US" dirty="0" smtClean="0"/>
              <a:t> turn character/symbols streams into </a:t>
            </a:r>
            <a:r>
              <a:rPr lang="en-US" i="1" dirty="0" smtClean="0"/>
              <a:t>token streams</a:t>
            </a:r>
          </a:p>
          <a:p>
            <a:r>
              <a:rPr lang="en-US" dirty="0" smtClean="0"/>
              <a:t>Token </a:t>
            </a:r>
            <a:r>
              <a:rPr lang="en-US" smtClean="0"/>
              <a:t>streams is what is read by parsers.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 </a:t>
            </a:r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3900" y="1219200"/>
            <a:ext cx="564770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code/exp1_lex.py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 for Exp1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'STORE'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'PRINT'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'+'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'-'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tokens = [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t_NAME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'NAME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t_NUMBER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 smtClean="0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raise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SyntaxError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"Illegal character {}"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.format(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438400" y="32004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71488" y="304800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Multi-character words</a:t>
            </a:r>
            <a:endParaRPr lang="en-US" sz="14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366559" y="2590800"/>
            <a:ext cx="986241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71475" y="243542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+mn-lt"/>
              </a:rPr>
              <a:t>Single-character </a:t>
            </a:r>
            <a:r>
              <a:rPr lang="en-US" sz="1400" dirty="0" smtClean="0">
                <a:latin typeface="+mn-lt"/>
              </a:rPr>
              <a:t>words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27183</TotalTime>
  <Words>2072</Words>
  <Application>Microsoft Macintosh PowerPoint</Application>
  <PresentationFormat>On-screen Show (4:3)</PresentationFormat>
  <Paragraphs>612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Courier</vt:lpstr>
      <vt:lpstr>Courier-Bold</vt:lpstr>
      <vt:lpstr>Courier-Oblique</vt:lpstr>
      <vt:lpstr>Menlo-Regular</vt:lpstr>
      <vt:lpstr>ＭＳ Ｐゴシック</vt:lpstr>
      <vt:lpstr>Times</vt:lpstr>
      <vt:lpstr>Arial</vt:lpstr>
      <vt:lpstr>Courier New</vt:lpstr>
      <vt:lpstr>Wingdings</vt:lpstr>
      <vt:lpstr>csc402-ln003</vt:lpstr>
      <vt:lpstr>Multi-Symbol Words - Lexical Analysis</vt:lpstr>
      <vt:lpstr>Multi-Symbol Words - Lexical Analysis</vt:lpstr>
      <vt:lpstr>Ply &amp; Regular Expressions</vt:lpstr>
      <vt:lpstr>Regular Expressions (RE)</vt:lpstr>
      <vt:lpstr>Regular Expressions (RE)</vt:lpstr>
      <vt:lpstr>Regular Expressions (RE)</vt:lpstr>
      <vt:lpstr>The Exp1 Language</vt:lpstr>
      <vt:lpstr>Tokens</vt:lpstr>
      <vt:lpstr>Exp1 Lexer</vt:lpstr>
      <vt:lpstr>Exp1 Grammar</vt:lpstr>
      <vt:lpstr>Testing the Specification</vt:lpstr>
      <vt:lpstr>Writing an Interpreter for Exp1</vt:lpstr>
      <vt:lpstr>Writing an Interpreter for Exp1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Interpretation</vt:lpstr>
      <vt:lpstr>Extended Exp1 Grammar</vt:lpstr>
      <vt:lpstr>Exp1 Lexer</vt:lpstr>
      <vt:lpstr>Putting this all together</vt:lpstr>
      <vt:lpstr>Putting this all together</vt:lpstr>
      <vt:lpstr>Reading</vt:lpstr>
    </vt:vector>
  </TitlesOfParts>
  <Company>Lutz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58</cp:revision>
  <cp:lastPrinted>2017-09-26T22:22:43Z</cp:lastPrinted>
  <dcterms:created xsi:type="dcterms:W3CDTF">2011-09-12T09:45:53Z</dcterms:created>
  <dcterms:modified xsi:type="dcterms:W3CDTF">2017-09-27T19:28:20Z</dcterms:modified>
</cp:coreProperties>
</file>