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2784"/>
    <p:restoredTop sz="90963"/>
  </p:normalViewPr>
  <p:slideViewPr>
    <p:cSldViewPr>
      <p:cViewPr varScale="1">
        <p:scale>
          <a:sx n="92" d="100"/>
          <a:sy n="92" d="100"/>
        </p:scale>
        <p:origin x="78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F38DF8-AE52-544E-B008-7E0016E7AC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971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754242-1434-8A45-AB07-E436A212CE8D}" type="slidenum">
              <a:rPr lang="en-US"/>
              <a:pPr/>
              <a:t>7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5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6F2C55F-88AB-8446-8617-34F837B3C747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FC5B8B-2E56-6A46-AC70-16AA8B2A92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8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F8C754-46DB-A54B-ABDD-DE71BE79C2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9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EA05FB-DDD0-4142-9EDE-6AF5153070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0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1631E-CEAB-7944-9541-B833D242FB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3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5576FB-3833-EF4E-9025-D3032F3E8E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4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B548E0-AAD4-A940-9DE6-8A034AC565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4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C88401-0C78-A04B-850C-A9D982C026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0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D97203-424A-C04A-9AE1-9892788834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964CD4-CC74-064E-8928-84DE5F4A67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4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BCF9D-8AAD-C34D-8FAA-6984F2DD3C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8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33F26FA-FB85-6D4D-82F0-F9E83194A601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Implementation </a:t>
            </a:r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typical programming language can be implemented in one of two ways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Interpreter - </a:t>
            </a:r>
            <a:r>
              <a:rPr lang="en-US" dirty="0"/>
              <a:t>interpreters execute the instructions of the source language directly and produce the desired </a:t>
            </a:r>
            <a:r>
              <a:rPr lang="en-US" dirty="0" err="1"/>
              <a:t>ouput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i="1" dirty="0"/>
              <a:t>Compiler -</a:t>
            </a:r>
            <a:r>
              <a:rPr lang="en-US" dirty="0"/>
              <a:t> compilers translate the source program into another programming language which in turn needs to be interpreted to produce results.  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If </a:t>
            </a:r>
            <a:r>
              <a:rPr lang="en-US" dirty="0"/>
              <a:t>the target language is interpreted by a hardware interpreter then we refer to it as </a:t>
            </a:r>
            <a:r>
              <a:rPr lang="en-US" i="1" dirty="0"/>
              <a:t>machine language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Interpreters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Interpreters are usually constructed using tree walkers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We have seen two interpreters: the bytecode interpreter and the </a:t>
            </a:r>
            <a:r>
              <a:rPr lang="en-US" sz="2400" dirty="0" smtClean="0"/>
              <a:t>Cuppa</a:t>
            </a:r>
            <a:r>
              <a:rPr lang="en-US" sz="2400" dirty="0" smtClean="0"/>
              <a:t>1 </a:t>
            </a:r>
            <a:r>
              <a:rPr lang="en-US" sz="2400" dirty="0"/>
              <a:t>interpreter.</a:t>
            </a:r>
            <a:endParaRPr lang="en-US" sz="2600" dirty="0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3200400" y="3429000"/>
            <a:ext cx="2133600" cy="2819400"/>
            <a:chOff x="2880" y="1872"/>
            <a:chExt cx="1344" cy="1776"/>
          </a:xfrm>
        </p:grpSpPr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2880" y="1872"/>
              <a:ext cx="1344" cy="17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2880" y="2256"/>
              <a:ext cx="816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Line 11"/>
            <p:cNvSpPr>
              <a:spLocks noChangeShapeType="1"/>
            </p:cNvSpPr>
            <p:nvPr/>
          </p:nvSpPr>
          <p:spPr bwMode="auto">
            <a:xfrm>
              <a:off x="2880" y="2256"/>
              <a:ext cx="0" cy="96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36" name="Group 12"/>
          <p:cNvGrpSpPr>
            <a:grpSpLocks/>
          </p:cNvGrpSpPr>
          <p:nvPr/>
        </p:nvGrpSpPr>
        <p:grpSpPr bwMode="auto">
          <a:xfrm>
            <a:off x="3200400" y="4419600"/>
            <a:ext cx="914400" cy="914400"/>
            <a:chOff x="1632" y="2304"/>
            <a:chExt cx="576" cy="576"/>
          </a:xfrm>
        </p:grpSpPr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1632" y="2304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" name="Text Box 14"/>
            <p:cNvSpPr txBox="1">
              <a:spLocks noChangeArrowheads="1"/>
            </p:cNvSpPr>
            <p:nvPr/>
          </p:nvSpPr>
          <p:spPr bwMode="auto">
            <a:xfrm>
              <a:off x="1728" y="2476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AST</a:t>
              </a:r>
            </a:p>
          </p:txBody>
        </p:sp>
      </p:grpSp>
      <p:cxnSp>
        <p:nvCxnSpPr>
          <p:cNvPr id="1040" name="AutoShape 16"/>
          <p:cNvCxnSpPr>
            <a:cxnSpLocks noChangeShapeType="1"/>
          </p:cNvCxnSpPr>
          <p:nvPr/>
        </p:nvCxnSpPr>
        <p:spPr bwMode="auto">
          <a:xfrm flipH="1">
            <a:off x="5410200" y="3890963"/>
            <a:ext cx="974725" cy="223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838200" y="46101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source</a:t>
            </a:r>
          </a:p>
          <a:p>
            <a:pPr algn="ctr"/>
            <a:r>
              <a:rPr lang="en-US" sz="1800"/>
              <a:t>code</a:t>
            </a: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6858000" y="45720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program </a:t>
            </a:r>
            <a:br>
              <a:rPr lang="en-US" sz="1800"/>
            </a:br>
            <a:r>
              <a:rPr lang="en-US" sz="1800"/>
              <a:t>output</a:t>
            </a:r>
            <a:endParaRPr lang="en-US"/>
          </a:p>
        </p:txBody>
      </p:sp>
      <p:cxnSp>
        <p:nvCxnSpPr>
          <p:cNvPr id="1043" name="AutoShape 19"/>
          <p:cNvCxnSpPr>
            <a:cxnSpLocks noChangeShapeType="1"/>
            <a:stCxn id="1041" idx="3"/>
            <a:endCxn id="1037" idx="2"/>
          </p:cNvCxnSpPr>
          <p:nvPr/>
        </p:nvCxnSpPr>
        <p:spPr bwMode="auto">
          <a:xfrm>
            <a:off x="1828800" y="4876800"/>
            <a:ext cx="1371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44" name="Text Box 20"/>
          <p:cNvSpPr txBox="1">
            <a:spLocks noChangeArrowheads="1"/>
          </p:cNvSpPr>
          <p:nvPr/>
        </p:nvSpPr>
        <p:spPr bwMode="auto">
          <a:xfrm>
            <a:off x="2130425" y="4616450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build</a:t>
            </a:r>
          </a:p>
        </p:txBody>
      </p:sp>
      <p:sp>
        <p:nvSpPr>
          <p:cNvPr id="1045" name="AutoShape 21"/>
          <p:cNvSpPr>
            <a:spLocks/>
          </p:cNvSpPr>
          <p:nvPr/>
        </p:nvSpPr>
        <p:spPr bwMode="auto">
          <a:xfrm>
            <a:off x="5638800" y="4318000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46" name="AutoShape 22"/>
          <p:cNvCxnSpPr>
            <a:cxnSpLocks noChangeShapeType="1"/>
            <a:stCxn id="1045" idx="1"/>
            <a:endCxn id="1042" idx="1"/>
          </p:cNvCxnSpPr>
          <p:nvPr/>
        </p:nvCxnSpPr>
        <p:spPr bwMode="auto">
          <a:xfrm flipV="1">
            <a:off x="5715000" y="4838700"/>
            <a:ext cx="114300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48" name="Text Box 24"/>
          <p:cNvSpPr txBox="1">
            <a:spLocks noChangeArrowheads="1"/>
          </p:cNvSpPr>
          <p:nvPr/>
        </p:nvSpPr>
        <p:spPr bwMode="auto">
          <a:xfrm>
            <a:off x="6461125" y="3595688"/>
            <a:ext cx="12319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Interpretation</a:t>
            </a:r>
          </a:p>
          <a:p>
            <a:r>
              <a:rPr lang="en-US" sz="1400"/>
              <a:t>Tree walker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bytecode Interpreter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“AST” </a:t>
            </a:r>
            <a:r>
              <a:rPr lang="en-US" dirty="0"/>
              <a:t>was a list of instructions</a:t>
            </a:r>
          </a:p>
          <a:p>
            <a:r>
              <a:rPr lang="en-US" dirty="0" smtClean="0"/>
              <a:t>Tree </a:t>
            </a:r>
            <a:r>
              <a:rPr lang="en-US" dirty="0"/>
              <a:t>walker simply simulated the instructions using a </a:t>
            </a:r>
            <a:r>
              <a:rPr lang="ja-JP" altLang="en-US" dirty="0" smtClean="0">
                <a:latin typeface="Arial"/>
              </a:rPr>
              <a:t>‘</a:t>
            </a:r>
            <a:r>
              <a:rPr lang="en-US" altLang="ja-JP" dirty="0" smtClean="0"/>
              <a:t>symbol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 </a:t>
            </a:r>
            <a:r>
              <a:rPr lang="en-US" dirty="0"/>
              <a:t>table and a 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/>
              <a:t>label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 table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See: csc402-ln005.pdf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Cuppa</a:t>
            </a:r>
            <a:r>
              <a:rPr lang="en-US" dirty="0" smtClean="0"/>
              <a:t>1 </a:t>
            </a:r>
            <a:r>
              <a:rPr lang="en-US" dirty="0"/>
              <a:t>Interpreter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AST was an abstract representation derived from the parse tree</a:t>
            </a:r>
          </a:p>
          <a:p>
            <a:r>
              <a:rPr lang="en-US" dirty="0"/>
              <a:t>We used </a:t>
            </a:r>
            <a:r>
              <a:rPr lang="en-US" dirty="0" smtClean="0"/>
              <a:t>tree walker to interpret the </a:t>
            </a:r>
            <a:r>
              <a:rPr lang="en-US" dirty="0" err="1" smtClean="0"/>
              <a:t>ast</a:t>
            </a:r>
            <a:r>
              <a:rPr lang="en-US" dirty="0" smtClean="0"/>
              <a:t> which </a:t>
            </a:r>
            <a:r>
              <a:rPr lang="en-US" dirty="0"/>
              <a:t>made use of a </a:t>
            </a:r>
            <a:r>
              <a:rPr lang="ja-JP" altLang="en-US" dirty="0" smtClean="0">
                <a:latin typeface="Arial"/>
              </a:rPr>
              <a:t>‘</a:t>
            </a:r>
            <a:r>
              <a:rPr lang="en-US" altLang="ja-JP" dirty="0" smtClean="0"/>
              <a:t>symbol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 table</a:t>
            </a:r>
          </a:p>
          <a:p>
            <a:r>
              <a:rPr lang="en-US" dirty="0" smtClean="0"/>
              <a:t>See: csc402-ln006.pdf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Compilers are usually constructed using tree walkers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We have seen one compiler: the </a:t>
            </a:r>
            <a:r>
              <a:rPr lang="en-US" sz="2000" dirty="0" smtClean="0"/>
              <a:t>cuppa</a:t>
            </a:r>
            <a:r>
              <a:rPr lang="en-US" sz="2000" dirty="0" smtClean="0"/>
              <a:t>1 </a:t>
            </a:r>
            <a:r>
              <a:rPr lang="en-US" sz="2000" dirty="0"/>
              <a:t>to bytecode compiler</a:t>
            </a:r>
            <a:endParaRPr lang="en-US" sz="2200" dirty="0"/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3200400" y="3429000"/>
            <a:ext cx="2133600" cy="2819400"/>
            <a:chOff x="2880" y="1872"/>
            <a:chExt cx="1344" cy="1776"/>
          </a:xfrm>
        </p:grpSpPr>
        <p:sp>
          <p:nvSpPr>
            <p:cNvPr id="11269" name="Rectangle 5"/>
            <p:cNvSpPr>
              <a:spLocks noChangeArrowheads="1"/>
            </p:cNvSpPr>
            <p:nvPr/>
          </p:nvSpPr>
          <p:spPr bwMode="auto">
            <a:xfrm>
              <a:off x="2880" y="1872"/>
              <a:ext cx="1344" cy="17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2880" y="2256"/>
              <a:ext cx="816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1" name="Line 7"/>
            <p:cNvSpPr>
              <a:spLocks noChangeShapeType="1"/>
            </p:cNvSpPr>
            <p:nvPr/>
          </p:nvSpPr>
          <p:spPr bwMode="auto">
            <a:xfrm>
              <a:off x="2880" y="2256"/>
              <a:ext cx="0" cy="96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2" name="Group 8"/>
          <p:cNvGrpSpPr>
            <a:grpSpLocks/>
          </p:cNvGrpSpPr>
          <p:nvPr/>
        </p:nvGrpSpPr>
        <p:grpSpPr bwMode="auto">
          <a:xfrm>
            <a:off x="3200400" y="4419600"/>
            <a:ext cx="914400" cy="914400"/>
            <a:chOff x="1632" y="2304"/>
            <a:chExt cx="576" cy="576"/>
          </a:xfrm>
        </p:grpSpPr>
        <p:sp>
          <p:nvSpPr>
            <p:cNvPr id="11273" name="Oval 9"/>
            <p:cNvSpPr>
              <a:spLocks noChangeArrowheads="1"/>
            </p:cNvSpPr>
            <p:nvPr/>
          </p:nvSpPr>
          <p:spPr bwMode="auto">
            <a:xfrm>
              <a:off x="1632" y="2304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" name="Text Box 10"/>
            <p:cNvSpPr txBox="1">
              <a:spLocks noChangeArrowheads="1"/>
            </p:cNvSpPr>
            <p:nvPr/>
          </p:nvSpPr>
          <p:spPr bwMode="auto">
            <a:xfrm>
              <a:off x="1728" y="2476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AST</a:t>
              </a:r>
            </a:p>
          </p:txBody>
        </p:sp>
      </p:grpSp>
      <p:cxnSp>
        <p:nvCxnSpPr>
          <p:cNvPr id="11275" name="AutoShape 11"/>
          <p:cNvCxnSpPr>
            <a:cxnSpLocks noChangeShapeType="1"/>
          </p:cNvCxnSpPr>
          <p:nvPr/>
        </p:nvCxnSpPr>
        <p:spPr bwMode="auto">
          <a:xfrm flipH="1">
            <a:off x="5410200" y="3890963"/>
            <a:ext cx="974725" cy="223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838200" y="46101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source </a:t>
            </a:r>
            <a:br>
              <a:rPr lang="en-US" sz="1800"/>
            </a:br>
            <a:r>
              <a:rPr lang="en-US" sz="1800"/>
              <a:t>code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6858000" y="45720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target</a:t>
            </a:r>
            <a:br>
              <a:rPr lang="en-US" sz="1800"/>
            </a:br>
            <a:r>
              <a:rPr lang="en-US" sz="1800"/>
              <a:t>code</a:t>
            </a:r>
          </a:p>
        </p:txBody>
      </p:sp>
      <p:cxnSp>
        <p:nvCxnSpPr>
          <p:cNvPr id="11278" name="AutoShape 14"/>
          <p:cNvCxnSpPr>
            <a:cxnSpLocks noChangeShapeType="1"/>
            <a:stCxn id="11276" idx="3"/>
            <a:endCxn id="11273" idx="2"/>
          </p:cNvCxnSpPr>
          <p:nvPr/>
        </p:nvCxnSpPr>
        <p:spPr bwMode="auto">
          <a:xfrm>
            <a:off x="1828800" y="4876800"/>
            <a:ext cx="1371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2130425" y="4616450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build</a:t>
            </a:r>
          </a:p>
        </p:txBody>
      </p:sp>
      <p:sp>
        <p:nvSpPr>
          <p:cNvPr id="11280" name="AutoShape 16"/>
          <p:cNvSpPr>
            <a:spLocks/>
          </p:cNvSpPr>
          <p:nvPr/>
        </p:nvSpPr>
        <p:spPr bwMode="auto">
          <a:xfrm>
            <a:off x="5638800" y="4318000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281" name="AutoShape 17"/>
          <p:cNvCxnSpPr>
            <a:cxnSpLocks noChangeShapeType="1"/>
            <a:stCxn id="11280" idx="1"/>
            <a:endCxn id="11277" idx="1"/>
          </p:cNvCxnSpPr>
          <p:nvPr/>
        </p:nvCxnSpPr>
        <p:spPr bwMode="auto">
          <a:xfrm flipV="1">
            <a:off x="5715000" y="4838700"/>
            <a:ext cx="114300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6461125" y="3595688"/>
            <a:ext cx="15382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Code Generation</a:t>
            </a:r>
          </a:p>
          <a:p>
            <a:r>
              <a:rPr lang="en-US" sz="1400"/>
              <a:t>Tree walker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Cuppa</a:t>
            </a:r>
            <a:r>
              <a:rPr lang="en-US" dirty="0" smtClean="0"/>
              <a:t>1 </a:t>
            </a:r>
            <a:r>
              <a:rPr lang="en-US" dirty="0"/>
              <a:t>to Bytecode Compiler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AST derived from parse tree</a:t>
            </a:r>
          </a:p>
          <a:p>
            <a:r>
              <a:rPr lang="en-US" dirty="0" smtClean="0"/>
              <a:t>Tree </a:t>
            </a:r>
            <a:r>
              <a:rPr lang="en-US" dirty="0"/>
              <a:t>walker for code generation</a:t>
            </a:r>
          </a:p>
          <a:p>
            <a:r>
              <a:rPr lang="en-US" dirty="0" smtClean="0"/>
              <a:t>See: csc402-ln007.pdf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Compilers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76337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Optimizing compilers have additional phases and modules that allow them to produce more efficient target code.</a:t>
            </a:r>
            <a:endParaRPr lang="en-US" sz="2800" dirty="0"/>
          </a:p>
        </p:txBody>
      </p:sp>
      <p:grpSp>
        <p:nvGrpSpPr>
          <p:cNvPr id="9233" name="Group 17"/>
          <p:cNvGrpSpPr>
            <a:grpSpLocks/>
          </p:cNvGrpSpPr>
          <p:nvPr/>
        </p:nvGrpSpPr>
        <p:grpSpPr bwMode="auto">
          <a:xfrm>
            <a:off x="3200400" y="4419600"/>
            <a:ext cx="914400" cy="914400"/>
            <a:chOff x="1632" y="2304"/>
            <a:chExt cx="576" cy="576"/>
          </a:xfrm>
        </p:grpSpPr>
        <p:sp>
          <p:nvSpPr>
            <p:cNvPr id="9234" name="Oval 18"/>
            <p:cNvSpPr>
              <a:spLocks noChangeArrowheads="1"/>
            </p:cNvSpPr>
            <p:nvPr/>
          </p:nvSpPr>
          <p:spPr bwMode="auto">
            <a:xfrm>
              <a:off x="1632" y="2304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Text Box 19"/>
            <p:cNvSpPr txBox="1">
              <a:spLocks noChangeArrowheads="1"/>
            </p:cNvSpPr>
            <p:nvPr/>
          </p:nvSpPr>
          <p:spPr bwMode="auto">
            <a:xfrm>
              <a:off x="1728" y="2476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AST</a:t>
              </a:r>
            </a:p>
          </p:txBody>
        </p:sp>
      </p:grpSp>
      <p:cxnSp>
        <p:nvCxnSpPr>
          <p:cNvPr id="9237" name="AutoShape 21"/>
          <p:cNvCxnSpPr>
            <a:cxnSpLocks noChangeShapeType="1"/>
          </p:cNvCxnSpPr>
          <p:nvPr/>
        </p:nvCxnSpPr>
        <p:spPr bwMode="auto">
          <a:xfrm flipH="1">
            <a:off x="5181600" y="3200400"/>
            <a:ext cx="974726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8" name="AutoShape 22"/>
          <p:cNvCxnSpPr>
            <a:cxnSpLocks noChangeShapeType="1"/>
          </p:cNvCxnSpPr>
          <p:nvPr/>
        </p:nvCxnSpPr>
        <p:spPr bwMode="auto">
          <a:xfrm flipH="1">
            <a:off x="5410200" y="3890963"/>
            <a:ext cx="974725" cy="223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838200" y="46101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Input</a:t>
            </a:r>
            <a:endParaRPr lang="en-US" sz="2400"/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6019800" y="45720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/>
              <a:t>Peephole</a:t>
            </a:r>
          </a:p>
          <a:p>
            <a:pPr algn="ctr"/>
            <a:r>
              <a:rPr lang="en-US" sz="1800" dirty="0" smtClean="0"/>
              <a:t>Opt</a:t>
            </a:r>
            <a:endParaRPr lang="en-US" sz="1800" dirty="0"/>
          </a:p>
        </p:txBody>
      </p:sp>
      <p:cxnSp>
        <p:nvCxnSpPr>
          <p:cNvPr id="9242" name="AutoShape 26"/>
          <p:cNvCxnSpPr>
            <a:cxnSpLocks noChangeShapeType="1"/>
            <a:stCxn id="9240" idx="3"/>
            <a:endCxn id="9234" idx="2"/>
          </p:cNvCxnSpPr>
          <p:nvPr/>
        </p:nvCxnSpPr>
        <p:spPr bwMode="auto">
          <a:xfrm>
            <a:off x="1828800" y="4876800"/>
            <a:ext cx="1371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2130425" y="4572000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build</a:t>
            </a:r>
          </a:p>
        </p:txBody>
      </p:sp>
      <p:sp>
        <p:nvSpPr>
          <p:cNvPr id="9244" name="AutoShape 28"/>
          <p:cNvSpPr>
            <a:spLocks/>
          </p:cNvSpPr>
          <p:nvPr/>
        </p:nvSpPr>
        <p:spPr bwMode="auto">
          <a:xfrm>
            <a:off x="5486400" y="4318000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45" name="AutoShape 29"/>
          <p:cNvCxnSpPr>
            <a:cxnSpLocks noChangeShapeType="1"/>
            <a:stCxn id="9244" idx="1"/>
            <a:endCxn id="9241" idx="1"/>
          </p:cNvCxnSpPr>
          <p:nvPr/>
        </p:nvCxnSpPr>
        <p:spPr bwMode="auto">
          <a:xfrm flipV="1">
            <a:off x="5562600" y="4838700"/>
            <a:ext cx="45720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6172200" y="2921000"/>
            <a:ext cx="153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Constant Folding</a:t>
            </a:r>
            <a:br>
              <a:rPr lang="en-US" dirty="0"/>
            </a:br>
            <a:r>
              <a:rPr lang="en-US" dirty="0" smtClean="0"/>
              <a:t>Walker</a:t>
            </a:r>
            <a:endParaRPr lang="en-US" sz="1600" dirty="0"/>
          </a:p>
        </p:txBody>
      </p:sp>
      <p:sp>
        <p:nvSpPr>
          <p:cNvPr id="9249" name="Text Box 33"/>
          <p:cNvSpPr txBox="1">
            <a:spLocks noChangeArrowheads="1"/>
          </p:cNvSpPr>
          <p:nvPr/>
        </p:nvSpPr>
        <p:spPr bwMode="auto">
          <a:xfrm>
            <a:off x="6461125" y="3595688"/>
            <a:ext cx="9509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/>
              <a:t>CodeGen</a:t>
            </a:r>
            <a:endParaRPr lang="en-US" dirty="0" smtClean="0"/>
          </a:p>
          <a:p>
            <a:r>
              <a:rPr lang="en-US" dirty="0" smtClean="0"/>
              <a:t>Walker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3048000" y="3505200"/>
            <a:ext cx="2133600" cy="2514600"/>
            <a:chOff x="3352800" y="2819400"/>
            <a:chExt cx="2133600" cy="2514600"/>
          </a:xfrm>
        </p:grpSpPr>
        <p:sp>
          <p:nvSpPr>
            <p:cNvPr id="29" name="Rectangle 20"/>
            <p:cNvSpPr>
              <a:spLocks noChangeArrowheads="1"/>
            </p:cNvSpPr>
            <p:nvPr/>
          </p:nvSpPr>
          <p:spPr bwMode="auto">
            <a:xfrm>
              <a:off x="3352800" y="28194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0"/>
            <p:cNvSpPr>
              <a:spLocks noChangeArrowheads="1"/>
            </p:cNvSpPr>
            <p:nvPr/>
          </p:nvSpPr>
          <p:spPr bwMode="auto">
            <a:xfrm>
              <a:off x="3352800" y="48768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0"/>
            <p:cNvSpPr>
              <a:spLocks noChangeArrowheads="1"/>
            </p:cNvSpPr>
            <p:nvPr/>
          </p:nvSpPr>
          <p:spPr bwMode="auto">
            <a:xfrm>
              <a:off x="4648200" y="3276600"/>
              <a:ext cx="838200" cy="1600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>
              <a:off x="3352800" y="32766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4648200" y="3276600"/>
              <a:ext cx="0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4" name="Straight Connector 33"/>
            <p:cNvCxnSpPr/>
            <p:nvPr/>
          </p:nvCxnSpPr>
          <p:spPr bwMode="auto">
            <a:xfrm flipH="1">
              <a:off x="3352800" y="48768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3352800" y="48768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3352800" y="53340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/>
            <p:nvPr/>
          </p:nvCxnSpPr>
          <p:spPr bwMode="auto">
            <a:xfrm flipV="1">
              <a:off x="5486400" y="2819400"/>
              <a:ext cx="0" cy="2514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/>
            <p:cNvCxnSpPr/>
            <p:nvPr/>
          </p:nvCxnSpPr>
          <p:spPr bwMode="auto">
            <a:xfrm flipH="1">
              <a:off x="3352800" y="28194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3352800" y="28194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Group 39"/>
          <p:cNvGrpSpPr/>
          <p:nvPr/>
        </p:nvGrpSpPr>
        <p:grpSpPr>
          <a:xfrm>
            <a:off x="3200400" y="3657600"/>
            <a:ext cx="2133600" cy="2514600"/>
            <a:chOff x="3352800" y="2819400"/>
            <a:chExt cx="2133600" cy="2514600"/>
          </a:xfrm>
        </p:grpSpPr>
        <p:sp>
          <p:nvSpPr>
            <p:cNvPr id="41" name="Rectangle 20"/>
            <p:cNvSpPr>
              <a:spLocks noChangeArrowheads="1"/>
            </p:cNvSpPr>
            <p:nvPr/>
          </p:nvSpPr>
          <p:spPr bwMode="auto">
            <a:xfrm>
              <a:off x="3352800" y="28194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20"/>
            <p:cNvSpPr>
              <a:spLocks noChangeArrowheads="1"/>
            </p:cNvSpPr>
            <p:nvPr/>
          </p:nvSpPr>
          <p:spPr bwMode="auto">
            <a:xfrm>
              <a:off x="3352800" y="48768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4648200" y="3276600"/>
              <a:ext cx="838200" cy="1600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 bwMode="auto">
            <a:xfrm>
              <a:off x="3352800" y="32766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4648200" y="3276600"/>
              <a:ext cx="0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45"/>
            <p:cNvCxnSpPr/>
            <p:nvPr/>
          </p:nvCxnSpPr>
          <p:spPr bwMode="auto">
            <a:xfrm flipH="1">
              <a:off x="3352800" y="48768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3352800" y="48768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3352800" y="53340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48"/>
            <p:cNvCxnSpPr/>
            <p:nvPr/>
          </p:nvCxnSpPr>
          <p:spPr bwMode="auto">
            <a:xfrm flipV="1">
              <a:off x="5486400" y="2819400"/>
              <a:ext cx="0" cy="2514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/>
            <p:nvPr/>
          </p:nvCxnSpPr>
          <p:spPr bwMode="auto">
            <a:xfrm flipH="1">
              <a:off x="3352800" y="28194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3352800" y="28194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" name="TextBox 1"/>
          <p:cNvSpPr txBox="1"/>
          <p:nvPr/>
        </p:nvSpPr>
        <p:spPr>
          <a:xfrm>
            <a:off x="969818" y="4045527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52" name="Rectangle 25"/>
          <p:cNvSpPr>
            <a:spLocks noChangeArrowheads="1"/>
          </p:cNvSpPr>
          <p:nvPr/>
        </p:nvSpPr>
        <p:spPr bwMode="auto">
          <a:xfrm>
            <a:off x="7648650" y="45720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Output</a:t>
            </a:r>
            <a:endParaRPr lang="en-US" sz="2400"/>
          </a:p>
        </p:txBody>
      </p:sp>
      <p:cxnSp>
        <p:nvCxnSpPr>
          <p:cNvPr id="4" name="Straight Arrow Connector 3"/>
          <p:cNvCxnSpPr>
            <a:stCxn id="9241" idx="3"/>
            <a:endCxn id="52" idx="1"/>
          </p:cNvCxnSpPr>
          <p:nvPr/>
        </p:nvCxnSpPr>
        <p:spPr bwMode="auto">
          <a:xfrm>
            <a:off x="7010400" y="4838700"/>
            <a:ext cx="6382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295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Compilers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optimizing compiler for Cuppa1 had two optimization phases:</a:t>
            </a:r>
          </a:p>
          <a:p>
            <a:pPr lvl="1"/>
            <a:r>
              <a:rPr lang="en-US" dirty="0" smtClean="0"/>
              <a:t>A constant folding tree rewriter</a:t>
            </a:r>
          </a:p>
          <a:p>
            <a:pPr lvl="1"/>
            <a:r>
              <a:rPr lang="en-US" dirty="0" smtClean="0"/>
              <a:t>A peephole optimizer</a:t>
            </a:r>
          </a:p>
          <a:p>
            <a:r>
              <a:rPr lang="en-US" dirty="0" smtClean="0"/>
              <a:t>See: csc402-ln008.pdf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0316"/>
      </p:ext>
    </p:extLst>
  </p:cSld>
  <p:clrMapOvr>
    <a:masterClrMapping/>
  </p:clrMapOvr>
</p:sld>
</file>

<file path=ppt/theme/theme1.xml><?xml version="1.0" encoding="utf-8"?>
<a:theme xmlns:a="http://schemas.openxmlformats.org/drawingml/2006/main" name="csc402-ln002">
  <a:themeElements>
    <a:clrScheme name="csc402-ln00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402:csc402-ln002.ppt</Template>
  <TotalTime>4605</TotalTime>
  <Words>265</Words>
  <Application>Microsoft Macintosh PowerPoint</Application>
  <PresentationFormat>On-screen Show (4:3)</PresentationFormat>
  <Paragraphs>54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ＭＳ Ｐゴシック</vt:lpstr>
      <vt:lpstr>Arial</vt:lpstr>
      <vt:lpstr>Wingdings</vt:lpstr>
      <vt:lpstr>csc402-ln002</vt:lpstr>
      <vt:lpstr>Language Implementation Review</vt:lpstr>
      <vt:lpstr>Interpreters</vt:lpstr>
      <vt:lpstr>The bytecode Interpreter</vt:lpstr>
      <vt:lpstr>Cuppa1 Interpreter</vt:lpstr>
      <vt:lpstr>Compilers</vt:lpstr>
      <vt:lpstr>Cuppa1 to Bytecode Compiler</vt:lpstr>
      <vt:lpstr>Optimizing Compilers</vt:lpstr>
      <vt:lpstr>Optimizing Compilers</vt:lpstr>
    </vt:vector>
  </TitlesOfParts>
  <Company>Lutz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Implementation Review</dc:title>
  <dc:creator>Lutz</dc:creator>
  <cp:lastModifiedBy>Lutz Hamel</cp:lastModifiedBy>
  <cp:revision>14</cp:revision>
  <dcterms:created xsi:type="dcterms:W3CDTF">2011-10-19T02:16:10Z</dcterms:created>
  <dcterms:modified xsi:type="dcterms:W3CDTF">2017-10-14T15:46:12Z</dcterms:modified>
</cp:coreProperties>
</file>