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68" r:id="rId14"/>
    <p:sldId id="286" r:id="rId15"/>
    <p:sldId id="287" r:id="rId16"/>
    <p:sldId id="291" r:id="rId17"/>
    <p:sldId id="292" r:id="rId18"/>
    <p:sldId id="295" r:id="rId19"/>
    <p:sldId id="288" r:id="rId20"/>
    <p:sldId id="289" r:id="rId21"/>
    <p:sldId id="290" r:id="rId22"/>
    <p:sldId id="293" r:id="rId23"/>
    <p:sldId id="294" r:id="rId24"/>
    <p:sldId id="284" r:id="rId25"/>
    <p:sldId id="29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8" autoAdjust="0"/>
    <p:restoredTop sz="90963"/>
  </p:normalViewPr>
  <p:slideViewPr>
    <p:cSldViewPr>
      <p:cViewPr varScale="1">
        <p:scale>
          <a:sx n="92" d="100"/>
          <a:sy n="92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DB9FAC-E07A-954F-8BEB-657FAAAFE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0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11DA4-8264-1F4B-A2C5-9733E26E9C0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A59FA-E03E-4C42-9A71-4C422F1E7D89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22086-8636-0041-AA37-9C5175E546E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612B3-F791-A54A-813B-69EAEB5D3E26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6237F-4C40-9546-A4D9-D4883B0B9871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0DA5E-EB6D-9040-B0D7-3B105D11B3A7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25F0D-7CD5-2246-8F2A-14D2150AD71C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E6518-27CA-C649-9827-501CD67C9EE9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0DDDC-CDAB-F940-B0C1-65B9B2D0C502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D0FDC-78CA-DE49-8B00-F9C8A4E5A562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F644-3E2E-B741-9D9C-42DA43C68080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D7F1F9-3474-1D4E-938A-B28D645B5C7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AA5D-700A-2748-A3A0-2A5D9DEC8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C4C29-9BD8-EF40-9BFE-74E3E3AD4A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E7D4C-CAE3-9645-8761-50BF0D4722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FAD1A-0F6B-8C49-8A6E-5E18E4FF6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8133D-4A4A-F24E-A73E-EFC4F8D3D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2C0B-40C7-7B4C-BB78-B76036F01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FE9BA-4D56-9A49-9DAB-27C84D23C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8E291-4457-9D44-9CFC-EB4DA9800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83FCD-54B0-6449-A289-D89E242A7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EF7B-F0A4-E542-98B8-5F105A629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915B996-E070-DC41-865A-F82A2DB6DF9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Implementation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crucial insight to implementing functions is that </a:t>
            </a:r>
            <a:r>
              <a:rPr lang="en-US" sz="2200" u="sng" dirty="0"/>
              <a:t>function names act just like variable names</a:t>
            </a:r>
            <a:r>
              <a:rPr lang="en-US" sz="2200" dirty="0"/>
              <a:t> - they are the key into a symbol lookup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function declaration we enter the function name into the symbol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search for the function name in the symbol table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second important insight is that </a:t>
            </a:r>
            <a:r>
              <a:rPr lang="en-US" sz="2200" u="sng" dirty="0"/>
              <a:t>the function body is the value that we store with the function name</a:t>
            </a:r>
            <a:r>
              <a:rPr lang="en-US" sz="2200" dirty="0"/>
              <a:t> in the symbol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lookup the function name in the symbol table and return the function body for interpretation.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symbol table is extended to distinguish between scalar values and function values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59" name="AutoShape 7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5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we use the function value just like we would use the value of a variable, but instead of using it in some arithmetic expression we simply interpret the body of the function in order to compute a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Cuppa3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3792682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28600"/>
            <a:ext cx="2736850" cy="2328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638872"/>
            <a:ext cx="2736850" cy="2708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50" y="5651370"/>
            <a:ext cx="2444750" cy="867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4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symbol table is extended to store two different kinds of objects:</a:t>
            </a:r>
          </a:p>
          <a:p>
            <a:pPr lvl="1"/>
            <a:r>
              <a:rPr lang="en-US" dirty="0" smtClean="0"/>
              <a:t>Scalars 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It is also extended so that we can manipulate scopes in order to implement </a:t>
            </a:r>
            <a:r>
              <a:rPr lang="en-US" i="1" dirty="0" smtClean="0"/>
              <a:t>static scoping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br>
              <a:rPr lang="en-US" dirty="0" smtClean="0"/>
            </a:b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103793"/>
            <a:ext cx="5147563" cy="6894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 smtClean="0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 = [{}]</a:t>
            </a:r>
          </a:p>
          <a:p>
            <a:endParaRPr lang="en-US" sz="9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get_config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900" dirty="0"/>
              <a:t># we make a shallow copy of the symbol </a:t>
            </a:r>
            <a:r>
              <a:rPr lang="en-US" sz="900" dirty="0" smtClean="0"/>
              <a:t>table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list(</a:t>
            </a:r>
            <a:r>
              <a:rPr lang="en-US" sz="900" dirty="0" err="1" smtClean="0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c):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c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 smtClean="0">
                <a:latin typeface="Helvetica" charset="0"/>
              </a:rPr>
              <a:t>	</a:t>
            </a:r>
            <a:r>
              <a:rPr lang="mr-IN" sz="900" dirty="0" smtClean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 smtClean="0">
                <a:latin typeface="Helvetica" charset="0"/>
              </a:rPr>
              <a:t>	</a:t>
            </a:r>
            <a:r>
              <a:rPr lang="mr-IN" sz="900" dirty="0" smtClean="0">
                <a:latin typeface="Helvetica" charset="0"/>
              </a:rPr>
              <a:t>…</a:t>
            </a:r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the scalar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symbol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(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'scalar'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declare_fun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a function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function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(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'function'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 smtClean="0">
                <a:latin typeface="Helvetica" charset="0"/>
              </a:rPr>
              <a:t>	</a:t>
            </a:r>
            <a:r>
              <a:rPr lang="mr-IN" sz="900" dirty="0" smtClean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 smtClean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28194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840182" y="5562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636" y="257694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cuppa3_symtab.py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flipH="1">
            <a:off x="6248400" y="990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Walker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57" y="122238"/>
            <a:ext cx="5366143" cy="662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Left Arrow 3"/>
          <p:cNvSpPr/>
          <p:nvPr/>
        </p:nvSpPr>
        <p:spPr bwMode="auto">
          <a:xfrm>
            <a:off x="5606657" y="2514600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5459937" y="33953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612337" y="35477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5459937" y="4606636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1" y="2078182"/>
            <a:ext cx="2561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Good News: the interpretation</a:t>
            </a:r>
            <a:br>
              <a:rPr lang="en-US" sz="1400" dirty="0" smtClean="0"/>
            </a:br>
            <a:r>
              <a:rPr lang="en-US" sz="1400" dirty="0" smtClean="0"/>
              <a:t>of the AST is the same as for</a:t>
            </a:r>
            <a:br>
              <a:rPr lang="en-US" sz="1400" dirty="0" smtClean="0"/>
            </a:br>
            <a:r>
              <a:rPr lang="en-US" sz="1400" dirty="0" smtClean="0"/>
              <a:t>Cuppa2 except for the nodes</a:t>
            </a:r>
            <a:br>
              <a:rPr lang="en-US" sz="1400" dirty="0" smtClean="0"/>
            </a:br>
            <a:r>
              <a:rPr lang="en-US" sz="1400" dirty="0" smtClean="0"/>
              <a:t>shown with the red arrow.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2618" y="3990109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cuppa3_interp_walk.py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859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difference between call statements and call expressions:</a:t>
            </a:r>
          </a:p>
          <a:p>
            <a:pPr lvl="1"/>
            <a:r>
              <a:rPr lang="en-US" dirty="0" smtClean="0"/>
              <a:t>Call statements </a:t>
            </a:r>
            <a:r>
              <a:rPr lang="mr-IN" dirty="0" smtClean="0"/>
              <a:t>–</a:t>
            </a:r>
            <a:r>
              <a:rPr lang="en-US" dirty="0" smtClean="0"/>
              <a:t> return value of a function is ignored</a:t>
            </a:r>
          </a:p>
          <a:p>
            <a:pPr lvl="1"/>
            <a:r>
              <a:rPr lang="en-US" dirty="0" smtClean="0"/>
              <a:t>Call expressions </a:t>
            </a:r>
            <a:r>
              <a:rPr lang="mr-IN" dirty="0" smtClean="0"/>
              <a:t>–</a:t>
            </a:r>
            <a:r>
              <a:rPr lang="en-US" dirty="0" smtClean="0"/>
              <a:t> function has to provide a return value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4165600"/>
            <a:ext cx="2100263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Note: the return value of functions</a:t>
            </a:r>
          </a:p>
          <a:p>
            <a:r>
              <a:rPr lang="en-US" dirty="0"/>
              <a:t>called as statement is ignored.</a:t>
            </a:r>
          </a:p>
          <a:p>
            <a:r>
              <a:rPr lang="en-US" dirty="0"/>
              <a:t>Consider:</a:t>
            </a:r>
          </a:p>
          <a:p>
            <a:endParaRPr lang="en-US" dirty="0"/>
          </a:p>
          <a:p>
            <a:r>
              <a:rPr lang="en-US" dirty="0"/>
              <a:t>declare f () {</a:t>
            </a:r>
          </a:p>
          <a:p>
            <a:r>
              <a:rPr lang="en-US" dirty="0"/>
              <a:t>     put(1001);</a:t>
            </a:r>
          </a:p>
          <a:p>
            <a:r>
              <a:rPr lang="en-US" dirty="0"/>
              <a:t>     return 1001;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f();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953000" y="4292600"/>
            <a:ext cx="1362874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endParaRPr lang="en-US" sz="1400" dirty="0" smtClean="0"/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return</a:t>
            </a:r>
            <a:r>
              <a:rPr lang="en-US" sz="1400" dirty="0"/>
              <a:t> i+1;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declare x = 10;</a:t>
            </a:r>
          </a:p>
          <a:p>
            <a:r>
              <a:rPr lang="en-US" sz="1400" dirty="0"/>
              <a:t>declare y; </a:t>
            </a:r>
          </a:p>
          <a:p>
            <a:r>
              <a:rPr lang="en-US" sz="1400" dirty="0"/>
              <a:t>y =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/>
              <a:t>(x);</a:t>
            </a:r>
          </a:p>
          <a:p>
            <a:r>
              <a:rPr lang="en-US" sz="1400" dirty="0"/>
              <a:t>put y;</a:t>
            </a:r>
          </a:p>
        </p:txBody>
      </p:sp>
    </p:spTree>
    <p:extLst>
      <p:ext uri="{BB962C8B-B14F-4D97-AF65-F5344CB8AC3E}">
        <p14:creationId xmlns:p14="http://schemas.microsoft.com/office/powerpoint/2010/main" val="7741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 we get </a:t>
            </a:r>
            <a:r>
              <a:rPr lang="en-US" dirty="0" smtClean="0"/>
              <a:t>function return </a:t>
            </a:r>
            <a:r>
              <a:rPr lang="en-US" dirty="0"/>
              <a:t>values to the call site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throw</a:t>
            </a:r>
            <a:r>
              <a:rPr lang="en-US" dirty="0" smtClean="0"/>
              <a:t> them!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2743200"/>
            <a:ext cx="1557959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590800"/>
            <a:ext cx="2452728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46" y="4703618"/>
            <a:ext cx="1981200" cy="1777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3845583" y="50292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6656432" y="3657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Curved Connector 11"/>
          <p:cNvCxnSpPr>
            <a:stCxn id="8" idx="1"/>
          </p:cNvCxnSpPr>
          <p:nvPr/>
        </p:nvCxnSpPr>
        <p:spPr bwMode="auto">
          <a:xfrm rot="10800000" flipV="1">
            <a:off x="3845584" y="3810000"/>
            <a:ext cx="2810849" cy="1371600"/>
          </a:xfrm>
          <a:prstGeom prst="curvedConnector3">
            <a:avLst>
              <a:gd name="adj1" fmla="val 101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37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Throwing the return value also solves the problem of terminating a deeply recursive computation on the AST!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3745"/>
            <a:ext cx="3124200" cy="1306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91" y="2590800"/>
            <a:ext cx="3457015" cy="3917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6781800" y="4397375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6781800" y="4797508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" y="1625600"/>
            <a:ext cx="3096964" cy="27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9" y="5059160"/>
            <a:ext cx="2476500" cy="895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295400"/>
            <a:ext cx="5194300" cy="2246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465" y="3810000"/>
            <a:ext cx="4090317" cy="282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/>
          <p:cNvSpPr/>
          <p:nvPr/>
        </p:nvSpPr>
        <p:spPr bwMode="auto">
          <a:xfrm>
            <a:off x="6407150" y="6301670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6142183" y="5788699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5" name="AutoShape 7"/>
          <p:cNvCxnSpPr>
            <a:cxnSpLocks noChangeShapeType="1"/>
            <a:stCxn id="7174" idx="0"/>
            <a:endCxn id="71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7180" name="AutoShape 12"/>
          <p:cNvCxnSpPr>
            <a:cxnSpLocks noChangeShapeType="1"/>
            <a:stCxn id="7178" idx="1"/>
            <a:endCxn id="717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94" y="1600200"/>
            <a:ext cx="6216414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05114"/>
            <a:ext cx="2184400" cy="114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3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600200"/>
            <a:ext cx="4315691" cy="2387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133850"/>
            <a:ext cx="4438650" cy="2328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2209800" y="2895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6248400" y="58674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4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222500"/>
            <a:ext cx="38862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3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Interpreter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1676400" cy="1481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29000"/>
            <a:ext cx="2286000" cy="717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439988"/>
            <a:ext cx="3371362" cy="313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181600"/>
            <a:ext cx="2330450" cy="82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5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smtClean="0"/>
              <a:t>project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9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#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3" name="AutoShape 7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9228" name="AutoShape 12"/>
          <p:cNvCxnSpPr>
            <a:cxnSpLocks noChangeShapeType="1"/>
            <a:stCxn id="9226" idx="1"/>
            <a:endCxn id="92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1" name="AutoShape 7"/>
          <p:cNvCxnSpPr>
            <a:cxnSpLocks noChangeShapeType="1"/>
            <a:stCxn id="11270" idx="0"/>
            <a:endCxn id="1126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1276" name="AutoShape 12"/>
          <p:cNvCxnSpPr>
            <a:cxnSpLocks noChangeShapeType="1"/>
            <a:stCxn id="11274" idx="1"/>
            <a:endCxn id="1126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500688" y="3124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19" name="AutoShape 7"/>
          <p:cNvCxnSpPr>
            <a:cxnSpLocks noChangeShapeType="1"/>
            <a:stCxn id="13318" idx="0"/>
            <a:endCxn id="1331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3324" name="AutoShape 12"/>
          <p:cNvCxnSpPr>
            <a:cxnSpLocks noChangeShapeType="1"/>
            <a:stCxn id="13322" idx="1"/>
            <a:endCxn id="1331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500688" y="3352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5372" name="AutoShape 12"/>
          <p:cNvCxnSpPr>
            <a:cxnSpLocks noChangeShapeType="1"/>
            <a:stCxn id="15370" idx="1"/>
            <a:endCxn id="15366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28051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Setup the function call:</a:t>
            </a:r>
          </a:p>
          <a:p>
            <a:pPr>
              <a:buFontTx/>
              <a:buChar char="•"/>
            </a:pPr>
            <a:r>
              <a:rPr lang="en-US"/>
              <a:t> lookup function name</a:t>
            </a:r>
          </a:p>
          <a:p>
            <a:pPr>
              <a:buFontTx/>
              <a:buChar char="•"/>
            </a:pPr>
            <a:r>
              <a:rPr lang="en-US"/>
              <a:t> retrieve function body</a:t>
            </a:r>
          </a:p>
          <a:p>
            <a:pPr>
              <a:buFontTx/>
              <a:buChar char="•"/>
            </a:pPr>
            <a:r>
              <a:rPr lang="en-US"/>
              <a:t> push new function scope</a:t>
            </a:r>
          </a:p>
          <a:p>
            <a:pPr>
              <a:buFontTx/>
              <a:buChar char="•"/>
            </a:pPr>
            <a:r>
              <a:rPr lang="en-US"/>
              <a:t> init formal parameters with actual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5" name="AutoShape 7"/>
          <p:cNvCxnSpPr>
            <a:cxnSpLocks noChangeShapeType="1"/>
            <a:stCxn id="17414" idx="0"/>
            <a:endCxn id="1741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7420" name="AutoShape 12"/>
          <p:cNvCxnSpPr>
            <a:cxnSpLocks noChangeShapeType="1"/>
            <a:stCxn id="17418" idx="1"/>
            <a:endCxn id="1741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5500688" y="4648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321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called function and compute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62" idx="0"/>
            <a:endCxn id="1946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9468" name="AutoShape 12"/>
          <p:cNvCxnSpPr>
            <a:cxnSpLocks noChangeShapeType="1"/>
            <a:stCxn id="19466" idx="1"/>
            <a:endCxn id="1946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546725" y="5105400"/>
            <a:ext cx="1697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Exit the called function:</a:t>
            </a:r>
          </a:p>
          <a:p>
            <a:pPr>
              <a:buFontTx/>
              <a:buChar char="•"/>
            </a:pPr>
            <a:r>
              <a:rPr lang="en-US"/>
              <a:t> pop the function scope</a:t>
            </a:r>
          </a:p>
          <a:p>
            <a:pPr>
              <a:buFontTx/>
              <a:buChar char="•"/>
            </a:pPr>
            <a:r>
              <a:rPr lang="en-US"/>
              <a:t> store the return value in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1516" name="AutoShape 12"/>
          <p:cNvCxnSpPr>
            <a:cxnSpLocks noChangeShapeType="1"/>
            <a:stCxn id="21514" idx="1"/>
            <a:endCxn id="2150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500688" y="3810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546725" y="5110163"/>
            <a:ext cx="1997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put statement </a:t>
            </a:r>
            <a:r>
              <a:rPr lang="en-US">
                <a:sym typeface="Symbol" charset="0"/>
              </a:rPr>
              <a:t>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23907</TotalTime>
  <Words>908</Words>
  <Application>Microsoft Macintosh PowerPoint</Application>
  <PresentationFormat>On-screen Show (4:3)</PresentationFormat>
  <Paragraphs>289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Menlo</vt:lpstr>
      <vt:lpstr>ＭＳ Ｐゴシック</vt:lpstr>
      <vt:lpstr>Arial</vt:lpstr>
      <vt:lpstr>Helvetica</vt:lpstr>
      <vt:lpstr>Symbol</vt:lpstr>
      <vt:lpstr>Wingdings</vt:lpstr>
      <vt:lpstr>csc402-ln003</vt:lpstr>
      <vt:lpstr>Interpreter Implementation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Cuppa3 Frontend</vt:lpstr>
      <vt:lpstr>Symbol Table</vt:lpstr>
      <vt:lpstr>Symbol  Table</vt:lpstr>
      <vt:lpstr>Interp  Walker</vt:lpstr>
      <vt:lpstr>Interp Walk</vt:lpstr>
      <vt:lpstr>Interp Walk</vt:lpstr>
      <vt:lpstr>Interp Walk</vt:lpstr>
      <vt:lpstr>Interp Walk</vt:lpstr>
      <vt:lpstr>Interp Walk</vt:lpstr>
      <vt:lpstr>Interp Walk</vt:lpstr>
      <vt:lpstr>Driver Function</vt:lpstr>
      <vt:lpstr>Testing the Interpreter</vt:lpstr>
      <vt:lpstr>Assignment</vt:lpstr>
      <vt:lpstr>Assignment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Implementation</dc:title>
  <dc:creator>Lutz</dc:creator>
  <cp:lastModifiedBy>Lutz Hamel</cp:lastModifiedBy>
  <cp:revision>33</cp:revision>
  <cp:lastPrinted>2019-11-15T11:48:31Z</cp:lastPrinted>
  <dcterms:created xsi:type="dcterms:W3CDTF">2011-10-31T11:24:13Z</dcterms:created>
  <dcterms:modified xsi:type="dcterms:W3CDTF">2019-11-15T11:59:11Z</dcterms:modified>
</cp:coreProperties>
</file>