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70" r:id="rId9"/>
    <p:sldId id="264" r:id="rId10"/>
    <p:sldId id="271" r:id="rId11"/>
    <p:sldId id="278" r:id="rId12"/>
    <p:sldId id="267" r:id="rId13"/>
    <p:sldId id="268" r:id="rId14"/>
    <p:sldId id="274" r:id="rId15"/>
    <p:sldId id="272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0963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CB4DC-9D95-DD4F-99FF-88AAC8A2A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782F-1BF6-B74E-87FC-20CCC82A1110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B335-4DD3-DA43-B172-E1E2D199DD0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57D8-F709-534D-A017-948B0578A8DA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E2FB-B39E-4F49-824C-3CC2AABAE7AB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F1AB-3E17-044F-8D4B-C1BAF6F1584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E914-44C0-714D-A0E1-62B4D7F25DDF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E89F9-B77D-BA47-A5B2-89270FA82A9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4E4F-34EB-6445-B51D-4A98CD7C34E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07B4-2662-C046-A691-1FA209AC09B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611B-791D-EB46-9503-AF8BED495F5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D4E9B-7433-C44F-8A5D-1B4759B08B12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131F-7A97-A84D-A2C5-22FBCFE9BD2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75F7-3D4D-FE47-9D35-E3B6688B4F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07379-B38C-654A-9534-4621F0066376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C9A80-5D06-C641-9D51-73CA2C17E36D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A46-D1D0-4045-8449-56BFAE7E4DF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0A2C9-0227-284A-80F2-3CB3D071F53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2170-84E8-6545-8884-B64BF7DC3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71967-15E8-C541-A6C0-3E2BA56AB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2D29-B8CD-2241-A3C1-B62B9EAA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840E5-FDD1-874A-8F11-A7F4441A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ABBA2-4137-4A44-BFC0-0A82A0212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0B9D-EBDC-4345-9210-B0AFA53F2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6698-F793-1B46-AEDE-C9A083B3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05A95-3FA0-BC4E-94D9-95E960803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21AD-DD0C-ED44-BA9F-0143DC826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8531-FA23-1646-9FF2-E41325BFB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2C52DB-7E8B-A443-BCA5-682D6F06A8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we saw previously, any programming language that has some complexity to it allows us to create syntactically correct statements that semantically do not make any sense: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8938" y="3276600"/>
            <a:ext cx="2514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z = function (x) return x+1;</a:t>
            </a:r>
          </a:p>
          <a:p>
            <a:endParaRPr lang="en-US" sz="1200"/>
          </a:p>
          <a:p>
            <a:r>
              <a:rPr lang="en-US" sz="1200"/>
              <a:t>put z+1; // ???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2325" y="4194175"/>
            <a:ext cx="7710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error in the expression can easily be caught by</a:t>
            </a:r>
            <a:br>
              <a:rPr lang="en-US" sz="2400"/>
            </a:br>
            <a:r>
              <a:rPr lang="en-US" sz="2400"/>
              <a:t>   an interpreter or compiler by tagging the operands</a:t>
            </a:r>
            <a:br>
              <a:rPr lang="en-US" sz="2400"/>
            </a:br>
            <a:r>
              <a:rPr lang="en-US" sz="2400"/>
              <a:t>   with </a:t>
            </a:r>
            <a:r>
              <a:rPr lang="en-US" sz="2400" i="1"/>
              <a:t>type names</a:t>
            </a:r>
            <a:r>
              <a:rPr lang="en-US" sz="2400"/>
              <a:t>: z.{function} + i.{int} </a:t>
            </a:r>
          </a:p>
          <a:p>
            <a:pPr>
              <a:buFontTx/>
              <a:buChar char="•"/>
            </a:pPr>
            <a:r>
              <a:rPr lang="en-US" sz="2400"/>
              <a:t> Now it is simple for the language processor to find the </a:t>
            </a:r>
            <a:br>
              <a:rPr lang="en-US" sz="2400"/>
            </a:br>
            <a:r>
              <a:rPr lang="en-US" sz="2400"/>
              <a:t>  problem: it is only allowed to apply addition to {int}</a:t>
            </a:r>
            <a:br>
              <a:rPr lang="en-US" sz="2400"/>
            </a:br>
            <a:r>
              <a:rPr lang="en-US" sz="2400"/>
              <a:t>  terms, e.g., j.{int} + i.{int}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125" y="1600200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Consider this example in Java with an implicit </a:t>
            </a:r>
            <a:r>
              <a:rPr lang="en-US" i="1"/>
              <a:t>narrowing</a:t>
            </a:r>
            <a:r>
              <a:rPr lang="en-US"/>
              <a:t> conversion:</a:t>
            </a:r>
          </a:p>
          <a:p>
            <a:endParaRPr lang="en-US"/>
          </a:p>
          <a:p>
            <a:r>
              <a:rPr lang="en-US"/>
              <a:t>   int i = 33000;</a:t>
            </a:r>
          </a:p>
          <a:p>
            <a:r>
              <a:rPr lang="en-US"/>
              <a:t>   short j = i;        //problematic, short is only 2 bytes, overflow!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6125" y="3470275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On the other hand this example in Java with an implicit </a:t>
            </a:r>
            <a:r>
              <a:rPr lang="en-US" i="1"/>
              <a:t>widening</a:t>
            </a:r>
            <a:r>
              <a:rPr lang="en-US"/>
              <a:t> conversion has no problems:</a:t>
            </a:r>
          </a:p>
          <a:p>
            <a:endParaRPr lang="en-US"/>
          </a:p>
          <a:p>
            <a:r>
              <a:rPr lang="en-US"/>
              <a:t>   short i = 20000;</a:t>
            </a:r>
          </a:p>
          <a:p>
            <a:r>
              <a:rPr lang="en-US"/>
              <a:t>   int j = i;       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9925" y="5657850"/>
            <a:ext cx="76755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>
                <a:sym typeface="Wingdings 2" charset="0"/>
              </a:rPr>
              <a:t> Compilers/interpreters will often insert widening conversions but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will flag errors when a supertype needs to be converted to a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subtype.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implication of subtypes in programming languages is the notion of </a:t>
            </a:r>
            <a:r>
              <a:rPr lang="en-US" i="1" dirty="0" smtClean="0"/>
              <a:t>type hierarchies</a:t>
            </a:r>
          </a:p>
          <a:p>
            <a:r>
              <a:rPr lang="en-US" dirty="0" smtClean="0"/>
              <a:t>Here the types of a language are ordered along the subtype relation, e.g. in Java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charset="0"/>
              </a:rPr>
              <a:t> </a:t>
            </a:r>
            <a:r>
              <a:rPr lang="en-US" sz="2800" dirty="0" smtClean="0"/>
              <a:t>float </a:t>
            </a:r>
            <a:r>
              <a:rPr lang="en-US" sz="2800" dirty="0">
                <a:sym typeface="Symbol" charset="0"/>
              </a:rPr>
              <a:t> </a:t>
            </a:r>
            <a:r>
              <a:rPr lang="en-US" sz="2800" dirty="0" smtClean="0">
                <a:sym typeface="Symbol" charset="0"/>
              </a:rPr>
              <a:t> string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484313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I. </a:t>
            </a:r>
            <a:r>
              <a:rPr lang="en-US" sz="1800" u="sng"/>
              <a:t>Name Equivalence</a:t>
            </a:r>
            <a:r>
              <a:rPr lang="en-US" sz="1800"/>
              <a:t> – two objects are of the same type of and only</a:t>
            </a:r>
            <a:br>
              <a:rPr lang="en-US" sz="1800"/>
            </a:br>
            <a:r>
              <a:rPr lang="en-US" sz="1800"/>
              <a:t>   if they share the same </a:t>
            </a:r>
            <a:r>
              <a:rPr lang="en-US" sz="1800" i="1"/>
              <a:t>type name.</a:t>
            </a:r>
            <a:endParaRPr 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9925" y="26273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3201988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Foobar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29125" y="3143250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Goobar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5178425"/>
            <a:ext cx="311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Foobar o = new Goobar();</a:t>
            </a: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41910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79925" y="4632325"/>
            <a:ext cx="33924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Error; even though the types look</a:t>
            </a:r>
            <a:br>
              <a:rPr lang="en-US" sz="1600"/>
            </a:br>
            <a:r>
              <a:rPr lang="en-US" sz="1600"/>
              <a:t>the same, their names are different,</a:t>
            </a:r>
            <a:br>
              <a:rPr lang="en-US" sz="1600"/>
            </a:br>
            <a:r>
              <a:rPr lang="en-US" sz="1600"/>
              <a:t>therefore, Java will raise an error.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</a:t>
            </a:r>
            <a:r>
              <a:rPr lang="en-US" sz="1600">
                <a:sym typeface="Wingdings" charset="0"/>
              </a:rPr>
              <a:t>Java uses </a:t>
            </a:r>
            <a:r>
              <a:rPr lang="en-US" sz="1600" i="1">
                <a:sym typeface="Wingdings" charset="0"/>
              </a:rPr>
              <a:t>name equivalence</a:t>
            </a:r>
            <a:endParaRPr lang="en-US" sz="1600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II. </a:t>
            </a:r>
            <a:r>
              <a:rPr lang="en-US" sz="1800" u="sng"/>
              <a:t>Structural Equivalence</a:t>
            </a:r>
            <a:r>
              <a:rPr lang="en-US" sz="1800"/>
              <a:t> – two objects are of the same type if and only if</a:t>
            </a:r>
            <a:br>
              <a:rPr lang="en-US" sz="1800"/>
            </a:br>
            <a:r>
              <a:rPr lang="en-US" sz="1800"/>
              <a:t>    they share the same </a:t>
            </a:r>
            <a:r>
              <a:rPr lang="en-US" sz="1800" i="1"/>
              <a:t>type structure</a:t>
            </a:r>
            <a:r>
              <a:rPr lang="en-US" sz="180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69925" y="3228975"/>
            <a:ext cx="56022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ML</a:t>
            </a:r>
            <a:br>
              <a:rPr lang="en-US" sz="1800"/>
            </a:br>
            <a:r>
              <a:rPr lang="en-US" sz="1800"/>
              <a:t>- type person = int * int * string * string;</a:t>
            </a:r>
            <a:br>
              <a:rPr lang="en-US" sz="1800"/>
            </a:br>
            <a:r>
              <a:rPr lang="en-US" sz="1800"/>
              <a:t>- type mytuple = int * int * string * string;</a:t>
            </a:r>
            <a:br>
              <a:rPr lang="en-US" sz="1800"/>
            </a:br>
            <a:r>
              <a:rPr lang="en-US" sz="1800"/>
              <a:t>- val joe:</a:t>
            </a:r>
            <a:r>
              <a:rPr lang="en-US" sz="1800">
                <a:solidFill>
                  <a:srgbClr val="FF3300"/>
                </a:solidFill>
              </a:rPr>
              <a:t>person</a:t>
            </a:r>
            <a:r>
              <a:rPr lang="en-US" sz="1800"/>
              <a:t> = (38, 185,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married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pilot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):</a:t>
            </a:r>
            <a:r>
              <a:rPr lang="en-US" sz="1800">
                <a:solidFill>
                  <a:srgbClr val="FF3300"/>
                </a:solidFill>
              </a:rPr>
              <a:t>mytuple</a:t>
            </a:r>
            <a:r>
              <a:rPr lang="en-US" sz="1800"/>
              <a:t>;</a:t>
            </a:r>
            <a:br>
              <a:rPr lang="en-US" sz="1800"/>
            </a:br>
            <a:endParaRPr lang="en-US" sz="18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12925" y="4981575"/>
            <a:ext cx="5749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Even though the type names are different, ML correctly</a:t>
            </a:r>
            <a:br>
              <a:rPr lang="en-US" sz="1800"/>
            </a:br>
            <a:r>
              <a:rPr lang="en-US" sz="1800"/>
              <a:t>recognizes this statement.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sym typeface="Wingdings" charset="0"/>
              </a:rPr>
              <a:t> ML uses </a:t>
            </a:r>
            <a:r>
              <a:rPr lang="en-US" sz="1800" i="1">
                <a:sym typeface="Wingdings" charset="0"/>
              </a:rPr>
              <a:t>structural equivalence</a:t>
            </a:r>
            <a:r>
              <a:rPr lang="en-US" sz="1800">
                <a:sym typeface="Wingdings" charset="0"/>
              </a:rPr>
              <a:t>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2209800" y="441166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334000" y="44878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46925" y="2438400"/>
            <a:ext cx="14636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Think of this as:</a:t>
            </a:r>
          </a:p>
          <a:p>
            <a:endParaRPr lang="en-US" sz="1200"/>
          </a:p>
          <a:p>
            <a:r>
              <a:rPr lang="en-US" sz="1200"/>
              <a:t>class Person {</a:t>
            </a:r>
          </a:p>
          <a:p>
            <a:r>
              <a:rPr lang="en-US" sz="1200"/>
              <a:t>  int age;</a:t>
            </a:r>
          </a:p>
          <a:p>
            <a:r>
              <a:rPr lang="en-US" sz="1200"/>
              <a:t>  int weight;</a:t>
            </a:r>
          </a:p>
          <a:p>
            <a:r>
              <a:rPr lang="en-US" sz="1200"/>
              <a:t>  String mstatus;</a:t>
            </a:r>
          </a:p>
          <a:p>
            <a:r>
              <a:rPr lang="en-US" sz="1200"/>
              <a:t>  String profession;</a:t>
            </a:r>
          </a:p>
          <a:p>
            <a:r>
              <a:rPr lang="en-US" sz="1200"/>
              <a:t>}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4958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/>
              <a:t>An interesting implication of type systems is </a:t>
            </a:r>
            <a:r>
              <a:rPr lang="en-US" i="1"/>
              <a:t>polymorphism</a:t>
            </a:r>
            <a:r>
              <a:rPr lang="en-US"/>
              <a:t>:</a:t>
            </a:r>
          </a:p>
          <a:p>
            <a:pPr lvl="1"/>
            <a:r>
              <a:rPr lang="en-US"/>
              <a:t>Function overloading</a:t>
            </a:r>
          </a:p>
          <a:p>
            <a:pPr lvl="1"/>
            <a:r>
              <a:rPr lang="en-US"/>
              <a:t>Subtype polymorphism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4600" y="4302125"/>
            <a:ext cx="4322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is </a:t>
            </a:r>
            <a:r>
              <a:rPr lang="en-US" sz="1800" i="1"/>
              <a:t>polymorphic</a:t>
            </a:r>
            <a:r>
              <a:rPr lang="en-US" sz="1800"/>
              <a:t> if it has at </a:t>
            </a:r>
          </a:p>
          <a:p>
            <a:r>
              <a:rPr lang="en-US" sz="1800"/>
              <a:t>        least two possible types.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79625" y="5988050"/>
            <a:ext cx="538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polymorphism </a:t>
            </a:r>
            <a:r>
              <a:rPr lang="en-US" sz="1600">
                <a:sym typeface="Symbol" charset="0"/>
              </a:rPr>
              <a:t> comes from Greek meaning </a:t>
            </a:r>
            <a:r>
              <a:rPr lang="ja-JP" altLang="en-US" sz="1600">
                <a:latin typeface="Arial"/>
                <a:sym typeface="Symbol" charset="0"/>
              </a:rPr>
              <a:t>‘</a:t>
            </a:r>
            <a:r>
              <a:rPr lang="en-US" sz="1600">
                <a:sym typeface="Symbol" charset="0"/>
              </a:rPr>
              <a:t>many forms</a:t>
            </a:r>
            <a:r>
              <a:rPr lang="ja-JP" altLang="en-US" sz="1600">
                <a:latin typeface="Arial"/>
                <a:sym typeface="Symbol" charset="0"/>
              </a:rPr>
              <a:t>’</a:t>
            </a:r>
            <a:endParaRPr lang="en-US" sz="16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7525" y="1560513"/>
            <a:ext cx="235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Function Overloading</a:t>
            </a:r>
            <a:endParaRPr 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2322513"/>
            <a:ext cx="603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u="sng"/>
              <a:t>Def:</a:t>
            </a:r>
            <a:r>
              <a:rPr lang="en-US" sz="1800"/>
              <a:t> An </a:t>
            </a:r>
            <a:r>
              <a:rPr lang="en-US" sz="1800" i="1"/>
              <a:t>overloaded function</a:t>
            </a:r>
            <a:r>
              <a:rPr lang="en-US" sz="1800"/>
              <a:t> is one that has at least two</a:t>
            </a:r>
            <a:br>
              <a:rPr lang="en-US" sz="1800"/>
            </a:br>
            <a:r>
              <a:rPr lang="en-US" sz="1800"/>
              <a:t>        definitions, all of different types.</a:t>
            </a:r>
            <a:endParaRPr lang="en-US" sz="1800" u="sn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7525" y="3313113"/>
            <a:ext cx="5019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In Java the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+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operator is overloaded.</a:t>
            </a:r>
          </a:p>
          <a:p>
            <a:endParaRPr lang="en-US" sz="1800"/>
          </a:p>
          <a:p>
            <a:r>
              <a:rPr lang="en-US" sz="1800"/>
              <a:t>String s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abc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def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;</a:t>
            </a:r>
          </a:p>
          <a:p>
            <a:endParaRPr lang="en-US" sz="1800"/>
          </a:p>
          <a:p>
            <a:r>
              <a:rPr lang="en-US" sz="1800"/>
              <a:t>int i = 3.{int}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5.{int} ;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605088"/>
            <a:ext cx="596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/>
              <a:t>Subtype </a:t>
            </a:r>
            <a:r>
              <a:rPr lang="en-US" sz="1800" u="sng" dirty="0" smtClean="0"/>
              <a:t>Polymorphism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essential for OO programming!</a:t>
            </a:r>
            <a:endParaRPr lang="en-US" sz="18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58850" y="3463925"/>
            <a:ext cx="6356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exhibits </a:t>
            </a:r>
            <a:r>
              <a:rPr lang="en-US" sz="1800" i="1"/>
              <a:t>subtype polymorphism</a:t>
            </a:r>
            <a:r>
              <a:rPr lang="en-US" sz="1800"/>
              <a:t> if one or more</a:t>
            </a:r>
          </a:p>
          <a:p>
            <a:r>
              <a:rPr lang="en-US" sz="1800"/>
              <a:t>        of its formal parameters has subtypes.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46125" y="2627313"/>
            <a:ext cx="24844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</a:p>
          <a:p>
            <a:endParaRPr lang="en-US" sz="1800"/>
          </a:p>
          <a:p>
            <a:r>
              <a:rPr lang="en-US" sz="1800"/>
              <a:t>void g (double a) { ... } </a:t>
            </a:r>
          </a:p>
          <a:p>
            <a:endParaRPr lang="en-US" sz="1800"/>
          </a:p>
          <a:p>
            <a:r>
              <a:rPr lang="en-US" sz="1800"/>
              <a:t>int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float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short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byte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char </a:t>
            </a:r>
            <a:r>
              <a:rPr lang="en-US" sz="1800">
                <a:sym typeface="Symbol" charset="0"/>
              </a:rPr>
              <a:t> double</a:t>
            </a:r>
          </a:p>
          <a:p>
            <a:endParaRPr lang="en-US" sz="1800">
              <a:sym typeface="Symbol" charset="0"/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2514600" y="38100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4278313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all legal types that can be passed to function </a:t>
            </a:r>
            <a:r>
              <a:rPr lang="ja-JP" altLang="en-US" sz="1400">
                <a:latin typeface="Arial"/>
              </a:rPr>
              <a:t>‘</a:t>
            </a:r>
            <a:r>
              <a:rPr lang="en-US" sz="1400"/>
              <a:t>g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2325" y="5505450"/>
            <a:ext cx="122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i = 10;</a:t>
            </a:r>
          </a:p>
          <a:p>
            <a:r>
              <a:rPr lang="en-US"/>
              <a:t>g(i);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2209800" y="54102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22525" y="5581650"/>
            <a:ext cx="473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Legal because of subtype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925" y="16795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6125" y="2212975"/>
            <a:ext cx="3805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class Cup { ... };</a:t>
            </a:r>
          </a:p>
          <a:p>
            <a:r>
              <a:rPr lang="en-US" sz="1800"/>
              <a:t>class CoffeeCup extends Cup { ... };</a:t>
            </a:r>
          </a:p>
          <a:p>
            <a:r>
              <a:rPr lang="en-US" sz="1800"/>
              <a:t>class TeaCup extends Cup { ... };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715000" y="1905000"/>
            <a:ext cx="2057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1722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29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53150" y="2373313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TeaCup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572250" y="313848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CoffeeCup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1200" y="3124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Cup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Supertype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23175" y="19161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7010400" y="2057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7391400" y="2133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248400" y="3581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81000" y="3505200"/>
            <a:ext cx="3516313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fill (</a:t>
            </a:r>
            <a:r>
              <a:rPr lang="en-US" sz="1800">
                <a:solidFill>
                  <a:srgbClr val="FF3300"/>
                </a:solidFill>
              </a:rPr>
              <a:t>Cup c</a:t>
            </a:r>
            <a:r>
              <a:rPr lang="en-US" sz="1800"/>
              <a:t>) {...}</a:t>
            </a:r>
          </a:p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CoffeeCup k = new CoffeeCup();</a:t>
            </a:r>
          </a:p>
          <a:p>
            <a:endParaRPr lang="en-US" sz="1800"/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t</a:t>
            </a:r>
            <a:r>
              <a:rPr lang="en-US" sz="1800"/>
              <a:t>);</a:t>
            </a:r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k</a:t>
            </a:r>
            <a:r>
              <a:rPr lang="en-US" sz="1800"/>
              <a:t>);</a:t>
            </a: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1311275" y="4953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376363" y="5043488"/>
            <a:ext cx="196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 polymorphism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649913" y="5572125"/>
            <a:ext cx="303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widening type conversion: TeaCup </a:t>
            </a:r>
            <a:r>
              <a:rPr lang="en-US" sz="1200">
                <a:sym typeface="Symbol" charset="0"/>
              </a:rPr>
              <a:t> Cup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421313" y="56245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 rot="5400000">
            <a:off x="8026400" y="5443538"/>
            <a:ext cx="123825" cy="1066800"/>
          </a:xfrm>
          <a:prstGeom prst="rightBrace">
            <a:avLst>
              <a:gd name="adj1" fmla="val 71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843838" y="59436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safe!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338638" y="4918075"/>
            <a:ext cx="2897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Cup c = t;</a:t>
            </a:r>
          </a:p>
          <a:p>
            <a:endParaRPr lang="en-US" sz="18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267200" y="4953000"/>
            <a:ext cx="464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 principled approach to tagging terms and expressions with type names is called a </a:t>
            </a:r>
            <a:r>
              <a:rPr lang="en-US" sz="2600" i="1" dirty="0"/>
              <a:t>type system</a:t>
            </a:r>
          </a:p>
          <a:p>
            <a:r>
              <a:rPr lang="en-US" sz="2600" dirty="0"/>
              <a:t>Every modern programming language has one</a:t>
            </a:r>
          </a:p>
          <a:p>
            <a:r>
              <a:rPr lang="en-US" sz="2600" dirty="0"/>
              <a:t>We have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ynamic type </a:t>
            </a:r>
            <a:r>
              <a:rPr lang="en-US" sz="2200" dirty="0"/>
              <a:t>systems - type systems where the system automatically recognizes the type of a variable or </a:t>
            </a:r>
            <a:r>
              <a:rPr lang="en-US" sz="2200" dirty="0" smtClean="0"/>
              <a:t>constant</a:t>
            </a:r>
          </a:p>
          <a:p>
            <a:pPr lvl="2"/>
            <a:r>
              <a:rPr lang="en-US" sz="1900" dirty="0" smtClean="0"/>
              <a:t>e.g. Python, Haskell, JavaScript</a:t>
            </a:r>
            <a:endParaRPr lang="en-US" sz="1900" dirty="0"/>
          </a:p>
          <a:p>
            <a:pPr lvl="1"/>
            <a:r>
              <a:rPr lang="en-US" sz="2200" dirty="0" smtClean="0"/>
              <a:t>static type </a:t>
            </a:r>
            <a:r>
              <a:rPr lang="en-US" sz="2200" dirty="0"/>
              <a:t>systems - type systems where the user has to explicitly declare the type of variables </a:t>
            </a:r>
            <a:r>
              <a:rPr lang="en-US" sz="2200" dirty="0" smtClean="0"/>
              <a:t>and </a:t>
            </a:r>
            <a:r>
              <a:rPr lang="en-US" sz="2200" dirty="0"/>
              <a:t>sometimes </a:t>
            </a:r>
            <a:r>
              <a:rPr lang="en-US" sz="2200" dirty="0" smtClean="0"/>
              <a:t>constants </a:t>
            </a:r>
          </a:p>
          <a:p>
            <a:pPr lvl="2"/>
            <a:r>
              <a:rPr lang="en-US" sz="1900" dirty="0" smtClean="0"/>
              <a:t>e.g. Java, C, C++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type systems?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3750"/>
            <a:ext cx="8229600" cy="4413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Types allow the language system to assist the developer in writing </a:t>
            </a:r>
            <a:r>
              <a:rPr lang="en-US" sz="2600" i="1" dirty="0"/>
              <a:t>better programs</a:t>
            </a:r>
            <a:r>
              <a:rPr lang="en-US" sz="2600" dirty="0"/>
              <a:t>. </a:t>
            </a:r>
            <a:r>
              <a:rPr lang="en-US" sz="2600" i="1" dirty="0"/>
              <a:t>Type mismatches</a:t>
            </a:r>
            <a:r>
              <a:rPr lang="en-US" sz="2600" dirty="0"/>
              <a:t> in a program usually indicate some sort of </a:t>
            </a:r>
            <a:r>
              <a:rPr lang="en-US" sz="2600" i="1" dirty="0"/>
              <a:t>programming error</a:t>
            </a:r>
            <a:r>
              <a:rPr lang="en-US" sz="26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Static type checking</a:t>
            </a:r>
            <a:r>
              <a:rPr lang="en-US" sz="2200" dirty="0"/>
              <a:t> – check the types of all statements and expressions at </a:t>
            </a:r>
            <a:r>
              <a:rPr lang="en-US" sz="2200" u="sng" dirty="0"/>
              <a:t>compile time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Dynamic type checking</a:t>
            </a:r>
            <a:r>
              <a:rPr lang="en-US" sz="2200" dirty="0"/>
              <a:t> – check the types at </a:t>
            </a:r>
            <a:r>
              <a:rPr lang="en-US" sz="2200" u="sng" dirty="0"/>
              <a:t>runtime</a:t>
            </a:r>
            <a:r>
              <a:rPr lang="en-US" sz="2200" dirty="0" smtClean="0"/>
              <a:t>.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 smtClean="0"/>
              <a:t>Languages with a static type system can be type checked dynamically and statically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 smtClean="0"/>
              <a:t>Languages with a dynamic type system can only be type checked dynamically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 smtClean="0"/>
              <a:t>New research: </a:t>
            </a:r>
            <a:r>
              <a:rPr lang="en-US" sz="2600" u="sng" dirty="0" smtClean="0"/>
              <a:t>gradual typing </a:t>
            </a:r>
            <a:r>
              <a:rPr lang="mr-IN" sz="2600" dirty="0" smtClean="0"/>
              <a:t>–</a:t>
            </a:r>
            <a:r>
              <a:rPr lang="en-US" sz="2600" dirty="0" smtClean="0"/>
              <a:t> type check as much as possible statically and then do the rest dynamical.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A Type is a Set of Values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2841625"/>
            <a:ext cx="74136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Consider the statement: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endParaRPr lang="en-US" sz="1600" dirty="0"/>
          </a:p>
          <a:p>
            <a:r>
              <a:rPr lang="en-US" sz="1600" dirty="0"/>
              <a:t>Here we declare n to be a variable of </a:t>
            </a:r>
            <a:r>
              <a:rPr lang="en-US" sz="1600" i="1" dirty="0"/>
              <a:t>type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; what we mean, n can take on any </a:t>
            </a:r>
          </a:p>
          <a:p>
            <a:r>
              <a:rPr lang="en-US" sz="1600" dirty="0"/>
              <a:t>value from the </a:t>
            </a:r>
            <a:r>
              <a:rPr lang="en-US" sz="1600" i="1" dirty="0"/>
              <a:t>set of all integer values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Also observe that the elements in a type share a common representation: each</a:t>
            </a:r>
          </a:p>
          <a:p>
            <a:r>
              <a:rPr lang="en-US" sz="1600" dirty="0"/>
              <a:t>element is encoded in the same way (float, double, char, etc.)</a:t>
            </a:r>
          </a:p>
          <a:p>
            <a:endParaRPr lang="en-US" sz="1600" dirty="0"/>
          </a:p>
          <a:p>
            <a:r>
              <a:rPr lang="en-US" sz="1600" dirty="0"/>
              <a:t>Also, all elements of a type share the same operations the language supports </a:t>
            </a:r>
          </a:p>
          <a:p>
            <a:r>
              <a:rPr lang="en-US" sz="1600" dirty="0"/>
              <a:t>for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8413" y="1657350"/>
            <a:ext cx="62928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type</a:t>
            </a:r>
            <a:r>
              <a:rPr lang="en-US" sz="1600"/>
              <a:t> is a set of values.</a:t>
            </a:r>
          </a:p>
          <a:p>
            <a:endParaRPr lang="en-US" sz="1600"/>
          </a:p>
          <a:p>
            <a:r>
              <a:rPr lang="en-US" sz="1600" b="1"/>
              <a:t>Def: </a:t>
            </a:r>
            <a:r>
              <a:rPr lang="en-US" sz="1600"/>
              <a:t>A </a:t>
            </a:r>
            <a:r>
              <a:rPr lang="en-US" sz="1600" i="1"/>
              <a:t>primitive type</a:t>
            </a:r>
            <a:r>
              <a:rPr lang="en-US" sz="1600"/>
              <a:t> is a type a programmer can use but not define.</a:t>
            </a:r>
          </a:p>
          <a:p>
            <a:endParaRPr lang="en-US" sz="1600"/>
          </a:p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constructed type</a:t>
            </a:r>
            <a:r>
              <a:rPr lang="en-US" sz="1600"/>
              <a:t> is a user-defined type.</a:t>
            </a:r>
            <a:endParaRPr lang="en-US" sz="1600" b="1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2" y="2299"/>
              <a:ext cx="17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Example: Java, primitive type</a:t>
              </a:r>
            </a:p>
            <a:p>
              <a:endParaRPr lang="en-US" sz="1600"/>
            </a:p>
            <a:p>
              <a:r>
                <a:rPr lang="en-US" sz="1600"/>
                <a:t>	float q;</a:t>
              </a:r>
              <a:endParaRPr lang="en-US" sz="1600" u="sng"/>
            </a:p>
          </p:txBody>
        </p:sp>
        <p:sp>
          <p:nvSpPr>
            <p:cNvPr id="11270" name="AutoShape 6"/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type float </a:t>
              </a:r>
              <a:r>
                <a:rPr lang="en-US" sz="1400">
                  <a:sym typeface="Symbol" charset="0"/>
                </a:rPr>
                <a:t> set of all </a:t>
              </a:r>
            </a:p>
            <a:p>
              <a:r>
                <a:rPr lang="en-US" sz="1400">
                  <a:sym typeface="Symbol" charset="0"/>
                </a:rPr>
                <a:t>possible floating point values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q is of type float, only</a:t>
              </a:r>
            </a:p>
            <a:p>
              <a:r>
                <a:rPr lang="en-US" sz="1400"/>
                <a:t>a value that is a member </a:t>
              </a:r>
            </a:p>
            <a:p>
              <a:r>
                <a:rPr lang="en-US" sz="1400"/>
                <a:t>of the set of all floating point</a:t>
              </a:r>
            </a:p>
            <a:p>
              <a:r>
                <a:rPr lang="en-US" sz="1400"/>
                <a:t>values can be assigned to 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03338" y="2351088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Java, constructed type</a:t>
            </a:r>
            <a:endParaRPr lang="en-US" sz="1600" u="sn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4338" y="3036888"/>
            <a:ext cx="2882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class Foobar { int i; String s; };</a:t>
            </a:r>
          </a:p>
          <a:p>
            <a:endParaRPr lang="en-US" sz="1600"/>
          </a:p>
          <a:p>
            <a:r>
              <a:rPr lang="en-US" sz="1600"/>
              <a:t>Foobar c = new Foobar();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 rot="5400000">
            <a:off x="2057400" y="36242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8138" y="4283075"/>
            <a:ext cx="6350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Now the variable c only accepts values that are members of type Foobar;</a:t>
            </a:r>
          </a:p>
          <a:p>
            <a:r>
              <a:rPr lang="en-US" sz="1400">
                <a:sym typeface="Wingdings" charset="0"/>
              </a:rPr>
              <a:t> </a:t>
            </a:r>
            <a:r>
              <a:rPr lang="en-US" sz="1400" i="1">
                <a:sym typeface="Wingdings" charset="0"/>
              </a:rPr>
              <a:t>object instantiations</a:t>
            </a:r>
            <a:r>
              <a:rPr lang="en-US" sz="1400">
                <a:sym typeface="Wingdings" charset="0"/>
              </a:rPr>
              <a:t> of class Foobar; objects are the values of type Foobar..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3725" y="2162175"/>
            <a:ext cx="283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C, constructed type</a:t>
            </a:r>
            <a:endParaRPr lang="en-US" sz="1600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55725" y="284797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a[3];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5400000">
            <a:off x="1714500" y="28257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3473450"/>
            <a:ext cx="268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variable a will accept values</a:t>
            </a:r>
            <a:br>
              <a:rPr lang="en-US" sz="1400"/>
            </a:br>
            <a:r>
              <a:rPr lang="en-US" sz="1400"/>
              <a:t>which are arrays of 3 integers.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013325" y="3533775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e.g.: int a[3] = {1,2,3};</a:t>
            </a:r>
          </a:p>
          <a:p>
            <a:r>
              <a:rPr lang="en-US" sz="1600"/>
              <a:t>        int a[3] = {7,24,9}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050925" y="5399088"/>
            <a:ext cx="417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We will have more to say about this later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saw that the notion of a type as a set of values is a nice model for explaining variable declarations and object-oriented structures</a:t>
            </a:r>
          </a:p>
          <a:p>
            <a:r>
              <a:rPr lang="en-US"/>
              <a:t>But it is also essential to developing the notion of a </a:t>
            </a:r>
            <a:r>
              <a:rPr lang="en-US" i="1"/>
              <a:t>subtype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2325" y="1584325"/>
            <a:ext cx="606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Def:</a:t>
            </a:r>
            <a:r>
              <a:rPr lang="en-US"/>
              <a:t> a </a:t>
            </a:r>
            <a:r>
              <a:rPr lang="en-US" i="1"/>
              <a:t>subtype</a:t>
            </a:r>
            <a:r>
              <a:rPr lang="en-US"/>
              <a:t> is a </a:t>
            </a:r>
            <a:r>
              <a:rPr lang="en-US" i="1"/>
              <a:t>subset</a:t>
            </a:r>
            <a:r>
              <a:rPr lang="en-US"/>
              <a:t> of the elements of a type.</a:t>
            </a:r>
            <a:endParaRPr lang="en-US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0763" y="2286000"/>
            <a:ext cx="59896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, that is, 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</a:t>
            </a:r>
          </a:p>
          <a:p>
            <a:r>
              <a:rPr lang="en-US" sz="1600"/>
              <a:t>also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  </a:t>
            </a:r>
            <a:r>
              <a:rPr lang="en-US" sz="1600">
                <a:solidFill>
                  <a:srgbClr val="FF3300"/>
                </a:solidFill>
              </a:rPr>
              <a:t>short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int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4784725"/>
            <a:ext cx="8093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u="sng"/>
              <a:t>Observations</a:t>
            </a:r>
            <a:r>
              <a:rPr lang="en-US" sz="2000"/>
              <a:t>: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subtype to a value of the supertype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widening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safe</a:t>
            </a:r>
            <a:r>
              <a:rPr lang="en-US" sz="2000"/>
              <a:t>)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supertype to a value of a subtype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narrowing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not safe - information loss</a:t>
            </a:r>
            <a:r>
              <a:rPr lang="en-US" sz="2000"/>
              <a:t>)</a:t>
            </a:r>
            <a:endParaRPr lang="en-US" sz="2000" u="sng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38213" y="3517900"/>
            <a:ext cx="60690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Example: Java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</a:rPr>
              <a:t> </a:t>
            </a:r>
            <a:r>
              <a:rPr lang="ja-JP" altLang="en-US" sz="1600" dirty="0">
                <a:solidFill>
                  <a:srgbClr val="FF3300"/>
                </a:solidFill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is a subtype of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(all the values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are also</a:t>
            </a:r>
          </a:p>
          <a:p>
            <a:r>
              <a:rPr lang="en-US" sz="1600" dirty="0"/>
              <a:t>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double)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FF3300"/>
                </a:solidFill>
              </a:rPr>
              <a:t> float </a:t>
            </a:r>
            <a:r>
              <a:rPr lang="en-US" sz="1600" dirty="0">
                <a:solidFill>
                  <a:srgbClr val="FF3300"/>
                </a:solidFill>
                <a:sym typeface="Symbol" charset="0"/>
              </a:rPr>
              <a:t> double</a:t>
            </a:r>
            <a:endParaRPr lang="en-US" sz="1600" u="sng" dirty="0">
              <a:solidFill>
                <a:srgbClr val="FF3300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39393</TotalTime>
  <Words>1059</Words>
  <Application>Microsoft Macintosh PowerPoint</Application>
  <PresentationFormat>On-screen Show (4:3)</PresentationFormat>
  <Paragraphs>194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Wingdings 2</vt:lpstr>
      <vt:lpstr>Arial</vt:lpstr>
      <vt:lpstr>Courier New</vt:lpstr>
      <vt:lpstr>Symbol</vt:lpstr>
      <vt:lpstr>Wingdings</vt:lpstr>
      <vt:lpstr>csc402-ln001</vt:lpstr>
      <vt:lpstr>Type Systems</vt:lpstr>
      <vt:lpstr>Type Systems</vt:lpstr>
      <vt:lpstr>Why do we use type systems?</vt:lpstr>
      <vt:lpstr>Types</vt:lpstr>
      <vt:lpstr>Types</vt:lpstr>
      <vt:lpstr>Types</vt:lpstr>
      <vt:lpstr>Types</vt:lpstr>
      <vt:lpstr>Subtypes</vt:lpstr>
      <vt:lpstr>Subtypes</vt:lpstr>
      <vt:lpstr>Subtypes</vt:lpstr>
      <vt:lpstr>Subtypes</vt:lpstr>
      <vt:lpstr>Type Equivalence</vt:lpstr>
      <vt:lpstr>Type Equivalence</vt:lpstr>
      <vt:lpstr>Polymorphism</vt:lpstr>
      <vt:lpstr>Polymorphism</vt:lpstr>
      <vt:lpstr>Polymorphism</vt:lpstr>
      <vt:lpstr>Polymorphism</vt:lpstr>
      <vt:lpstr>Polymorphism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Lutz</dc:creator>
  <cp:lastModifiedBy>Lutz Hamel</cp:lastModifiedBy>
  <cp:revision>11</cp:revision>
  <cp:lastPrinted>2019-11-26T12:56:23Z</cp:lastPrinted>
  <dcterms:created xsi:type="dcterms:W3CDTF">2011-11-15T22:03:28Z</dcterms:created>
  <dcterms:modified xsi:type="dcterms:W3CDTF">2019-12-04T10:37:29Z</dcterms:modified>
</cp:coreProperties>
</file>