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4"/>
  </p:notesMasterIdLst>
  <p:sldIdLst>
    <p:sldId id="256" r:id="rId2"/>
    <p:sldId id="257" r:id="rId3"/>
    <p:sldId id="304" r:id="rId4"/>
    <p:sldId id="30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306" r:id="rId30"/>
    <p:sldId id="308" r:id="rId31"/>
    <p:sldId id="307" r:id="rId32"/>
    <p:sldId id="30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12" autoAdjust="0"/>
    <p:restoredTop sz="91047"/>
  </p:normalViewPr>
  <p:slideViewPr>
    <p:cSldViewPr>
      <p:cViewPr>
        <p:scale>
          <a:sx n="80" d="100"/>
          <a:sy n="80" d="100"/>
        </p:scale>
        <p:origin x="208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72E43C-31E2-8C48-9B34-00E98F3F8C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09175-918D-4C4D-8E82-8D090F3A81D3}" type="slidenum">
              <a:rPr lang="en-US"/>
              <a:pPr/>
              <a:t>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72D9A-DDEC-1E47-BEC6-E732FBFC3BE0}" type="slidenum">
              <a:rPr lang="en-US"/>
              <a:pPr/>
              <a:t>12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E0C6B-77D9-6843-BA65-3D8C47D68418}" type="slidenum">
              <a:rPr lang="en-US"/>
              <a:pPr/>
              <a:t>13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4AD38-AED4-E040-B781-BCC670BB184F}" type="slidenum">
              <a:rPr lang="en-US"/>
              <a:pPr/>
              <a:t>14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9CD30-53F2-4D4C-99B3-255AA305F972}" type="slidenum">
              <a:rPr lang="en-US"/>
              <a:pPr/>
              <a:t>15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DF8AA-BF13-8C48-AA62-212BA09ECE92}" type="slidenum">
              <a:rPr lang="en-US"/>
              <a:pPr/>
              <a:t>16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24879-CC8D-7D4F-B1FA-826FE87B1ED4}" type="slidenum">
              <a:rPr lang="en-US"/>
              <a:pPr/>
              <a:t>17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32E3E-FC45-7349-8A59-CE1EFD7754D3}" type="slidenum">
              <a:rPr lang="en-US"/>
              <a:pPr/>
              <a:t>18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BD84A-11BE-724F-A1FB-81182A77246B}" type="slidenum">
              <a:rPr lang="en-US"/>
              <a:pPr/>
              <a:t>19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013B9-BC46-EE40-82C7-6F2B780D9D5F}" type="slidenum">
              <a:rPr lang="en-US"/>
              <a:pPr/>
              <a:t>20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4BDE3-C650-7741-A48D-8D901DD1FFBA}" type="slidenum">
              <a:rPr lang="en-US"/>
              <a:pPr/>
              <a:t>21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4BA13-C750-DD45-AE44-6154D359BC1E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A870C-E8AD-8749-88A5-F88974CDCB95}" type="slidenum">
              <a:rPr lang="en-US"/>
              <a:pPr/>
              <a:t>22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43D30-BCC0-664E-8FD6-8E654188B738}" type="slidenum">
              <a:rPr lang="en-US"/>
              <a:pPr/>
              <a:t>23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B5F7E-BEB9-EE41-8202-D37AE5925C78}" type="slidenum">
              <a:rPr lang="en-US"/>
              <a:pPr/>
              <a:t>24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75B7-9FF6-DB46-B12C-3BC634206089}" type="slidenum">
              <a:rPr lang="en-US"/>
              <a:pPr/>
              <a:t>25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4C530-D14C-474C-B11B-C6F6A1F2F927}" type="slidenum">
              <a:rPr lang="en-US"/>
              <a:pPr/>
              <a:t>26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97739-C24E-4449-A99D-94075D9235B3}" type="slidenum">
              <a:rPr lang="en-US"/>
              <a:pPr/>
              <a:t>27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B6684-C441-9044-99DA-DAB73FE48D71}" type="slidenum">
              <a:rPr lang="en-US"/>
              <a:pPr/>
              <a:t>5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16D7C-762D-3347-9956-D3E7FA2B359E}" type="slidenum">
              <a:rPr lang="en-US"/>
              <a:pPr/>
              <a:t>6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E7FA1-69D2-444C-9ACE-DFE6B7A532A0}" type="slidenum">
              <a:rPr lang="en-US"/>
              <a:pPr/>
              <a:t>7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95A96-E9CF-1643-A9E1-4A46DE6AB3FD}" type="slidenum">
              <a:rPr lang="en-US"/>
              <a:pPr/>
              <a:t>8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5A2A4-15B2-CA4D-AAB1-C816DDA4A463}" type="slidenum">
              <a:rPr lang="en-US"/>
              <a:pPr/>
              <a:t>9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7F4F2-F92F-5F43-8527-020270999DFC}" type="slidenum">
              <a:rPr lang="en-US"/>
              <a:pPr/>
              <a:t>10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B84E9-BB81-004A-9C40-51CAEF454DA7}" type="slidenum">
              <a:rPr lang="en-US"/>
              <a:pPr/>
              <a:t>11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C7346EC-01A8-9541-8C41-418015D947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206FB-6DAF-B744-AA70-C9FE5CC3DD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64D9C-ACF3-EA43-84E7-500ED6DF2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8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9FE4E-B94D-CE4A-9C5A-3ED59380E1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43B6C-3A61-B749-AF57-85EC7E14C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24D57-D6E4-7F40-A493-B1190CB9B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7891B-C5D0-374F-80D6-DAE486B83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93802-BF91-1644-A0C1-7BE9AB4897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95654-1174-BA4C-9E89-47E1ADC8FB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9E246-65FE-1349-AFB9-090D6EAE63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B3A2E-2DC2-C741-8F4E-0F354E76D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5B0E38CD-D32B-1849-94DF-C00AA29625D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extend our </a:t>
            </a:r>
            <a:r>
              <a:rPr lang="en-US" dirty="0" smtClean="0"/>
              <a:t>Cuppa3 </a:t>
            </a:r>
            <a:r>
              <a:rPr lang="en-US" dirty="0"/>
              <a:t>language to </a:t>
            </a:r>
            <a:r>
              <a:rPr lang="en-US" dirty="0" smtClean="0"/>
              <a:t>Cuppa4 </a:t>
            </a:r>
            <a:r>
              <a:rPr lang="en-US" dirty="0"/>
              <a:t>with the addition of a type system with </a:t>
            </a:r>
            <a:r>
              <a:rPr lang="en-US" dirty="0" smtClean="0"/>
              <a:t>four types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int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void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also assume that </a:t>
            </a:r>
            <a:r>
              <a:rPr lang="en-US" dirty="0" err="1"/>
              <a:t>int</a:t>
            </a:r>
            <a:r>
              <a:rPr lang="en-US" dirty="0"/>
              <a:t> is a subtype of </a:t>
            </a:r>
            <a:r>
              <a:rPr lang="en-US" dirty="0" smtClean="0"/>
              <a:t>float and float is a subtype of string, </a:t>
            </a:r>
            <a:r>
              <a:rPr lang="en-US" dirty="0"/>
              <a:t>that is, a compiler/interpreter is allowed to insert widening conversions and should flag errors for narrowing conversions.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5376" name="AutoShape 16"/>
          <p:cNvCxnSpPr>
            <a:cxnSpLocks noChangeShapeType="1"/>
            <a:stCxn id="15369" idx="0"/>
            <a:endCxn id="15368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17"/>
          <p:cNvCxnSpPr>
            <a:cxnSpLocks noChangeShapeType="1"/>
            <a:stCxn id="15370" idx="0"/>
            <a:endCxn id="15368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8"/>
          <p:cNvCxnSpPr>
            <a:cxnSpLocks noChangeShapeType="1"/>
            <a:stCxn id="15368" idx="0"/>
            <a:endCxn id="15366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9"/>
          <p:cNvCxnSpPr>
            <a:cxnSpLocks noChangeShapeType="1"/>
            <a:stCxn id="15365" idx="2"/>
            <a:endCxn id="15366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0"/>
          <p:cNvCxnSpPr>
            <a:cxnSpLocks noChangeShapeType="1"/>
            <a:stCxn id="15366" idx="2"/>
            <a:endCxn id="15367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1"/>
          <p:cNvCxnSpPr>
            <a:cxnSpLocks noChangeShapeType="1"/>
            <a:stCxn id="15371" idx="0"/>
            <a:endCxn id="15367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2"/>
          <p:cNvCxnSpPr>
            <a:cxnSpLocks noChangeShapeType="1"/>
            <a:stCxn id="15372" idx="0"/>
            <a:endCxn id="15371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3"/>
          <p:cNvCxnSpPr>
            <a:cxnSpLocks noChangeShapeType="1"/>
            <a:stCxn id="15373" idx="0"/>
            <a:endCxn id="15371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4"/>
          <p:cNvCxnSpPr>
            <a:cxnSpLocks noChangeShapeType="1"/>
            <a:stCxn id="15374" idx="0"/>
            <a:endCxn id="15373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5"/>
          <p:cNvCxnSpPr>
            <a:cxnSpLocks noChangeShapeType="1"/>
            <a:stCxn id="15373" idx="2"/>
            <a:endCxn id="15375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6400" name="AutoShape 16"/>
          <p:cNvCxnSpPr>
            <a:cxnSpLocks noChangeShapeType="1"/>
            <a:stCxn id="16393" idx="0"/>
            <a:endCxn id="1639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17"/>
          <p:cNvCxnSpPr>
            <a:cxnSpLocks noChangeShapeType="1"/>
            <a:stCxn id="16394" idx="0"/>
            <a:endCxn id="16392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8"/>
          <p:cNvCxnSpPr>
            <a:cxnSpLocks noChangeShapeType="1"/>
            <a:stCxn id="16392" idx="0"/>
            <a:endCxn id="1639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9"/>
          <p:cNvCxnSpPr>
            <a:cxnSpLocks noChangeShapeType="1"/>
            <a:stCxn id="16389" idx="2"/>
            <a:endCxn id="1639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20"/>
          <p:cNvCxnSpPr>
            <a:cxnSpLocks noChangeShapeType="1"/>
            <a:stCxn id="16390" idx="2"/>
            <a:endCxn id="1639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1"/>
          <p:cNvCxnSpPr>
            <a:cxnSpLocks noChangeShapeType="1"/>
            <a:stCxn id="16395" idx="0"/>
            <a:endCxn id="1639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2"/>
          <p:cNvCxnSpPr>
            <a:cxnSpLocks noChangeShapeType="1"/>
            <a:stCxn id="16396" idx="0"/>
            <a:endCxn id="1639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3"/>
          <p:cNvCxnSpPr>
            <a:cxnSpLocks noChangeShapeType="1"/>
            <a:stCxn id="16397" idx="0"/>
            <a:endCxn id="1639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4"/>
          <p:cNvCxnSpPr>
            <a:cxnSpLocks noChangeShapeType="1"/>
            <a:stCxn id="16398" idx="0"/>
            <a:endCxn id="1639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5"/>
          <p:cNvCxnSpPr>
            <a:cxnSpLocks noChangeShapeType="1"/>
            <a:stCxn id="16397" idx="2"/>
            <a:endCxn id="1639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3733800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7424" name="AutoShape 16"/>
          <p:cNvCxnSpPr>
            <a:cxnSpLocks noChangeShapeType="1"/>
            <a:stCxn id="17417" idx="0"/>
            <a:endCxn id="1741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7"/>
          <p:cNvCxnSpPr>
            <a:cxnSpLocks noChangeShapeType="1"/>
            <a:stCxn id="17418" idx="0"/>
            <a:endCxn id="17416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8"/>
          <p:cNvCxnSpPr>
            <a:cxnSpLocks noChangeShapeType="1"/>
            <a:stCxn id="17416" idx="0"/>
            <a:endCxn id="1741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9"/>
          <p:cNvCxnSpPr>
            <a:cxnSpLocks noChangeShapeType="1"/>
            <a:stCxn id="17413" idx="2"/>
            <a:endCxn id="1741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20"/>
          <p:cNvCxnSpPr>
            <a:cxnSpLocks noChangeShapeType="1"/>
            <a:stCxn id="17414" idx="2"/>
            <a:endCxn id="1741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21"/>
          <p:cNvCxnSpPr>
            <a:cxnSpLocks noChangeShapeType="1"/>
            <a:stCxn id="17419" idx="0"/>
            <a:endCxn id="1741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22"/>
          <p:cNvCxnSpPr>
            <a:cxnSpLocks noChangeShapeType="1"/>
            <a:stCxn id="17420" idx="0"/>
            <a:endCxn id="1741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23"/>
          <p:cNvCxnSpPr>
            <a:cxnSpLocks noChangeShapeType="1"/>
            <a:stCxn id="17421" idx="0"/>
            <a:endCxn id="1741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4"/>
          <p:cNvCxnSpPr>
            <a:cxnSpLocks noChangeShapeType="1"/>
            <a:stCxn id="17422" idx="0"/>
            <a:endCxn id="1742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25"/>
          <p:cNvCxnSpPr>
            <a:cxnSpLocks noChangeShapeType="1"/>
            <a:stCxn id="17421" idx="2"/>
            <a:endCxn id="1742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3733800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006975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4419600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1760" name="AutoShape 16"/>
          <p:cNvCxnSpPr>
            <a:cxnSpLocks noChangeShapeType="1"/>
            <a:stCxn id="31753" idx="0"/>
            <a:endCxn id="3175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17"/>
          <p:cNvCxnSpPr>
            <a:cxnSpLocks noChangeShapeType="1"/>
            <a:stCxn id="31754" idx="0"/>
            <a:endCxn id="31752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18"/>
          <p:cNvCxnSpPr>
            <a:cxnSpLocks noChangeShapeType="1"/>
            <a:stCxn id="31752" idx="0"/>
            <a:endCxn id="3175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19"/>
          <p:cNvCxnSpPr>
            <a:cxnSpLocks noChangeShapeType="1"/>
            <a:stCxn id="31749" idx="2"/>
            <a:endCxn id="3175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AutoShape 20"/>
          <p:cNvCxnSpPr>
            <a:cxnSpLocks noChangeShapeType="1"/>
            <a:stCxn id="31750" idx="2"/>
            <a:endCxn id="3175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1"/>
          <p:cNvCxnSpPr>
            <a:cxnSpLocks noChangeShapeType="1"/>
            <a:stCxn id="31755" idx="0"/>
            <a:endCxn id="3175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AutoShape 22"/>
          <p:cNvCxnSpPr>
            <a:cxnSpLocks noChangeShapeType="1"/>
            <a:stCxn id="31756" idx="0"/>
            <a:endCxn id="3175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AutoShape 23"/>
          <p:cNvCxnSpPr>
            <a:cxnSpLocks noChangeShapeType="1"/>
            <a:stCxn id="31757" idx="0"/>
            <a:endCxn id="3175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24"/>
          <p:cNvCxnSpPr>
            <a:cxnSpLocks noChangeShapeType="1"/>
            <a:stCxn id="31758" idx="0"/>
            <a:endCxn id="3175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5"/>
          <p:cNvCxnSpPr>
            <a:cxnSpLocks noChangeShapeType="1"/>
            <a:stCxn id="31757" idx="2"/>
            <a:endCxn id="3175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3808" name="AutoShape 16"/>
          <p:cNvCxnSpPr>
            <a:cxnSpLocks noChangeShapeType="1"/>
            <a:stCxn id="33801" idx="0"/>
            <a:endCxn id="3380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33802" idx="0"/>
            <a:endCxn id="33800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  <a:stCxn id="33800" idx="0"/>
            <a:endCxn id="3379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9"/>
          <p:cNvCxnSpPr>
            <a:cxnSpLocks noChangeShapeType="1"/>
            <a:stCxn id="33797" idx="2"/>
            <a:endCxn id="3379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0"/>
          <p:cNvCxnSpPr>
            <a:cxnSpLocks noChangeShapeType="1"/>
            <a:stCxn id="33798" idx="2"/>
            <a:endCxn id="3379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803" idx="0"/>
            <a:endCxn id="3379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4" idx="0"/>
            <a:endCxn id="3380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5" idx="0"/>
            <a:endCxn id="3380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806" idx="0"/>
            <a:endCxn id="3380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5" idx="2"/>
            <a:endCxn id="3380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5856" name="AutoShape 16"/>
          <p:cNvCxnSpPr>
            <a:cxnSpLocks noChangeShapeType="1"/>
            <a:stCxn id="35849" idx="0"/>
            <a:endCxn id="35848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AutoShape 17"/>
          <p:cNvCxnSpPr>
            <a:cxnSpLocks noChangeShapeType="1"/>
            <a:stCxn id="35850" idx="0"/>
            <a:endCxn id="35848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8"/>
          <p:cNvCxnSpPr>
            <a:cxnSpLocks noChangeShapeType="1"/>
            <a:stCxn id="35848" idx="0"/>
            <a:endCxn id="35846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19"/>
          <p:cNvCxnSpPr>
            <a:cxnSpLocks noChangeShapeType="1"/>
            <a:stCxn id="35845" idx="2"/>
            <a:endCxn id="35846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20"/>
          <p:cNvCxnSpPr>
            <a:cxnSpLocks noChangeShapeType="1"/>
            <a:stCxn id="35846" idx="2"/>
            <a:endCxn id="35847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21"/>
          <p:cNvCxnSpPr>
            <a:cxnSpLocks noChangeShapeType="1"/>
            <a:stCxn id="35851" idx="0"/>
            <a:endCxn id="35847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AutoShape 22"/>
          <p:cNvCxnSpPr>
            <a:cxnSpLocks noChangeShapeType="1"/>
            <a:stCxn id="35852" idx="0"/>
            <a:endCxn id="35851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AutoShape 23"/>
          <p:cNvCxnSpPr>
            <a:cxnSpLocks noChangeShapeType="1"/>
            <a:stCxn id="35853" idx="0"/>
            <a:endCxn id="35851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54" idx="0"/>
            <a:endCxn id="35853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AutoShape 25"/>
          <p:cNvCxnSpPr>
            <a:cxnSpLocks noChangeShapeType="1"/>
            <a:stCxn id="35853" idx="2"/>
            <a:endCxn id="35855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7527925" y="5549900"/>
            <a:ext cx="79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Widening</a:t>
            </a:r>
          </a:p>
          <a:p>
            <a:r>
              <a:rPr lang="en-US"/>
              <a:t>conversion</a:t>
            </a: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H="1">
            <a:off x="7620000" y="5943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7904" name="AutoShape 16"/>
          <p:cNvCxnSpPr>
            <a:cxnSpLocks noChangeShapeType="1"/>
            <a:stCxn id="37897" idx="0"/>
            <a:endCxn id="3789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7"/>
          <p:cNvCxnSpPr>
            <a:cxnSpLocks noChangeShapeType="1"/>
            <a:stCxn id="37898" idx="0"/>
            <a:endCxn id="37896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8"/>
          <p:cNvCxnSpPr>
            <a:cxnSpLocks noChangeShapeType="1"/>
            <a:stCxn id="37896" idx="0"/>
            <a:endCxn id="3789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9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0"/>
          <p:cNvCxnSpPr>
            <a:cxnSpLocks noChangeShapeType="1"/>
            <a:stCxn id="37894" idx="2"/>
            <a:endCxn id="3789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1"/>
          <p:cNvCxnSpPr>
            <a:cxnSpLocks noChangeShapeType="1"/>
            <a:stCxn id="37899" idx="0"/>
            <a:endCxn id="3789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22"/>
          <p:cNvCxnSpPr>
            <a:cxnSpLocks noChangeShapeType="1"/>
            <a:stCxn id="37900" idx="0"/>
            <a:endCxn id="3789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23"/>
          <p:cNvCxnSpPr>
            <a:cxnSpLocks noChangeShapeType="1"/>
            <a:stCxn id="37901" idx="0"/>
            <a:endCxn id="3789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24"/>
          <p:cNvCxnSpPr>
            <a:cxnSpLocks noChangeShapeType="1"/>
            <a:stCxn id="37902" idx="0"/>
            <a:endCxn id="3790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25"/>
          <p:cNvCxnSpPr>
            <a:cxnSpLocks noChangeShapeType="1"/>
            <a:stCxn id="37901" idx="2"/>
            <a:endCxn id="3790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9952" name="AutoShape 16"/>
          <p:cNvCxnSpPr>
            <a:cxnSpLocks noChangeShapeType="1"/>
            <a:stCxn id="39945" idx="0"/>
            <a:endCxn id="39944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17"/>
          <p:cNvCxnSpPr>
            <a:cxnSpLocks noChangeShapeType="1"/>
            <a:stCxn id="39946" idx="0"/>
            <a:endCxn id="39944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/>
          <p:cNvCxnSpPr>
            <a:cxnSpLocks noChangeShapeType="1"/>
            <a:stCxn id="39944" idx="0"/>
            <a:endCxn id="39942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9"/>
          <p:cNvCxnSpPr>
            <a:cxnSpLocks noChangeShapeType="1"/>
            <a:stCxn id="39941" idx="2"/>
            <a:endCxn id="39942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0"/>
          <p:cNvCxnSpPr>
            <a:cxnSpLocks noChangeShapeType="1"/>
            <a:stCxn id="39942" idx="2"/>
            <a:endCxn id="39943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1"/>
          <p:cNvCxnSpPr>
            <a:cxnSpLocks noChangeShapeType="1"/>
            <a:stCxn id="39947" idx="0"/>
            <a:endCxn id="39943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2"/>
          <p:cNvCxnSpPr>
            <a:cxnSpLocks noChangeShapeType="1"/>
            <a:stCxn id="39948" idx="0"/>
            <a:endCxn id="39947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3"/>
          <p:cNvCxnSpPr>
            <a:cxnSpLocks noChangeShapeType="1"/>
            <a:stCxn id="39949" idx="0"/>
            <a:endCxn id="39947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4"/>
          <p:cNvCxnSpPr>
            <a:cxnSpLocks noChangeShapeType="1"/>
            <a:stCxn id="39950" idx="0"/>
            <a:endCxn id="39949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1" name="AutoShape 25"/>
          <p:cNvCxnSpPr>
            <a:cxnSpLocks noChangeShapeType="1"/>
            <a:stCxn id="39949" idx="2"/>
            <a:endCxn id="39951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2000" name="AutoShape 16"/>
          <p:cNvCxnSpPr>
            <a:cxnSpLocks noChangeShapeType="1"/>
            <a:stCxn id="41993" idx="0"/>
            <a:endCxn id="4199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AutoShape 17"/>
          <p:cNvCxnSpPr>
            <a:cxnSpLocks noChangeShapeType="1"/>
            <a:stCxn id="41994" idx="0"/>
            <a:endCxn id="41992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8"/>
          <p:cNvCxnSpPr>
            <a:cxnSpLocks noChangeShapeType="1"/>
            <a:stCxn id="41992" idx="0"/>
            <a:endCxn id="4199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AutoShape 19"/>
          <p:cNvCxnSpPr>
            <a:cxnSpLocks noChangeShapeType="1"/>
            <a:stCxn id="41989" idx="2"/>
            <a:endCxn id="4199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AutoShape 20"/>
          <p:cNvCxnSpPr>
            <a:cxnSpLocks noChangeShapeType="1"/>
            <a:stCxn id="41990" idx="2"/>
            <a:endCxn id="4199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AutoShape 21"/>
          <p:cNvCxnSpPr>
            <a:cxnSpLocks noChangeShapeType="1"/>
            <a:stCxn id="41995" idx="0"/>
            <a:endCxn id="4199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6" name="AutoShape 22"/>
          <p:cNvCxnSpPr>
            <a:cxnSpLocks noChangeShapeType="1"/>
            <a:stCxn id="41996" idx="0"/>
            <a:endCxn id="4199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23"/>
          <p:cNvCxnSpPr>
            <a:cxnSpLocks noChangeShapeType="1"/>
            <a:stCxn id="41997" idx="0"/>
            <a:endCxn id="4199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AutoShape 24"/>
          <p:cNvCxnSpPr>
            <a:cxnSpLocks noChangeShapeType="1"/>
            <a:stCxn id="41998" idx="0"/>
            <a:endCxn id="4199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AutoShape 25"/>
          <p:cNvCxnSpPr>
            <a:cxnSpLocks noChangeShapeType="1"/>
            <a:stCxn id="41997" idx="2"/>
            <a:endCxn id="4199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148013" y="5016500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4048" name="AutoShape 16"/>
          <p:cNvCxnSpPr>
            <a:cxnSpLocks noChangeShapeType="1"/>
            <a:stCxn id="44041" idx="0"/>
            <a:endCxn id="4404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17"/>
          <p:cNvCxnSpPr>
            <a:cxnSpLocks noChangeShapeType="1"/>
            <a:stCxn id="44042" idx="0"/>
            <a:endCxn id="44040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8"/>
          <p:cNvCxnSpPr>
            <a:cxnSpLocks noChangeShapeType="1"/>
            <a:stCxn id="44040" idx="0"/>
            <a:endCxn id="4403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19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20"/>
          <p:cNvCxnSpPr>
            <a:cxnSpLocks noChangeShapeType="1"/>
            <a:stCxn id="44038" idx="2"/>
            <a:endCxn id="4403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21"/>
          <p:cNvCxnSpPr>
            <a:cxnSpLocks noChangeShapeType="1"/>
            <a:stCxn id="44043" idx="0"/>
            <a:endCxn id="4403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AutoShape 22"/>
          <p:cNvCxnSpPr>
            <a:cxnSpLocks noChangeShapeType="1"/>
            <a:stCxn id="44044" idx="0"/>
            <a:endCxn id="4404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5" name="AutoShape 23"/>
          <p:cNvCxnSpPr>
            <a:cxnSpLocks noChangeShapeType="1"/>
            <a:stCxn id="44045" idx="0"/>
            <a:endCxn id="4404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6" name="AutoShape 24"/>
          <p:cNvCxnSpPr>
            <a:cxnSpLocks noChangeShapeType="1"/>
            <a:stCxn id="44046" idx="0"/>
            <a:endCxn id="4404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7" name="AutoShape 25"/>
          <p:cNvCxnSpPr>
            <a:cxnSpLocks noChangeShapeType="1"/>
            <a:stCxn id="44045" idx="2"/>
            <a:endCxn id="4404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148013" y="5016500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129213" y="4975225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4419600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87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We want to be able to write programs such as these: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90600" y="3294063"/>
            <a:ext cx="2265363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inc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 return x+1;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y = </a:t>
            </a:r>
            <a:r>
              <a:rPr lang="en-US" sz="1600" dirty="0" err="1"/>
              <a:t>inc</a:t>
            </a:r>
            <a:r>
              <a:rPr lang="en-US" sz="1600" dirty="0"/>
              <a:t>(3);</a:t>
            </a:r>
          </a:p>
          <a:p>
            <a:r>
              <a:rPr lang="en-US" sz="1600" dirty="0"/>
              <a:t>put "the result </a:t>
            </a:r>
            <a:r>
              <a:rPr lang="en-US" sz="1600" dirty="0" smtClean="0"/>
              <a:t>is” + y</a:t>
            </a:r>
            <a:r>
              <a:rPr lang="en-US" sz="1600" dirty="0"/>
              <a:t>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56125" y="2960688"/>
            <a:ext cx="4221027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 pow(float </a:t>
            </a:r>
            <a:r>
              <a:rPr lang="en-US" sz="1600" dirty="0" err="1"/>
              <a:t>b,int</a:t>
            </a:r>
            <a:r>
              <a:rPr lang="en-US" sz="1600" dirty="0"/>
              <a:t> p) {</a:t>
            </a:r>
          </a:p>
          <a:p>
            <a:r>
              <a:rPr lang="en-US" sz="1600" dirty="0"/>
              <a:t>   if (p == 0)</a:t>
            </a:r>
          </a:p>
          <a:p>
            <a:r>
              <a:rPr lang="en-US" sz="1600" dirty="0"/>
              <a:t>      return 1.0;</a:t>
            </a:r>
          </a:p>
          <a:p>
            <a:r>
              <a:rPr lang="en-US" sz="1600" dirty="0"/>
              <a:t>   else</a:t>
            </a:r>
          </a:p>
          <a:p>
            <a:r>
              <a:rPr lang="en-US" sz="1600" dirty="0"/>
              <a:t>      return b*pow(b,p-1);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 v;</a:t>
            </a:r>
          </a:p>
          <a:p>
            <a:r>
              <a:rPr lang="en-US" sz="1600" dirty="0"/>
              <a:t>get v;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p;</a:t>
            </a:r>
          </a:p>
          <a:p>
            <a:r>
              <a:rPr lang="en-US" sz="1600" dirty="0"/>
              <a:t>get p;</a:t>
            </a:r>
          </a:p>
          <a:p>
            <a:r>
              <a:rPr lang="en-US" sz="1600" dirty="0"/>
              <a:t>float result = pow(</a:t>
            </a:r>
            <a:r>
              <a:rPr lang="en-US" sz="1600" dirty="0" err="1"/>
              <a:t>v,p</a:t>
            </a:r>
            <a:r>
              <a:rPr lang="en-US" sz="1600" dirty="0"/>
              <a:t>);</a:t>
            </a:r>
          </a:p>
          <a:p>
            <a:r>
              <a:rPr lang="en-US" sz="1600" dirty="0"/>
              <a:t>put </a:t>
            </a:r>
            <a:r>
              <a:rPr lang="en-US" sz="1600" dirty="0" smtClean="0"/>
              <a:t>v + </a:t>
            </a:r>
            <a:r>
              <a:rPr lang="ja-JP" altLang="en-US" sz="1600" dirty="0" smtClean="0"/>
              <a:t>”</a:t>
            </a:r>
            <a:r>
              <a:rPr lang="en-US" sz="1600" dirty="0" smtClean="0"/>
              <a:t> </a:t>
            </a:r>
            <a:r>
              <a:rPr lang="en-US" sz="1600" dirty="0"/>
              <a:t>to the power of </a:t>
            </a:r>
            <a:r>
              <a:rPr lang="ja-JP" altLang="en-US" sz="1600" dirty="0" smtClean="0"/>
              <a:t>“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+ </a:t>
            </a:r>
            <a:r>
              <a:rPr lang="en-US" sz="1600" dirty="0" smtClean="0"/>
              <a:t>p</a:t>
            </a:r>
            <a:r>
              <a:rPr lang="en-US" sz="1600" dirty="0"/>
              <a:t> </a:t>
            </a:r>
            <a:r>
              <a:rPr lang="en-US" sz="1600" dirty="0" smtClean="0"/>
              <a:t>+</a:t>
            </a:r>
            <a:r>
              <a:rPr lang="ja-JP" altLang="en-US" sz="1600" dirty="0" smtClean="0"/>
              <a:t>”</a:t>
            </a:r>
            <a:r>
              <a:rPr lang="en-US" sz="1600" dirty="0" smtClean="0"/>
              <a:t> </a:t>
            </a:r>
            <a:r>
              <a:rPr lang="en-US" sz="1600" dirty="0"/>
              <a:t>is </a:t>
            </a:r>
            <a:r>
              <a:rPr lang="ja-JP" altLang="en-US" sz="1600" dirty="0" smtClean="0"/>
              <a:t>“</a:t>
            </a:r>
            <a:r>
              <a:rPr lang="en-US" altLang="ja-JP" sz="1600" dirty="0"/>
              <a:t>+</a:t>
            </a:r>
            <a:r>
              <a:rPr lang="en-US" sz="1600" dirty="0" smtClean="0"/>
              <a:t>result</a:t>
            </a:r>
            <a:r>
              <a:rPr lang="en-US" sz="1600" dirty="0"/>
              <a:t>;</a:t>
            </a:r>
          </a:p>
          <a:p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46096" name="AutoShape 16"/>
          <p:cNvCxnSpPr>
            <a:cxnSpLocks noChangeShapeType="1"/>
            <a:stCxn id="46089" idx="0"/>
            <a:endCxn id="46088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17"/>
          <p:cNvCxnSpPr>
            <a:cxnSpLocks noChangeShapeType="1"/>
            <a:stCxn id="46090" idx="0"/>
            <a:endCxn id="46088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8"/>
          <p:cNvCxnSpPr>
            <a:cxnSpLocks noChangeShapeType="1"/>
            <a:stCxn id="46088" idx="0"/>
            <a:endCxn id="46086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9"/>
          <p:cNvCxnSpPr>
            <a:cxnSpLocks noChangeShapeType="1"/>
            <a:stCxn id="46085" idx="2"/>
            <a:endCxn id="46086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6108" name="AutoShape 28"/>
          <p:cNvCxnSpPr>
            <a:cxnSpLocks noChangeShapeType="1"/>
            <a:stCxn id="46106" idx="0"/>
            <a:endCxn id="46090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9" name="AutoShape 29"/>
          <p:cNvCxnSpPr>
            <a:cxnSpLocks noChangeShapeType="1"/>
            <a:stCxn id="46107" idx="0"/>
            <a:endCxn id="46090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48138" name="AutoShape 10"/>
          <p:cNvCxnSpPr>
            <a:cxnSpLocks noChangeShapeType="1"/>
            <a:stCxn id="48136" idx="0"/>
            <a:endCxn id="48135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AutoShape 11"/>
          <p:cNvCxnSpPr>
            <a:cxnSpLocks noChangeShapeType="1"/>
            <a:stCxn id="48137" idx="0"/>
            <a:endCxn id="48135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2"/>
          <p:cNvCxnSpPr>
            <a:cxnSpLocks noChangeShapeType="1"/>
            <a:stCxn id="48135" idx="0"/>
            <a:endCxn id="48134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AutoShape 13"/>
          <p:cNvCxnSpPr>
            <a:cxnSpLocks noChangeShapeType="1"/>
            <a:stCxn id="48133" idx="2"/>
            <a:endCxn id="48134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8144" name="AutoShape 16"/>
          <p:cNvCxnSpPr>
            <a:cxnSpLocks noChangeShapeType="1"/>
            <a:stCxn id="48142" idx="0"/>
            <a:endCxn id="48137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17"/>
          <p:cNvCxnSpPr>
            <a:cxnSpLocks noChangeShapeType="1"/>
            <a:stCxn id="48143" idx="0"/>
            <a:endCxn id="48137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2590800" y="6134100"/>
            <a:ext cx="6240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We have to track function symbols, both for their formal parameter types and return types.</a:t>
            </a: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V="1">
            <a:off x="41910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0186" name="AutoShape 10"/>
          <p:cNvCxnSpPr>
            <a:cxnSpLocks noChangeShapeType="1"/>
            <a:stCxn id="50184" idx="0"/>
            <a:endCxn id="50183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11"/>
          <p:cNvCxnSpPr>
            <a:cxnSpLocks noChangeShapeType="1"/>
            <a:stCxn id="50185" idx="0"/>
            <a:endCxn id="50183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2"/>
          <p:cNvCxnSpPr>
            <a:cxnSpLocks noChangeShapeType="1"/>
            <a:stCxn id="50183" idx="0"/>
            <a:endCxn id="50182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3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0192" name="AutoShape 16"/>
          <p:cNvCxnSpPr>
            <a:cxnSpLocks noChangeShapeType="1"/>
            <a:stCxn id="50190" idx="0"/>
            <a:endCxn id="50185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17"/>
          <p:cNvCxnSpPr>
            <a:cxnSpLocks noChangeShapeType="1"/>
            <a:stCxn id="50191" idx="0"/>
            <a:endCxn id="50185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2234" name="AutoShape 10"/>
          <p:cNvCxnSpPr>
            <a:cxnSpLocks noChangeShapeType="1"/>
            <a:stCxn id="52232" idx="0"/>
            <a:endCxn id="52231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AutoShape 11"/>
          <p:cNvCxnSpPr>
            <a:cxnSpLocks noChangeShapeType="1"/>
            <a:stCxn id="52233" idx="0"/>
            <a:endCxn id="52231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2"/>
          <p:cNvCxnSpPr>
            <a:cxnSpLocks noChangeShapeType="1"/>
            <a:stCxn id="52231" idx="0"/>
            <a:endCxn id="52230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3"/>
          <p:cNvCxnSpPr>
            <a:cxnSpLocks noChangeShapeType="1"/>
            <a:stCxn id="52229" idx="2"/>
            <a:endCxn id="52230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2240" name="AutoShape 16"/>
          <p:cNvCxnSpPr>
            <a:cxnSpLocks noChangeShapeType="1"/>
            <a:stCxn id="52238" idx="0"/>
            <a:endCxn id="52233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17"/>
          <p:cNvCxnSpPr>
            <a:cxnSpLocks noChangeShapeType="1"/>
            <a:stCxn id="52239" idx="0"/>
            <a:endCxn id="52233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5791200" y="50133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4282" name="AutoShape 10"/>
          <p:cNvCxnSpPr>
            <a:cxnSpLocks noChangeShapeType="1"/>
            <a:stCxn id="54280" idx="0"/>
            <a:endCxn id="54279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AutoShape 11"/>
          <p:cNvCxnSpPr>
            <a:cxnSpLocks noChangeShapeType="1"/>
            <a:stCxn id="54281" idx="0"/>
            <a:endCxn id="54279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2"/>
          <p:cNvCxnSpPr>
            <a:cxnSpLocks noChangeShapeType="1"/>
            <a:stCxn id="54279" idx="0"/>
            <a:endCxn id="54278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3"/>
          <p:cNvCxnSpPr>
            <a:cxnSpLocks noChangeShapeType="1"/>
            <a:stCxn id="54277" idx="2"/>
            <a:endCxn id="54278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4288" name="AutoShape 16"/>
          <p:cNvCxnSpPr>
            <a:cxnSpLocks noChangeShapeType="1"/>
            <a:stCxn id="54286" idx="0"/>
            <a:endCxn id="54281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AutoShape 17"/>
          <p:cNvCxnSpPr>
            <a:cxnSpLocks noChangeShapeType="1"/>
            <a:stCxn id="54287" idx="0"/>
            <a:endCxn id="54281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5791200" y="50133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559175" y="50165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4708525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6330" name="AutoShape 10"/>
          <p:cNvCxnSpPr>
            <a:cxnSpLocks noChangeShapeType="1"/>
            <a:stCxn id="56328" idx="0"/>
            <a:endCxn id="56327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AutoShape 11"/>
          <p:cNvCxnSpPr>
            <a:cxnSpLocks noChangeShapeType="1"/>
            <a:stCxn id="56329" idx="0"/>
            <a:endCxn id="56327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7" idx="0"/>
            <a:endCxn id="56326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5" idx="2"/>
            <a:endCxn id="56326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56336" name="AutoShape 16"/>
          <p:cNvCxnSpPr>
            <a:cxnSpLocks noChangeShapeType="1"/>
            <a:stCxn id="56334" idx="0"/>
            <a:endCxn id="56329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35" idx="0"/>
            <a:endCxn id="56329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8378" name="AutoShape 10"/>
          <p:cNvCxnSpPr>
            <a:cxnSpLocks noChangeShapeType="1"/>
            <a:stCxn id="58376" idx="0"/>
            <a:endCxn id="58375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AutoShape 11"/>
          <p:cNvCxnSpPr>
            <a:cxnSpLocks noChangeShapeType="1"/>
            <a:stCxn id="58377" idx="0"/>
            <a:endCxn id="58375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AutoShape 12"/>
          <p:cNvCxnSpPr>
            <a:cxnSpLocks noChangeShapeType="1"/>
            <a:stCxn id="58375" idx="0"/>
            <a:endCxn id="58374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AutoShape 13"/>
          <p:cNvCxnSpPr>
            <a:cxnSpLocks noChangeShapeType="1"/>
            <a:stCxn id="58373" idx="2"/>
            <a:endCxn id="58374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58384" name="AutoShape 16"/>
          <p:cNvCxnSpPr>
            <a:cxnSpLocks noChangeShapeType="1"/>
            <a:stCxn id="58382" idx="0"/>
            <a:endCxn id="58377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AutoShape 17"/>
          <p:cNvCxnSpPr>
            <a:cxnSpLocks noChangeShapeType="1"/>
            <a:stCxn id="58383" idx="0"/>
            <a:endCxn id="58377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4143375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60426" name="AutoShape 10"/>
          <p:cNvCxnSpPr>
            <a:cxnSpLocks noChangeShapeType="1"/>
            <a:stCxn id="60424" idx="0"/>
            <a:endCxn id="60423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27" name="AutoShape 11"/>
          <p:cNvCxnSpPr>
            <a:cxnSpLocks noChangeShapeType="1"/>
            <a:stCxn id="60425" idx="0"/>
            <a:endCxn id="60423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AutoShape 12"/>
          <p:cNvCxnSpPr>
            <a:cxnSpLocks noChangeShapeType="1"/>
            <a:stCxn id="60423" idx="0"/>
            <a:endCxn id="60422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AutoShape 13"/>
          <p:cNvCxnSpPr>
            <a:cxnSpLocks noChangeShapeType="1"/>
            <a:stCxn id="60421" idx="2"/>
            <a:endCxn id="60422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60432" name="AutoShape 16"/>
          <p:cNvCxnSpPr>
            <a:cxnSpLocks noChangeShapeType="1"/>
            <a:stCxn id="60430" idx="0"/>
            <a:endCxn id="60425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AutoShape 17"/>
          <p:cNvCxnSpPr>
            <a:cxnSpLocks noChangeShapeType="1"/>
            <a:stCxn id="60431" idx="0"/>
            <a:endCxn id="60425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4143375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172200" y="54705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5715000" y="5013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Even though Cuppa4 is statically typed we will implement a dynamic type checker</a:t>
            </a:r>
          </a:p>
          <a:p>
            <a:pPr lvl="1"/>
            <a:r>
              <a:rPr lang="en-US" sz="2200" dirty="0" smtClean="0"/>
              <a:t>Type propagation is done as part of the interpretation!</a:t>
            </a:r>
          </a:p>
          <a:p>
            <a:r>
              <a:rPr lang="en-US" dirty="0" smtClean="0"/>
              <a:t>Central to our implementation is the </a:t>
            </a:r>
            <a:r>
              <a:rPr lang="en-US" u="sng" dirty="0" smtClean="0"/>
              <a:t>type promotion table</a:t>
            </a:r>
            <a:r>
              <a:rPr lang="en-US" dirty="0" smtClean="0"/>
              <a:t> that implements our type hierarchy.</a:t>
            </a:r>
          </a:p>
          <a:p>
            <a:r>
              <a:rPr lang="en-US" dirty="0" smtClean="0"/>
              <a:t>We use the type promotion table to implement our type propagation and type checking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</a:t>
            </a:r>
            <a:r>
              <a:rPr lang="en-US" dirty="0" smtClean="0"/>
              <a:t>implementation: Type Promotion Table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24" y="1600200"/>
            <a:ext cx="7321550" cy="5088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28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</a:t>
            </a:r>
            <a:r>
              <a:rPr lang="en-US" dirty="0" smtClean="0"/>
              <a:t>implementation: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3555311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73" y="2362200"/>
            <a:ext cx="3224427" cy="3486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624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</a:t>
            </a:r>
            <a:r>
              <a:rPr lang="en-US" dirty="0" smtClean="0"/>
              <a:t>implementation: Symbol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676400"/>
            <a:ext cx="6997700" cy="469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87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</a:t>
            </a:r>
            <a:r>
              <a:rPr lang="en-US" dirty="0" smtClean="0"/>
              <a:t>implementation: Walk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1524000"/>
            <a:ext cx="5594350" cy="2566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43400"/>
            <a:ext cx="5759450" cy="2366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54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</a:t>
            </a:r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105400" cy="580428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79232"/>
            <a:ext cx="3581400" cy="1732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79708"/>
            <a:ext cx="3460750" cy="2692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048000"/>
            <a:ext cx="3962400" cy="25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</a:t>
            </a:r>
            <a:r>
              <a:rPr lang="en-US" dirty="0" smtClean="0"/>
              <a:t>implementation: Syntax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2095500"/>
            <a:ext cx="317500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51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semantic level we </a:t>
            </a:r>
            <a:r>
              <a:rPr lang="en-US" i="1" dirty="0"/>
              <a:t>annotate</a:t>
            </a:r>
            <a:r>
              <a:rPr lang="en-US" dirty="0"/>
              <a:t> all ASTs with type information</a:t>
            </a:r>
          </a:p>
          <a:p>
            <a:r>
              <a:rPr lang="en-US" dirty="0"/>
              <a:t>We use </a:t>
            </a:r>
            <a:r>
              <a:rPr lang="en-US" i="1" dirty="0"/>
              <a:t>type propagation</a:t>
            </a:r>
            <a:r>
              <a:rPr lang="en-US" dirty="0"/>
              <a:t> to check that expressions/statements are properly typed.</a:t>
            </a:r>
          </a:p>
          <a:p>
            <a:pPr lvl="1"/>
            <a:r>
              <a:rPr lang="en-US" dirty="0"/>
              <a:t>Type propagation is the systematic tagging </a:t>
            </a:r>
            <a:r>
              <a:rPr lang="en-US" dirty="0" smtClean="0"/>
              <a:t>of an </a:t>
            </a:r>
            <a:r>
              <a:rPr lang="en-US" dirty="0"/>
              <a:t>AST from leafs up with type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1281" name="AutoShape 17"/>
          <p:cNvCxnSpPr>
            <a:cxnSpLocks noChangeShapeType="1"/>
            <a:stCxn id="11274" idx="0"/>
            <a:endCxn id="11273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8"/>
          <p:cNvCxnSpPr>
            <a:cxnSpLocks noChangeShapeType="1"/>
            <a:stCxn id="11275" idx="0"/>
            <a:endCxn id="11273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1"/>
          <p:cNvCxnSpPr>
            <a:cxnSpLocks noChangeShapeType="1"/>
            <a:stCxn id="11271" idx="2"/>
            <a:endCxn id="11272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23"/>
          <p:cNvCxnSpPr>
            <a:cxnSpLocks noChangeShapeType="1"/>
            <a:stCxn id="11277" idx="0"/>
            <a:endCxn id="11276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4"/>
          <p:cNvCxnSpPr>
            <a:cxnSpLocks noChangeShapeType="1"/>
            <a:stCxn id="11278" idx="0"/>
            <a:endCxn id="11276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25"/>
          <p:cNvCxnSpPr>
            <a:cxnSpLocks noChangeShapeType="1"/>
            <a:stCxn id="11279" idx="0"/>
            <a:endCxn id="11278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26"/>
          <p:cNvCxnSpPr>
            <a:cxnSpLocks noChangeShapeType="1"/>
            <a:stCxn id="11278" idx="2"/>
            <a:endCxn id="11280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2304" name="AutoShape 1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17"/>
          <p:cNvCxnSpPr>
            <a:cxnSpLocks noChangeShapeType="1"/>
            <a:stCxn id="12298" idx="0"/>
            <a:endCxn id="12296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18"/>
          <p:cNvCxnSpPr>
            <a:cxnSpLocks noChangeShapeType="1"/>
            <a:stCxn id="12296" idx="0"/>
            <a:endCxn id="1229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19"/>
          <p:cNvCxnSpPr>
            <a:cxnSpLocks noChangeShapeType="1"/>
            <a:stCxn id="12293" idx="2"/>
            <a:endCxn id="1229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20"/>
          <p:cNvCxnSpPr>
            <a:cxnSpLocks noChangeShapeType="1"/>
            <a:stCxn id="12294" idx="2"/>
            <a:endCxn id="1229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1"/>
          <p:cNvCxnSpPr>
            <a:cxnSpLocks noChangeShapeType="1"/>
            <a:stCxn id="12299" idx="0"/>
            <a:endCxn id="1229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2"/>
          <p:cNvCxnSpPr>
            <a:cxnSpLocks noChangeShapeType="1"/>
            <a:stCxn id="12300" idx="0"/>
            <a:endCxn id="1229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3"/>
          <p:cNvCxnSpPr>
            <a:cxnSpLocks noChangeShapeType="1"/>
            <a:stCxn id="12301" idx="0"/>
            <a:endCxn id="1229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4"/>
          <p:cNvCxnSpPr>
            <a:cxnSpLocks noChangeShapeType="1"/>
            <a:stCxn id="12302" idx="0"/>
            <a:endCxn id="1230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5"/>
          <p:cNvCxnSpPr>
            <a:cxnSpLocks noChangeShapeType="1"/>
            <a:stCxn id="12301" idx="2"/>
            <a:endCxn id="1230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3328" name="AutoShape 16"/>
          <p:cNvCxnSpPr>
            <a:cxnSpLocks noChangeShapeType="1"/>
            <a:stCxn id="13321" idx="0"/>
            <a:endCxn id="1332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7"/>
          <p:cNvCxnSpPr>
            <a:cxnSpLocks noChangeShapeType="1"/>
            <a:stCxn id="13322" idx="0"/>
            <a:endCxn id="13320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8"/>
          <p:cNvCxnSpPr>
            <a:cxnSpLocks noChangeShapeType="1"/>
            <a:stCxn id="13320" idx="0"/>
            <a:endCxn id="1331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19"/>
          <p:cNvCxnSpPr>
            <a:cxnSpLocks noChangeShapeType="1"/>
            <a:stCxn id="13317" idx="2"/>
            <a:endCxn id="1331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0"/>
          <p:cNvCxnSpPr>
            <a:cxnSpLocks noChangeShapeType="1"/>
            <a:stCxn id="13318" idx="2"/>
            <a:endCxn id="1331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1"/>
          <p:cNvCxnSpPr>
            <a:cxnSpLocks noChangeShapeType="1"/>
            <a:stCxn id="13323" idx="0"/>
            <a:endCxn id="1331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2"/>
          <p:cNvCxnSpPr>
            <a:cxnSpLocks noChangeShapeType="1"/>
            <a:stCxn id="13324" idx="0"/>
            <a:endCxn id="1332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3"/>
          <p:cNvCxnSpPr>
            <a:cxnSpLocks noChangeShapeType="1"/>
            <a:stCxn id="13325" idx="0"/>
            <a:endCxn id="1332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4"/>
          <p:cNvCxnSpPr>
            <a:cxnSpLocks noChangeShapeType="1"/>
            <a:stCxn id="13326" idx="0"/>
            <a:endCxn id="1332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25"/>
          <p:cNvCxnSpPr>
            <a:cxnSpLocks noChangeShapeType="1"/>
            <a:stCxn id="13325" idx="2"/>
            <a:endCxn id="1332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4352" name="AutoShape 16"/>
          <p:cNvCxnSpPr>
            <a:cxnSpLocks noChangeShapeType="1"/>
            <a:stCxn id="14345" idx="0"/>
            <a:endCxn id="14344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6" idx="0"/>
            <a:endCxn id="14344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  <a:stCxn id="14344" idx="0"/>
            <a:endCxn id="14342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19"/>
          <p:cNvCxnSpPr>
            <a:cxnSpLocks noChangeShapeType="1"/>
            <a:stCxn id="14341" idx="2"/>
            <a:endCxn id="14342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2" idx="2"/>
            <a:endCxn id="14343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47" idx="0"/>
            <a:endCxn id="14343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2"/>
          <p:cNvCxnSpPr>
            <a:cxnSpLocks noChangeShapeType="1"/>
            <a:stCxn id="14348" idx="0"/>
            <a:endCxn id="14347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3"/>
          <p:cNvCxnSpPr>
            <a:cxnSpLocks noChangeShapeType="1"/>
            <a:stCxn id="14349" idx="0"/>
            <a:endCxn id="14347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4"/>
          <p:cNvCxnSpPr>
            <a:cxnSpLocks noChangeShapeType="1"/>
            <a:stCxn id="14350" idx="0"/>
            <a:endCxn id="14349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5"/>
          <p:cNvCxnSpPr>
            <a:cxnSpLocks noChangeShapeType="1"/>
            <a:stCxn id="14349" idx="2"/>
            <a:endCxn id="14351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4">
  <a:themeElements>
    <a:clrScheme name="csc402-ln00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402:csc402-ln004.ppt</Template>
  <TotalTime>54603</TotalTime>
  <Words>1366</Words>
  <Application>Microsoft Macintosh PowerPoint</Application>
  <PresentationFormat>On-screen Show (4:3)</PresentationFormat>
  <Paragraphs>467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ＭＳ Ｐゴシック</vt:lpstr>
      <vt:lpstr>Webdings</vt:lpstr>
      <vt:lpstr>Arial</vt:lpstr>
      <vt:lpstr>Symbol</vt:lpstr>
      <vt:lpstr>Wingdings</vt:lpstr>
      <vt:lpstr>csc402-ln004</vt:lpstr>
      <vt:lpstr>Type system implementation</vt:lpstr>
      <vt:lpstr>Type system implementation</vt:lpstr>
      <vt:lpstr>Type system implementation: Syntax</vt:lpstr>
      <vt:lpstr>Type system implementation: Syntax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</vt:lpstr>
      <vt:lpstr>Type system implementation: Type Promotion Table</vt:lpstr>
      <vt:lpstr>Type system implementation: Symbol Table</vt:lpstr>
      <vt:lpstr>Type system implementation: Walk</vt:lpstr>
      <vt:lpstr>Type system implementation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system implementation</dc:title>
  <dc:creator>Lutz</dc:creator>
  <cp:lastModifiedBy>Lutz Hamel</cp:lastModifiedBy>
  <cp:revision>43</cp:revision>
  <cp:lastPrinted>2017-12-05T23:12:40Z</cp:lastPrinted>
  <dcterms:created xsi:type="dcterms:W3CDTF">2011-11-16T17:18:09Z</dcterms:created>
  <dcterms:modified xsi:type="dcterms:W3CDTF">2019-12-04T11:19:35Z</dcterms:modified>
</cp:coreProperties>
</file>