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3"/>
  </p:notesMasterIdLst>
  <p:sldIdLst>
    <p:sldId id="256" r:id="rId2"/>
    <p:sldId id="258" r:id="rId3"/>
    <p:sldId id="259" r:id="rId4"/>
    <p:sldId id="263" r:id="rId5"/>
    <p:sldId id="265" r:id="rId6"/>
    <p:sldId id="271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03"/>
    <p:restoredTop sz="90963"/>
  </p:normalViewPr>
  <p:slideViewPr>
    <p:cSldViewPr>
      <p:cViewPr varScale="1">
        <p:scale>
          <a:sx n="85" d="100"/>
          <a:sy n="85" d="100"/>
        </p:scale>
        <p:origin x="176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B2AFA5-C39D-7D48-877A-C207125DA1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20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BA3527-0498-7249-99E0-9AB40469980C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27DBE9-5F7D-C144-A4A0-A8CEBD2EABDD}" type="slidenum">
              <a:rPr lang="en-US"/>
              <a:pPr/>
              <a:t>10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3B03DF-E176-1946-8CE5-622FE8C0FF4F}" type="slidenum">
              <a:rPr lang="en-US"/>
              <a:pPr/>
              <a:t>11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5D6258-42D7-2145-A2E5-8471FE1CC0CC}" type="slidenum">
              <a:rPr lang="en-US"/>
              <a:pPr/>
              <a:t>2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413A4A-F4A2-1C4E-BE78-0F7F852CAC51}" type="slidenum">
              <a:rPr lang="en-US"/>
              <a:pPr/>
              <a:t>3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8294D1-7C93-4243-B5C2-9900D5DB7866}" type="slidenum">
              <a:rPr lang="en-US"/>
              <a:pPr/>
              <a:t>4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7284B-982C-5842-989B-A9154B1F32DD}" type="slidenum">
              <a:rPr lang="en-US"/>
              <a:pPr/>
              <a:t>5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7284B-982C-5842-989B-A9154B1F32DD}" type="slidenum">
              <a:rPr lang="en-US"/>
              <a:pPr/>
              <a:t>6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15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2E2DA8-1D4C-5048-9D33-AD75390A95CF}" type="slidenum">
              <a:rPr lang="en-US"/>
              <a:pPr/>
              <a:t>7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8ADAA5-7533-E242-90C1-354505953C8F}" type="slidenum">
              <a:rPr lang="en-US"/>
              <a:pPr/>
              <a:t>8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4E15D-8BD7-F342-9771-221DEF3FE95C}" type="slidenum">
              <a:rPr lang="en-US"/>
              <a:pPr/>
              <a:t>9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AE66B2C-E14A-244D-856E-8C4ED39346D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131B4-1652-6543-AE97-6077676295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8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9319F-04ED-4149-950F-C15774E351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8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0F4E59-3302-DE4F-96F7-711E63448D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6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658CE-E2E4-A24F-B514-952C6C2F3F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1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B775B5-BD6A-D748-B12F-20436A2FCB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6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A630E-FB9F-D84F-BECF-A4D6AF109B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0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5CC1D0-696F-534C-B1F3-9A4FA6E8EA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8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BA4CF7-D9CC-C447-95C5-DEA6E2C97D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8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F8B6D-188B-F345-B1AE-043407C8FA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2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A8E81-C3F8-794A-A0D1-0F58603346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0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48BEEA8E-4AD4-874B-9241-DC917027DCA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Implementation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090737"/>
          </a:xfrm>
        </p:spPr>
        <p:txBody>
          <a:bodyPr/>
          <a:lstStyle/>
          <a:p>
            <a:r>
              <a:rPr lang="en-US" dirty="0"/>
              <a:t>The key insight here is that arrays can be viewed as </a:t>
            </a:r>
            <a:r>
              <a:rPr lang="en-US" i="1" dirty="0"/>
              <a:t>modifiers</a:t>
            </a:r>
            <a:r>
              <a:rPr lang="en-US" dirty="0"/>
              <a:t> to some </a:t>
            </a:r>
            <a:r>
              <a:rPr lang="en-US" dirty="0" smtClean="0"/>
              <a:t>primitive type </a:t>
            </a:r>
            <a:r>
              <a:rPr lang="en-US" dirty="0"/>
              <a:t>such as </a:t>
            </a:r>
            <a:r>
              <a:rPr lang="en-US" dirty="0" err="1"/>
              <a:t>int</a:t>
            </a:r>
            <a:r>
              <a:rPr lang="en-US" dirty="0"/>
              <a:t> or float, e.g. </a:t>
            </a:r>
            <a:r>
              <a:rPr lang="en-US" dirty="0" err="1"/>
              <a:t>int</a:t>
            </a:r>
            <a:r>
              <a:rPr lang="en-US" dirty="0"/>
              <a:t>[10]</a:t>
            </a:r>
          </a:p>
          <a:p>
            <a:r>
              <a:rPr lang="en-US" dirty="0"/>
              <a:t>This is expressed with the grammar rules: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088971"/>
            <a:ext cx="4724400" cy="1625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3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Descriptors vs. Values</a:t>
            </a:r>
          </a:p>
        </p:txBody>
      </p:sp>
      <p:sp>
        <p:nvSpPr>
          <p:cNvPr id="22544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Type Descriptors are just structural descriptions of the type in the AST</a:t>
            </a:r>
          </a:p>
          <a:p>
            <a:pPr>
              <a:lnSpc>
                <a:spcPct val="90000"/>
              </a:lnSpc>
            </a:pPr>
            <a:r>
              <a:rPr lang="en-US" dirty="0"/>
              <a:t>Values are object that can hold values that we can compute with: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IntValue</a:t>
            </a:r>
            <a:r>
              <a:rPr lang="en-US" dirty="0" smtClean="0"/>
              <a:t> </a:t>
            </a:r>
            <a:r>
              <a:rPr lang="en-US" dirty="0"/>
              <a:t>- holds an integer value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FloatValue</a:t>
            </a:r>
            <a:r>
              <a:rPr lang="en-US" dirty="0" smtClean="0"/>
              <a:t> </a:t>
            </a:r>
            <a:r>
              <a:rPr lang="en-US" dirty="0"/>
              <a:t>- holds a real value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StringValue</a:t>
            </a:r>
            <a:r>
              <a:rPr lang="en-US" dirty="0" smtClean="0"/>
              <a:t> </a:t>
            </a:r>
            <a:r>
              <a:rPr lang="en-US" dirty="0"/>
              <a:t>- holds a string value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ArrayValue</a:t>
            </a:r>
            <a:r>
              <a:rPr lang="en-US" dirty="0" smtClean="0"/>
              <a:t> </a:t>
            </a:r>
            <a:r>
              <a:rPr lang="en-US" dirty="0"/>
              <a:t>- holds the values of its elements with the appropriate element type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FunctionValue</a:t>
            </a:r>
            <a:r>
              <a:rPr lang="en-US" dirty="0" smtClean="0"/>
              <a:t> </a:t>
            </a:r>
            <a:r>
              <a:rPr lang="en-US" dirty="0"/>
              <a:t>- holds a function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Descriptors vs Values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23560" name="AutoShape 8"/>
          <p:cNvCxnSpPr>
            <a:cxnSpLocks noChangeShapeType="1"/>
            <a:stCxn id="23558" idx="1"/>
            <a:endCxn id="23556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6065838" y="2305050"/>
            <a:ext cx="2028825" cy="322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/>
              <a:t>int[3] a = { 3,-2,10 }; </a:t>
            </a:r>
          </a:p>
        </p:txBody>
      </p:sp>
      <p:sp>
        <p:nvSpPr>
          <p:cNvPr id="23562" name="AutoShape 10"/>
          <p:cNvSpPr>
            <a:spLocks noChangeArrowheads="1"/>
          </p:cNvSpPr>
          <p:nvPr/>
        </p:nvSpPr>
        <p:spPr bwMode="auto">
          <a:xfrm>
            <a:off x="5638800" y="22860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</a:t>
            </a:r>
            <a:r>
              <a:rPr lang="en-US" sz="1000">
                <a:solidFill>
                  <a:srgbClr val="FF0000"/>
                </a:solidFill>
                <a:sym typeface="Symbol" charset="0"/>
              </a:rPr>
              <a:t>{3,-2,10}</a:t>
            </a:r>
          </a:p>
        </p:txBody>
      </p:sp>
      <p:sp>
        <p:nvSpPr>
          <p:cNvPr id="23564" name="AutoShape 12"/>
          <p:cNvSpPr>
            <a:spLocks/>
          </p:cNvSpPr>
          <p:nvPr/>
        </p:nvSpPr>
        <p:spPr bwMode="auto">
          <a:xfrm rot="-5400000">
            <a:off x="1600200" y="22860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1425575" y="298767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Value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6324600" y="26670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5384800" y="3568700"/>
            <a:ext cx="284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Type Descriptor: ArrayType(Type.INTEGER, 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Implementation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We also need to allow for array initializers of the form int[2] a = {1,2} in addition to the scalar initializers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16" y="3154753"/>
            <a:ext cx="4178300" cy="1991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223" y="4724400"/>
            <a:ext cx="3530600" cy="1587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Implementation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557337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The last thing we need to address are the contexts array expression can appear in:</a:t>
            </a:r>
          </a:p>
          <a:p>
            <a:pPr lvl="1"/>
            <a:r>
              <a:rPr lang="en-US" sz="2200" dirty="0"/>
              <a:t>Left hand side of an assignment statement</a:t>
            </a:r>
          </a:p>
          <a:p>
            <a:pPr lvl="1"/>
            <a:r>
              <a:rPr lang="en-US" sz="2200" dirty="0"/>
              <a:t>Within an expression</a:t>
            </a:r>
          </a:p>
          <a:p>
            <a:r>
              <a:rPr lang="en-US" sz="2600" dirty="0"/>
              <a:t>We do this with the idea of a </a:t>
            </a:r>
            <a:r>
              <a:rPr lang="en-US" sz="2600" u="sng" dirty="0"/>
              <a:t>storable</a:t>
            </a:r>
            <a:r>
              <a:rPr lang="en-US" sz="2600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64" y="3429000"/>
            <a:ext cx="3818536" cy="18204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3412761"/>
            <a:ext cx="2571750" cy="22739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226" y="5682981"/>
            <a:ext cx="2959100" cy="622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Descriptors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Up to now we were able to describe our types with tokens such as INTEGER or FLOAT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With the introduction of arrays this is no longer true, the type</a:t>
            </a:r>
            <a:br>
              <a:rPr lang="en-US" sz="2600" dirty="0"/>
            </a:br>
            <a:r>
              <a:rPr lang="en-US" sz="2600" dirty="0"/>
              <a:t>    </a:t>
            </a:r>
            <a:r>
              <a:rPr lang="en-US" sz="2600" dirty="0" err="1"/>
              <a:t>int</a:t>
            </a:r>
            <a:r>
              <a:rPr lang="en-US" sz="2600" dirty="0"/>
              <a:t>[10]</a:t>
            </a:r>
            <a:br>
              <a:rPr lang="en-US" sz="2600" dirty="0"/>
            </a:br>
            <a:r>
              <a:rPr lang="en-US" sz="2600" dirty="0"/>
              <a:t>is different from the type</a:t>
            </a:r>
            <a:br>
              <a:rPr lang="en-US" sz="2600" dirty="0"/>
            </a:br>
            <a:r>
              <a:rPr lang="en-US" sz="2600" dirty="0"/>
              <a:t>    </a:t>
            </a:r>
            <a:r>
              <a:rPr lang="en-US" sz="2600" dirty="0" err="1"/>
              <a:t>int</a:t>
            </a:r>
            <a:r>
              <a:rPr lang="en-US" sz="2600" dirty="0"/>
              <a:t>[20]</a:t>
            </a:r>
            <a:br>
              <a:rPr lang="en-US" sz="2600" dirty="0"/>
            </a:br>
            <a:r>
              <a:rPr lang="en-US" sz="2600" dirty="0"/>
              <a:t>and is certainly different from the type</a:t>
            </a:r>
            <a:br>
              <a:rPr lang="en-US" sz="2600" dirty="0"/>
            </a:br>
            <a:r>
              <a:rPr lang="en-US" sz="2600" dirty="0"/>
              <a:t>    </a:t>
            </a:r>
            <a:r>
              <a:rPr lang="en-US" sz="2600" dirty="0" err="1"/>
              <a:t>int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In order to describe structured types in our AST we need </a:t>
            </a:r>
            <a:r>
              <a:rPr lang="en-US" sz="2600" u="sng" dirty="0"/>
              <a:t>type descriptors</a:t>
            </a:r>
            <a:r>
              <a:rPr lang="en-US" sz="2600" dirty="0"/>
              <a:t>, that is, structural descriptions of the type at hand.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Descriptors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implementation type descriptors are tuples</a:t>
            </a:r>
          </a:p>
          <a:p>
            <a:r>
              <a:rPr lang="en-US" dirty="0" smtClean="0"/>
              <a:t>For the primitive types the type descriptors are </a:t>
            </a:r>
            <a:r>
              <a:rPr lang="en-US" u="sng" dirty="0" smtClean="0"/>
              <a:t>one tuples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(‘integer’,)</a:t>
            </a:r>
          </a:p>
          <a:p>
            <a:pPr lvl="1"/>
            <a:r>
              <a:rPr lang="en-US" dirty="0" smtClean="0"/>
              <a:t>(‘float’,)</a:t>
            </a:r>
          </a:p>
          <a:p>
            <a:pPr lvl="1"/>
            <a:r>
              <a:rPr lang="en-US" dirty="0" smtClean="0"/>
              <a:t>(‘string’,)</a:t>
            </a:r>
          </a:p>
          <a:p>
            <a:r>
              <a:rPr lang="en-US" dirty="0" smtClean="0"/>
              <a:t>For arrays we have the ‘array-type’ tuple,</a:t>
            </a:r>
          </a:p>
          <a:p>
            <a:pPr lvl="1"/>
            <a:r>
              <a:rPr lang="en-US" dirty="0" smtClean="0"/>
              <a:t>(‘array-type’, &lt;size&gt;, &lt;</a:t>
            </a:r>
            <a:r>
              <a:rPr lang="en-US" dirty="0" err="1" smtClean="0"/>
              <a:t>elem</a:t>
            </a:r>
            <a:r>
              <a:rPr lang="en-US" dirty="0" smtClean="0"/>
              <a:t>-type&gt;)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Descriptors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19263"/>
            <a:ext cx="2667000" cy="4411662"/>
          </a:xfrm>
        </p:spPr>
        <p:txBody>
          <a:bodyPr/>
          <a:lstStyle/>
          <a:p>
            <a:pPr lvl="1"/>
            <a:r>
              <a:rPr lang="en-US" sz="1800" dirty="0" smtClean="0"/>
              <a:t>These type descriptors show up in the front end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277144"/>
            <a:ext cx="4156276" cy="5295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24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Descriptors	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157537"/>
          </a:xfrm>
        </p:spPr>
        <p:txBody>
          <a:bodyPr/>
          <a:lstStyle/>
          <a:p>
            <a:r>
              <a:rPr lang="en-US" sz="2600"/>
              <a:t>Going from a token based type system to type descriptors has ramification for the type checker:</a:t>
            </a:r>
          </a:p>
          <a:p>
            <a:pPr lvl="1"/>
            <a:r>
              <a:rPr lang="en-US" sz="2200"/>
              <a:t>Checking for compatible types is more complicated because we have to do a structural comparison</a:t>
            </a:r>
          </a:p>
          <a:p>
            <a:pPr lvl="1"/>
            <a:r>
              <a:rPr lang="en-US" sz="2200"/>
              <a:t>Type promotions (widening conversions) should only be applied to scalar types</a:t>
            </a:r>
          </a:p>
          <a:p>
            <a:pPr lvl="2"/>
            <a:r>
              <a:rPr lang="en-US" sz="2100"/>
              <a:t>This is a design decision, we could also allow for code like this if we so choose: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124200" y="4941888"/>
            <a:ext cx="4164013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int[3] a = {1,2,3};</a:t>
            </a:r>
          </a:p>
          <a:p>
            <a:r>
              <a:rPr lang="en-US"/>
              <a:t>float[3] b;</a:t>
            </a:r>
          </a:p>
          <a:p>
            <a:r>
              <a:rPr lang="en-US"/>
              <a:t>b = a;  // element by element type promotion</a:t>
            </a:r>
          </a:p>
          <a:p>
            <a:r>
              <a:rPr lang="en-US"/>
              <a:t>put b;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565525" y="6237288"/>
            <a:ext cx="2116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 {1.0, 2.0, 3.0}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Descriptors vs. Values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090737"/>
          </a:xfrm>
        </p:spPr>
        <p:txBody>
          <a:bodyPr/>
          <a:lstStyle/>
          <a:p>
            <a:r>
              <a:rPr lang="en-US"/>
              <a:t>Type descriptors are structural descriptions of types in the AST</a:t>
            </a:r>
          </a:p>
          <a:p>
            <a:r>
              <a:rPr lang="en-US"/>
              <a:t>The type descriptions are used in variable declarations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62000" y="4483100"/>
            <a:ext cx="77724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000"/>
              <a:t>stmt returns [Stmt ast]</a:t>
            </a:r>
          </a:p>
          <a:p>
            <a:r>
              <a:rPr lang="en-US" sz="1000"/>
              <a:t>	:	…</a:t>
            </a:r>
          </a:p>
          <a:p>
            <a:r>
              <a:rPr lang="en-US" sz="1000"/>
              <a:t>	|	dt=dataType VAR '=' initializer ';'	      { $ast = new VarDeclStmt($dt.type,$VAR.text,$initializer.ast); }</a:t>
            </a:r>
          </a:p>
          <a:p>
            <a:r>
              <a:rPr lang="en-US" sz="1000"/>
              <a:t>	|	…</a:t>
            </a:r>
          </a:p>
          <a:p>
            <a:r>
              <a:rPr lang="en-US" sz="1000"/>
              <a:t>	;</a:t>
            </a:r>
          </a:p>
          <a:p>
            <a:r>
              <a:rPr lang="en-US" sz="100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Descriptors vs. Values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090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Values are objects that we associate with variables in the symbol table</a:t>
            </a:r>
          </a:p>
          <a:p>
            <a:pPr>
              <a:lnSpc>
                <a:spcPct val="90000"/>
              </a:lnSpc>
            </a:pPr>
            <a:r>
              <a:rPr lang="en-US" sz="2400"/>
              <a:t>Values represent actual values such as integer values that can be copied and with which we can compute.</a:t>
            </a:r>
          </a:p>
          <a:p>
            <a:pPr>
              <a:lnSpc>
                <a:spcPct val="90000"/>
              </a:lnSpc>
            </a:pPr>
            <a:r>
              <a:rPr lang="en-US" sz="2400"/>
              <a:t>In our language values are represented by the following class hierarchy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870325" y="4103688"/>
            <a:ext cx="703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Value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508125" y="4865688"/>
            <a:ext cx="9223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IntValue</a:t>
            </a:r>
            <a:endParaRPr lang="en-US" dirty="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2879725" y="4865688"/>
            <a:ext cx="1150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FloatValue</a:t>
            </a:r>
            <a:endParaRPr lang="en-US" dirty="0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4479925" y="4865688"/>
            <a:ext cx="12302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StringValue</a:t>
            </a:r>
            <a:endParaRPr lang="en-US" dirty="0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6384925" y="4865688"/>
            <a:ext cx="11844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ArrayValue</a:t>
            </a:r>
            <a:endParaRPr lang="en-US" dirty="0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7604125" y="4876800"/>
            <a:ext cx="14811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FunctionValue</a:t>
            </a:r>
            <a:endParaRPr lang="en-US" dirty="0"/>
          </a:p>
        </p:txBody>
      </p:sp>
      <p:cxnSp>
        <p:nvCxnSpPr>
          <p:cNvPr id="21515" name="AutoShape 11"/>
          <p:cNvCxnSpPr>
            <a:cxnSpLocks noChangeShapeType="1"/>
            <a:stCxn id="21510" idx="0"/>
            <a:endCxn id="21509" idx="2"/>
          </p:cNvCxnSpPr>
          <p:nvPr/>
        </p:nvCxnSpPr>
        <p:spPr bwMode="auto">
          <a:xfrm flipV="1">
            <a:off x="1969299" y="4440238"/>
            <a:ext cx="2252658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6" name="AutoShape 12"/>
          <p:cNvCxnSpPr>
            <a:cxnSpLocks noChangeShapeType="1"/>
            <a:stCxn id="21511" idx="0"/>
            <a:endCxn id="21509" idx="2"/>
          </p:cNvCxnSpPr>
          <p:nvPr/>
        </p:nvCxnSpPr>
        <p:spPr bwMode="auto">
          <a:xfrm flipV="1">
            <a:off x="3454913" y="4440238"/>
            <a:ext cx="767044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7" name="AutoShape 13"/>
          <p:cNvCxnSpPr>
            <a:cxnSpLocks noChangeShapeType="1"/>
            <a:stCxn id="21512" idx="0"/>
            <a:endCxn id="21509" idx="2"/>
          </p:cNvCxnSpPr>
          <p:nvPr/>
        </p:nvCxnSpPr>
        <p:spPr bwMode="auto">
          <a:xfrm flipH="1" flipV="1">
            <a:off x="4221957" y="4440238"/>
            <a:ext cx="873081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8" name="AutoShape 14"/>
          <p:cNvCxnSpPr>
            <a:cxnSpLocks noChangeShapeType="1"/>
            <a:stCxn id="21509" idx="2"/>
            <a:endCxn id="21513" idx="0"/>
          </p:cNvCxnSpPr>
          <p:nvPr/>
        </p:nvCxnSpPr>
        <p:spPr bwMode="auto">
          <a:xfrm>
            <a:off x="4221957" y="4440238"/>
            <a:ext cx="2755188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9" name="AutoShape 15"/>
          <p:cNvCxnSpPr>
            <a:cxnSpLocks noChangeShapeType="1"/>
            <a:stCxn id="21509" idx="2"/>
            <a:endCxn id="21514" idx="0"/>
          </p:cNvCxnSpPr>
          <p:nvPr/>
        </p:nvCxnSpPr>
        <p:spPr bwMode="auto">
          <a:xfrm>
            <a:off x="4221957" y="4440238"/>
            <a:ext cx="4122766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402-ln003">
  <a:themeElements>
    <a:clrScheme name="csc402-ln00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3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3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402:csc402-ln003.ppt</Template>
  <TotalTime>3328</TotalTime>
  <Words>488</Words>
  <Application>Microsoft Macintosh PowerPoint</Application>
  <PresentationFormat>On-screen Show (4:3)</PresentationFormat>
  <Paragraphs>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Symbol</vt:lpstr>
      <vt:lpstr>Wingdings</vt:lpstr>
      <vt:lpstr>csc402-ln003</vt:lpstr>
      <vt:lpstr>Array Implementation</vt:lpstr>
      <vt:lpstr>Array Implementation</vt:lpstr>
      <vt:lpstr>Array Implementation</vt:lpstr>
      <vt:lpstr>Type Descriptors</vt:lpstr>
      <vt:lpstr>Type Descriptors</vt:lpstr>
      <vt:lpstr>Type Descriptors</vt:lpstr>
      <vt:lpstr>Type Descriptors </vt:lpstr>
      <vt:lpstr>Type Descriptors vs. Values</vt:lpstr>
      <vt:lpstr>Type Descriptors vs. Values</vt:lpstr>
      <vt:lpstr>Type Descriptors vs. Values</vt:lpstr>
      <vt:lpstr>Type Descriptors vs Values</vt:lpstr>
    </vt:vector>
  </TitlesOfParts>
  <Company>Lutz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Implementation</dc:title>
  <dc:creator>Lutz</dc:creator>
  <cp:lastModifiedBy>Lutz Hamel</cp:lastModifiedBy>
  <cp:revision>10</cp:revision>
  <cp:lastPrinted>2011-11-30T13:08:41Z</cp:lastPrinted>
  <dcterms:created xsi:type="dcterms:W3CDTF">2011-11-30T10:02:23Z</dcterms:created>
  <dcterms:modified xsi:type="dcterms:W3CDTF">2019-12-06T10:09:48Z</dcterms:modified>
</cp:coreProperties>
</file>