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>
        <p:scale>
          <a:sx n="75" d="100"/>
          <a:sy n="75" d="100"/>
        </p:scale>
        <p:origin x="-289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54DA92-C510-1943-B557-3653C069E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FD6AC-CDCD-BE4F-AD15-6AC94B62AE9C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9CF66-B14B-9B48-B470-5D7C745A901A}" type="slidenum">
              <a:rPr lang="en-US"/>
              <a:pPr/>
              <a:t>10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929F-2246-2948-B401-B6979E90909B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6E5EC-DF00-5A45-A2BD-6A0F4FE2EA8F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1F5B8-955F-0B44-B233-FD325B18012F}" type="slidenum">
              <a:rPr lang="en-US"/>
              <a:pPr/>
              <a:t>13</a:t>
            </a:fld>
            <a:endParaRPr 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63846-6FEA-A349-BDD5-7571A60ED718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F234A-6045-144D-9069-4BB401078E78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CCA07-D6B7-154A-9BE1-AF43F6CA579F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3DB3B-B871-CF47-8A74-94B178F329CC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930EF-F8D7-6343-9A02-ADD6ADC9F1D6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ECE5C-5C2C-5645-9605-5C1EAB63EB63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24F26-4961-7440-8733-BD8BC8916F6D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0E92B-0897-364F-B835-09EDF2959136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520F318-F017-EC41-B84B-DE440947E7F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DB2-6614-B646-8629-5B1619D4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12FF1-71D8-084E-9189-BCE63F4A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9E071-A99C-2E48-8945-D8E45D42C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25FB4-9E3D-7B44-9B5A-C8D1F3B58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8C754-EBCF-E14D-9CC8-924FDC1A2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0D9DD-1BA2-A844-B6F5-FCFAB92EDF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F2698-E630-F940-A42C-902A2DD4A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4AD8F-5B22-7441-BD5D-59B8C5FEA6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5D88F-9F65-2C4D-B000-2AB4DCE41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AE9BD-3C38-CD45-BA19-3ED715E4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09779F1-8430-FD48-9DEA-B3D823856A3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for Real Machines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have seen compilers that compile high-level code to virtual machine code</a:t>
            </a:r>
          </a:p>
          <a:p>
            <a:pPr>
              <a:lnSpc>
                <a:spcPct val="90000"/>
              </a:lnSpc>
            </a:pPr>
            <a:r>
              <a:rPr lang="en-US" sz="2600"/>
              <a:t>Here we take a look at compilers that generate actual machine code</a:t>
            </a:r>
          </a:p>
          <a:p>
            <a:pPr>
              <a:lnSpc>
                <a:spcPct val="90000"/>
              </a:lnSpc>
            </a:pPr>
            <a:r>
              <a:rPr lang="en-US" sz="2600"/>
              <a:t>The difference between the two approaches is the fact that real machines impose many more constraints on the generated code.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Consider the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/>
              <a:t>mov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 command in the i386 instruction set.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Mov a,b means moving the value stored in b to the entity a.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Constraint: only one of the operands is allowed to be a memory address, the other one has to be a register, e.g., mov eax,x or mov x,eax, but not mov x,y where both x and y are labels.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Functions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5417619" cy="594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;;; </a:t>
            </a:r>
            <a:r>
              <a:rPr lang="en-US" sz="1000" dirty="0" err="1"/>
              <a:t>factrec.asm</a:t>
            </a:r>
            <a:r>
              <a:rPr lang="en-US" sz="1000" dirty="0"/>
              <a:t> - compute the factorial of a number recursively</a:t>
            </a:r>
          </a:p>
          <a:p>
            <a:endParaRPr lang="en-US" sz="1000" dirty="0"/>
          </a:p>
          <a:p>
            <a:r>
              <a:rPr lang="en-US" sz="1000" dirty="0"/>
              <a:t>include </a:t>
            </a:r>
            <a:r>
              <a:rPr lang="en-US" sz="1000" dirty="0" err="1"/>
              <a:t>tinyrts.asm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;;; ;;;;;;;;;;;;;;;;;;;;;;;;</a:t>
            </a:r>
          </a:p>
          <a:p>
            <a:r>
              <a:rPr lang="en-US" sz="1000" dirty="0"/>
              <a:t>.data</a:t>
            </a:r>
          </a:p>
          <a:p>
            <a:r>
              <a:rPr lang="en-US" sz="1000" dirty="0"/>
              <a:t>x	</a:t>
            </a:r>
            <a:r>
              <a:rPr lang="en-US" sz="1000" dirty="0" err="1"/>
              <a:t>dd</a:t>
            </a:r>
            <a:r>
              <a:rPr lang="en-US" sz="1000" dirty="0"/>
              <a:t>	0		;input value</a:t>
            </a:r>
          </a:p>
          <a:p>
            <a:r>
              <a:rPr lang="en-US" sz="1000" dirty="0"/>
              <a:t>z	</a:t>
            </a:r>
            <a:r>
              <a:rPr lang="en-US" sz="1000" dirty="0" err="1"/>
              <a:t>dd</a:t>
            </a:r>
            <a:r>
              <a:rPr lang="en-US" sz="1000" dirty="0"/>
              <a:t>	0		;factorial result</a:t>
            </a:r>
          </a:p>
          <a:p>
            <a:endParaRPr lang="en-US" sz="1000" dirty="0"/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;;; our recursive factorial procedure - returns the result in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proc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cmp</a:t>
            </a:r>
            <a:r>
              <a:rPr lang="en-US" sz="1000" dirty="0"/>
              <a:t>	i,0		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jne</a:t>
            </a:r>
            <a:r>
              <a:rPr lang="en-US" sz="1000" dirty="0"/>
              <a:t>	</a:t>
            </a:r>
            <a:r>
              <a:rPr lang="en-US" sz="1000" dirty="0" err="1"/>
              <a:t>cont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eax,1		;if </a:t>
            </a:r>
            <a:r>
              <a:rPr lang="en-US" sz="1000" dirty="0" err="1"/>
              <a:t>i</a:t>
            </a:r>
            <a:r>
              <a:rPr lang="en-US" sz="1000" dirty="0"/>
              <a:t>==0 return 1</a:t>
            </a:r>
          </a:p>
          <a:p>
            <a:r>
              <a:rPr lang="en-US" sz="1000" dirty="0"/>
              <a:t>	ret</a:t>
            </a:r>
          </a:p>
          <a:p>
            <a:r>
              <a:rPr lang="en-US" sz="1000" dirty="0" err="1"/>
              <a:t>cont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dec</a:t>
            </a:r>
            <a:r>
              <a:rPr lang="en-US" sz="1000" dirty="0"/>
              <a:t>	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fact,eax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imul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r>
              <a:rPr lang="en-US" sz="1000" dirty="0"/>
              <a:t>		;</a:t>
            </a:r>
            <a:r>
              <a:rPr lang="en-US" sz="1000" dirty="0" err="1"/>
              <a:t>mult</a:t>
            </a:r>
            <a:r>
              <a:rPr lang="en-US" sz="1000" dirty="0"/>
              <a:t> the </a:t>
            </a:r>
            <a:r>
              <a:rPr lang="en-US" sz="1000" dirty="0" err="1"/>
              <a:t>i</a:t>
            </a:r>
            <a:r>
              <a:rPr lang="en-US" sz="1000" dirty="0"/>
              <a:t> and result of fact</a:t>
            </a:r>
          </a:p>
          <a:p>
            <a:r>
              <a:rPr lang="en-US" sz="1000" dirty="0"/>
              <a:t>	ret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endp</a:t>
            </a:r>
            <a:endParaRPr lang="en-US" sz="1000" dirty="0"/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start:</a:t>
            </a:r>
          </a:p>
          <a:p>
            <a:r>
              <a:rPr lang="en-US" sz="1000" dirty="0"/>
              <a:t>	invoke	get		;get input value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x,eax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fact,x</a:t>
            </a:r>
            <a:r>
              <a:rPr lang="en-US" sz="1000" dirty="0"/>
              <a:t>		;compute fact into z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z,eax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put,z</a:t>
            </a:r>
            <a:r>
              <a:rPr lang="en-US" sz="1000" dirty="0"/>
              <a:t>		;pint out result</a:t>
            </a:r>
          </a:p>
          <a:p>
            <a:endParaRPr lang="en-US" sz="1000" dirty="0"/>
          </a:p>
          <a:p>
            <a:r>
              <a:rPr lang="en-US" sz="1000" dirty="0"/>
              <a:t>	invoke	exit		;done!</a:t>
            </a:r>
          </a:p>
          <a:p>
            <a:r>
              <a:rPr lang="en-US" sz="1000" dirty="0"/>
              <a:t>end start</a:t>
            </a:r>
          </a:p>
          <a:p>
            <a:endParaRPr lang="en-US" sz="1000" dirty="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156325" y="2198688"/>
            <a:ext cx="24082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Note:</a:t>
            </a:r>
            <a:r>
              <a:rPr lang="en-US" sz="1600"/>
              <a:t> you cannot keep</a:t>
            </a:r>
            <a:br>
              <a:rPr lang="en-US" sz="1600"/>
            </a:br>
            <a:r>
              <a:rPr lang="en-US" sz="1600"/>
              <a:t>intermediate values in </a:t>
            </a:r>
            <a:br>
              <a:rPr lang="en-US" sz="1600"/>
            </a:br>
            <a:r>
              <a:rPr lang="en-US" sz="1600"/>
              <a:t>registers across function</a:t>
            </a:r>
            <a:br>
              <a:rPr lang="en-US" sz="1600"/>
            </a:br>
            <a:r>
              <a:rPr lang="en-US" sz="1600"/>
              <a:t>calls, the call will destroy</a:t>
            </a:r>
            <a:br>
              <a:rPr lang="en-US" sz="1600"/>
            </a:br>
            <a:r>
              <a:rPr lang="en-US" sz="1600"/>
              <a:t>these values.</a:t>
            </a:r>
            <a:endParaRPr lang="en-US" sz="16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Functions with local Variables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5417619" cy="65556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;;; </a:t>
            </a:r>
            <a:r>
              <a:rPr lang="en-US" sz="1000" dirty="0" err="1"/>
              <a:t>factrec.asm</a:t>
            </a:r>
            <a:r>
              <a:rPr lang="en-US" sz="1000" dirty="0"/>
              <a:t> - compute the factorial of a number recursively</a:t>
            </a:r>
          </a:p>
          <a:p>
            <a:endParaRPr lang="en-US" sz="1000" dirty="0"/>
          </a:p>
          <a:p>
            <a:r>
              <a:rPr lang="en-US" sz="1000" dirty="0"/>
              <a:t>include </a:t>
            </a:r>
            <a:r>
              <a:rPr lang="en-US" sz="1000" dirty="0" err="1"/>
              <a:t>tinyrts.asm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;;; ;;;;;;;;;;;;;;;;;;;;;;;;</a:t>
            </a:r>
          </a:p>
          <a:p>
            <a:r>
              <a:rPr lang="en-US" sz="1000" dirty="0"/>
              <a:t>.data</a:t>
            </a:r>
          </a:p>
          <a:p>
            <a:r>
              <a:rPr lang="en-US" sz="1000" dirty="0"/>
              <a:t>x	</a:t>
            </a:r>
            <a:r>
              <a:rPr lang="en-US" sz="1000" dirty="0" err="1"/>
              <a:t>dd</a:t>
            </a:r>
            <a:r>
              <a:rPr lang="en-US" sz="1000" dirty="0"/>
              <a:t>	0		;input value</a:t>
            </a:r>
          </a:p>
          <a:p>
            <a:r>
              <a:rPr lang="en-US" sz="1000" dirty="0"/>
              <a:t>z	</a:t>
            </a:r>
            <a:r>
              <a:rPr lang="en-US" sz="1000" dirty="0" err="1"/>
              <a:t>dd</a:t>
            </a:r>
            <a:r>
              <a:rPr lang="en-US" sz="1000" dirty="0"/>
              <a:t>	0		;factorial result</a:t>
            </a:r>
          </a:p>
          <a:p>
            <a:endParaRPr lang="en-US" sz="1000" dirty="0"/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;;; our recursive factorial procedure - returns the result in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proc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LOCAL	</a:t>
            </a:r>
            <a:r>
              <a:rPr lang="en-US" sz="1000" dirty="0" err="1">
                <a:solidFill>
                  <a:srgbClr val="FF0000"/>
                </a:solidFill>
              </a:rPr>
              <a:t>result:DWORD</a:t>
            </a:r>
            <a:r>
              <a:rPr lang="en-US" sz="1000" dirty="0"/>
              <a:t>		;reserve space on the stack for 'result'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acmp</a:t>
            </a:r>
            <a:r>
              <a:rPr lang="en-US" sz="1000" dirty="0"/>
              <a:t>	i,0		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jne</a:t>
            </a:r>
            <a:r>
              <a:rPr lang="en-US" sz="1000" dirty="0"/>
              <a:t>	</a:t>
            </a:r>
            <a:r>
              <a:rPr lang="en-US" sz="1000" dirty="0" err="1"/>
              <a:t>cont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result</a:t>
            </a:r>
            <a:r>
              <a:rPr lang="en-US" sz="1000" dirty="0"/>
              <a:t>,1	;if </a:t>
            </a:r>
            <a:r>
              <a:rPr lang="en-US" sz="1000" dirty="0" err="1"/>
              <a:t>i</a:t>
            </a:r>
            <a:r>
              <a:rPr lang="en-US" sz="1000" dirty="0"/>
              <a:t>==0 return 1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jmp</a:t>
            </a:r>
            <a:r>
              <a:rPr lang="en-US" sz="1000" dirty="0"/>
              <a:t>	done</a:t>
            </a:r>
          </a:p>
          <a:p>
            <a:r>
              <a:rPr lang="en-US" sz="1000" dirty="0" err="1"/>
              <a:t>cont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dec</a:t>
            </a:r>
            <a:r>
              <a:rPr lang="en-US" sz="1000" dirty="0"/>
              <a:t>	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fact,eax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imul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r>
              <a:rPr lang="en-US" sz="1000" dirty="0"/>
              <a:t>		;</a:t>
            </a:r>
            <a:r>
              <a:rPr lang="en-US" sz="1000" dirty="0" err="1"/>
              <a:t>mult</a:t>
            </a:r>
            <a:r>
              <a:rPr lang="en-US" sz="1000" dirty="0"/>
              <a:t> the </a:t>
            </a:r>
            <a:r>
              <a:rPr lang="en-US" sz="1000" dirty="0" err="1"/>
              <a:t>i</a:t>
            </a:r>
            <a:r>
              <a:rPr lang="en-US" sz="1000" dirty="0"/>
              <a:t> and result of fact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>
                <a:solidFill>
                  <a:srgbClr val="FF0000"/>
                </a:solidFill>
              </a:rPr>
              <a:t>result</a:t>
            </a:r>
            <a:r>
              <a:rPr lang="en-US" sz="1000" dirty="0" err="1"/>
              <a:t>,eax</a:t>
            </a:r>
            <a:endParaRPr lang="en-US" sz="1000" dirty="0"/>
          </a:p>
          <a:p>
            <a:r>
              <a:rPr lang="en-US" sz="1000" dirty="0"/>
              <a:t>done: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eax,</a:t>
            </a:r>
            <a:r>
              <a:rPr lang="en-US" sz="1000" dirty="0" err="1">
                <a:solidFill>
                  <a:srgbClr val="FF0000"/>
                </a:solidFill>
              </a:rPr>
              <a:t>result</a:t>
            </a:r>
            <a:endParaRPr lang="en-US" sz="1000" dirty="0"/>
          </a:p>
          <a:p>
            <a:r>
              <a:rPr lang="en-US" sz="1000" dirty="0"/>
              <a:t>	ret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endp</a:t>
            </a:r>
            <a:endParaRPr lang="en-US" sz="1000" dirty="0"/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start:</a:t>
            </a:r>
          </a:p>
          <a:p>
            <a:r>
              <a:rPr lang="en-US" sz="1000" dirty="0"/>
              <a:t>	invoke	get		;get input value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x,eax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fact,x</a:t>
            </a:r>
            <a:r>
              <a:rPr lang="en-US" sz="1000" dirty="0"/>
              <a:t>		;compute fact into z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z,eax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put,z</a:t>
            </a:r>
            <a:r>
              <a:rPr lang="en-US" sz="1000" dirty="0"/>
              <a:t>		;pint out result</a:t>
            </a:r>
          </a:p>
          <a:p>
            <a:endParaRPr lang="en-US" sz="1000" dirty="0"/>
          </a:p>
          <a:p>
            <a:r>
              <a:rPr lang="en-US" sz="1000" dirty="0"/>
              <a:t>	invoke	exit		;done!</a:t>
            </a:r>
          </a:p>
          <a:p>
            <a:r>
              <a:rPr lang="en-US" sz="1000" dirty="0"/>
              <a:t>end start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Functions with local Variables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different style of writing functions with local variables - explicit manipulation of the stack frame.</a:t>
            </a:r>
          </a:p>
          <a:p>
            <a:r>
              <a:rPr lang="en-US"/>
              <a:t>Advantage: our Simple3 compiler is easily adapted to this approach.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sz="2800"/>
              <a:t>Recursive Functions with local Variables</a:t>
            </a:r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73581" y="76200"/>
            <a:ext cx="5417619" cy="67095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;;; </a:t>
            </a:r>
            <a:r>
              <a:rPr lang="en-US" sz="1000" dirty="0" err="1"/>
              <a:t>factrec.asm</a:t>
            </a:r>
            <a:r>
              <a:rPr lang="en-US" sz="1000" dirty="0"/>
              <a:t> - compute the factorial of a number recursively</a:t>
            </a:r>
          </a:p>
          <a:p>
            <a:r>
              <a:rPr lang="en-US" sz="1000" dirty="0"/>
              <a:t>include </a:t>
            </a:r>
            <a:r>
              <a:rPr lang="en-US" sz="1000" dirty="0" err="1"/>
              <a:t>tinyrts.asm</a:t>
            </a:r>
            <a:endParaRPr lang="en-US" sz="1000" dirty="0"/>
          </a:p>
          <a:p>
            <a:r>
              <a:rPr lang="en-US" sz="1000" dirty="0"/>
              <a:t>;;; ;;;;;;;;;;;;;;;;;;;;;;;;</a:t>
            </a:r>
          </a:p>
          <a:p>
            <a:r>
              <a:rPr lang="en-US" sz="1000" dirty="0"/>
              <a:t>.data</a:t>
            </a:r>
          </a:p>
          <a:p>
            <a:r>
              <a:rPr lang="en-US" sz="1000" dirty="0"/>
              <a:t>x	</a:t>
            </a:r>
            <a:r>
              <a:rPr lang="en-US" sz="1000" dirty="0" err="1"/>
              <a:t>dd</a:t>
            </a:r>
            <a:r>
              <a:rPr lang="en-US" sz="1000" dirty="0"/>
              <a:t>	0		;input value</a:t>
            </a:r>
          </a:p>
          <a:p>
            <a:r>
              <a:rPr lang="en-US" sz="1000" dirty="0"/>
              <a:t>z	</a:t>
            </a:r>
            <a:r>
              <a:rPr lang="en-US" sz="1000" dirty="0" err="1"/>
              <a:t>dd</a:t>
            </a:r>
            <a:r>
              <a:rPr lang="en-US" sz="1000" dirty="0"/>
              <a:t>	0		;factorial result</a:t>
            </a:r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;;; our recursive factorial procedure - returns the result in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proc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sub	esp,4		;push our stack frame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cmp</a:t>
            </a:r>
            <a:r>
              <a:rPr lang="en-US" sz="1000" dirty="0"/>
              <a:t>	i,0		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jne</a:t>
            </a:r>
            <a:r>
              <a:rPr lang="en-US" sz="1000" dirty="0"/>
              <a:t>	</a:t>
            </a:r>
            <a:r>
              <a:rPr lang="en-US" sz="1000" dirty="0" err="1"/>
              <a:t>cont</a:t>
            </a:r>
            <a:endParaRPr lang="en-US" sz="1000" dirty="0"/>
          </a:p>
          <a:p>
            <a:r>
              <a:rPr lang="en-US" sz="1000" dirty="0"/>
              <a:t>	;; </a:t>
            </a:r>
            <a:r>
              <a:rPr lang="en-US" sz="1000" dirty="0" err="1"/>
              <a:t>esp</a:t>
            </a:r>
            <a:r>
              <a:rPr lang="en-US" sz="1000" dirty="0"/>
              <a:t> points to the top of the stack frame</a:t>
            </a:r>
          </a:p>
          <a:p>
            <a:r>
              <a:rPr lang="en-US" sz="1000" dirty="0"/>
              <a:t>	;; </a:t>
            </a:r>
            <a:r>
              <a:rPr lang="en-US" sz="1000" dirty="0" err="1"/>
              <a:t>ebp</a:t>
            </a:r>
            <a:r>
              <a:rPr lang="en-US" sz="1000" dirty="0"/>
              <a:t> points to the bottom of the stack frame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eax,1</a:t>
            </a:r>
          </a:p>
          <a:p>
            <a:r>
              <a:rPr lang="en-US" sz="1000" dirty="0"/>
              <a:t>	</a:t>
            </a:r>
            <a:r>
              <a:rPr lang="en-US" sz="1000" dirty="0" err="1">
                <a:solidFill>
                  <a:srgbClr val="FF0000"/>
                </a:solidFill>
              </a:rPr>
              <a:t>mov</a:t>
            </a:r>
            <a:r>
              <a:rPr lang="en-US" sz="1000" dirty="0">
                <a:solidFill>
                  <a:srgbClr val="FF0000"/>
                </a:solidFill>
              </a:rPr>
              <a:t>	[ebp-4],</a:t>
            </a:r>
            <a:r>
              <a:rPr lang="en-US" sz="1000" dirty="0" err="1">
                <a:solidFill>
                  <a:srgbClr val="FF0000"/>
                </a:solidFill>
              </a:rPr>
              <a:t>eax</a:t>
            </a:r>
            <a:r>
              <a:rPr lang="en-US" sz="1000" dirty="0"/>
              <a:t>	;if </a:t>
            </a:r>
            <a:r>
              <a:rPr lang="en-US" sz="1000" dirty="0" err="1"/>
              <a:t>i</a:t>
            </a:r>
            <a:r>
              <a:rPr lang="en-US" sz="1000" dirty="0"/>
              <a:t>==0 return 1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jmp</a:t>
            </a:r>
            <a:r>
              <a:rPr lang="en-US" sz="1000" dirty="0"/>
              <a:t>	done</a:t>
            </a:r>
          </a:p>
          <a:p>
            <a:r>
              <a:rPr lang="en-US" sz="1000" dirty="0" err="1"/>
              <a:t>cont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dec</a:t>
            </a:r>
            <a:r>
              <a:rPr lang="en-US" sz="1000" dirty="0"/>
              <a:t>	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fact,eax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imul</a:t>
            </a:r>
            <a:r>
              <a:rPr lang="en-US" sz="1000" dirty="0"/>
              <a:t>	</a:t>
            </a:r>
            <a:r>
              <a:rPr lang="en-US" sz="1000" dirty="0" err="1"/>
              <a:t>eax,i</a:t>
            </a:r>
            <a:r>
              <a:rPr lang="en-US" sz="1000" dirty="0"/>
              <a:t>		;</a:t>
            </a:r>
            <a:r>
              <a:rPr lang="en-US" sz="1000" dirty="0" err="1"/>
              <a:t>mult</a:t>
            </a:r>
            <a:r>
              <a:rPr lang="en-US" sz="1000" dirty="0"/>
              <a:t> the </a:t>
            </a:r>
            <a:r>
              <a:rPr lang="en-US" sz="1000" dirty="0" err="1"/>
              <a:t>i</a:t>
            </a:r>
            <a:r>
              <a:rPr lang="en-US" sz="1000" dirty="0"/>
              <a:t> and result of fact</a:t>
            </a:r>
          </a:p>
          <a:p>
            <a:r>
              <a:rPr lang="en-US" sz="1000" dirty="0"/>
              <a:t>	</a:t>
            </a:r>
            <a:r>
              <a:rPr lang="en-US" sz="1000" dirty="0" err="1">
                <a:solidFill>
                  <a:srgbClr val="FF0000"/>
                </a:solidFill>
              </a:rPr>
              <a:t>mov</a:t>
            </a:r>
            <a:r>
              <a:rPr lang="en-US" sz="1000" dirty="0">
                <a:solidFill>
                  <a:srgbClr val="FF0000"/>
                </a:solidFill>
              </a:rPr>
              <a:t>	[ebp-4],</a:t>
            </a:r>
            <a:r>
              <a:rPr lang="en-US" sz="1000" dirty="0" err="1">
                <a:solidFill>
                  <a:srgbClr val="FF0000"/>
                </a:solidFill>
              </a:rPr>
              <a:t>eax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done:</a:t>
            </a:r>
          </a:p>
          <a:p>
            <a:r>
              <a:rPr lang="en-US" sz="1000" dirty="0"/>
              <a:t>	</a:t>
            </a:r>
            <a:r>
              <a:rPr lang="en-US" sz="1000" dirty="0" err="1">
                <a:solidFill>
                  <a:srgbClr val="FF0000"/>
                </a:solidFill>
              </a:rPr>
              <a:t>mov</a:t>
            </a:r>
            <a:r>
              <a:rPr lang="en-US" sz="1000" dirty="0">
                <a:solidFill>
                  <a:srgbClr val="FF0000"/>
                </a:solidFill>
              </a:rPr>
              <a:t>	</a:t>
            </a:r>
            <a:r>
              <a:rPr lang="en-US" sz="1000" dirty="0" err="1">
                <a:solidFill>
                  <a:srgbClr val="FF0000"/>
                </a:solidFill>
              </a:rPr>
              <a:t>eax</a:t>
            </a:r>
            <a:r>
              <a:rPr lang="en-US" sz="1000" dirty="0">
                <a:solidFill>
                  <a:srgbClr val="FF0000"/>
                </a:solidFill>
              </a:rPr>
              <a:t>,[ebp-4]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	add	esp,4		; pop stack frame</a:t>
            </a:r>
          </a:p>
          <a:p>
            <a:r>
              <a:rPr lang="en-US" sz="1000" dirty="0"/>
              <a:t>	ret</a:t>
            </a:r>
          </a:p>
          <a:p>
            <a:r>
              <a:rPr lang="en-US" sz="1000" dirty="0"/>
              <a:t>fact </a:t>
            </a:r>
            <a:r>
              <a:rPr lang="en-US" sz="1000" dirty="0" err="1"/>
              <a:t>endp</a:t>
            </a:r>
            <a:endParaRPr lang="en-US" sz="1000" dirty="0"/>
          </a:p>
          <a:p>
            <a:r>
              <a:rPr lang="en-US" sz="1000" dirty="0"/>
              <a:t>;;; ;;;;;;;;;;;;;;;;;;;;;;;;;</a:t>
            </a:r>
          </a:p>
          <a:p>
            <a:r>
              <a:rPr lang="en-US" sz="1000" dirty="0"/>
              <a:t>.code</a:t>
            </a:r>
          </a:p>
          <a:p>
            <a:r>
              <a:rPr lang="en-US" sz="1000" dirty="0"/>
              <a:t>start:</a:t>
            </a:r>
          </a:p>
          <a:p>
            <a:r>
              <a:rPr lang="en-US" sz="1000" dirty="0"/>
              <a:t>	invoke	get		;get input value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x,eax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fact,x</a:t>
            </a:r>
            <a:r>
              <a:rPr lang="en-US" sz="1000" dirty="0"/>
              <a:t>		;compute fact into z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mov</a:t>
            </a:r>
            <a:r>
              <a:rPr lang="en-US" sz="1000" dirty="0"/>
              <a:t>	</a:t>
            </a:r>
            <a:r>
              <a:rPr lang="en-US" sz="1000" dirty="0" err="1"/>
              <a:t>z,eax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	invoke	</a:t>
            </a:r>
            <a:r>
              <a:rPr lang="en-US" sz="1000" dirty="0" err="1"/>
              <a:t>put,z</a:t>
            </a:r>
            <a:r>
              <a:rPr lang="en-US" sz="1000" dirty="0"/>
              <a:t>		;pint out result</a:t>
            </a:r>
          </a:p>
          <a:p>
            <a:endParaRPr lang="en-US" sz="1000" dirty="0"/>
          </a:p>
          <a:p>
            <a:r>
              <a:rPr lang="en-US" sz="1000" dirty="0"/>
              <a:t>	invoke	exit		;done!</a:t>
            </a:r>
          </a:p>
          <a:p>
            <a:r>
              <a:rPr lang="en-US" sz="1000" dirty="0"/>
              <a:t>end start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775325" y="5372100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ESP - stack pointer register</a:t>
            </a:r>
          </a:p>
          <a:p>
            <a:r>
              <a:rPr lang="en-US" sz="1200"/>
              <a:t>EBP - base pointer register</a:t>
            </a:r>
          </a:p>
        </p:txBody>
      </p: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5410200" y="2286000"/>
            <a:ext cx="3505200" cy="2881313"/>
            <a:chOff x="480" y="2256"/>
            <a:chExt cx="2208" cy="1815"/>
          </a:xfrm>
        </p:grpSpPr>
        <p:pic>
          <p:nvPicPr>
            <p:cNvPr id="34831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16"/>
              <a:ext cx="2208" cy="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188" y="3408"/>
              <a:ext cx="2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EBP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150" y="2763"/>
              <a:ext cx="2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ESP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912" y="2400"/>
              <a:ext cx="816" cy="100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902" y="2256"/>
              <a:ext cx="5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Stack Frame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056" y="2641"/>
              <a:ext cx="543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"/>
                <a:t>local variable 4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1056" y="2496"/>
              <a:ext cx="543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"/>
                <a:t>local variable 5</a:t>
              </a: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1765" y="3072"/>
              <a:ext cx="3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[ebp-4]</a:t>
              </a:r>
            </a:p>
          </p:txBody>
        </p:sp>
        <p:sp>
          <p:nvSpPr>
            <p:cNvPr id="34839" name="Text Box 23"/>
            <p:cNvSpPr txBox="1">
              <a:spLocks noChangeArrowheads="1"/>
            </p:cNvSpPr>
            <p:nvPr/>
          </p:nvSpPr>
          <p:spPr bwMode="auto">
            <a:xfrm>
              <a:off x="1755" y="3504"/>
              <a:ext cx="35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[ebp+8]</a:t>
              </a:r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1756" y="3648"/>
              <a:ext cx="39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[ebp+12]</a:t>
              </a:r>
            </a:p>
          </p:txBody>
        </p: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1755" y="3792"/>
              <a:ext cx="39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[ebp+16]</a:t>
              </a:r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1769" y="2927"/>
              <a:ext cx="3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[ebp-8]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Address Space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193382" y="2593181"/>
            <a:ext cx="46863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81000" y="1828800"/>
            <a:ext cx="4527550" cy="4495800"/>
            <a:chOff x="786" y="912"/>
            <a:chExt cx="2852" cy="283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88" y="1008"/>
              <a:ext cx="1296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488" y="1584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1488" y="2352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803" y="1624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Heap Manager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824" y="2392"/>
              <a:ext cx="5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Stack Pointer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286" y="9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142" y="3590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FF..FF</a:t>
              </a:r>
            </a:p>
          </p:txBody>
        </p:sp>
        <p:sp>
          <p:nvSpPr>
            <p:cNvPr id="8204" name="AutoShape 12"/>
            <p:cNvSpPr>
              <a:spLocks/>
            </p:cNvSpPr>
            <p:nvPr/>
          </p:nvSpPr>
          <p:spPr bwMode="auto">
            <a:xfrm>
              <a:off x="1200" y="1056"/>
              <a:ext cx="192" cy="1536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897" y="1740"/>
              <a:ext cx="3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static</a:t>
              </a:r>
            </a:p>
          </p:txBody>
        </p:sp>
        <p:sp>
          <p:nvSpPr>
            <p:cNvPr id="8206" name="AutoShape 14"/>
            <p:cNvSpPr>
              <a:spLocks/>
            </p:cNvSpPr>
            <p:nvPr/>
          </p:nvSpPr>
          <p:spPr bwMode="auto">
            <a:xfrm>
              <a:off x="1200" y="2592"/>
              <a:ext cx="192" cy="1008"/>
            </a:xfrm>
            <a:prstGeom prst="leftBrace">
              <a:avLst>
                <a:gd name="adj1" fmla="val 43750"/>
                <a:gd name="adj2" fmla="val 5059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786" y="3022"/>
              <a:ext cx="4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dynamic</a:t>
              </a:r>
            </a:p>
          </p:txBody>
        </p:sp>
        <p:sp>
          <p:nvSpPr>
            <p:cNvPr id="8208" name="AutoShape 16"/>
            <p:cNvSpPr>
              <a:spLocks/>
            </p:cNvSpPr>
            <p:nvPr/>
          </p:nvSpPr>
          <p:spPr bwMode="auto">
            <a:xfrm>
              <a:off x="2832" y="1008"/>
              <a:ext cx="96" cy="816"/>
            </a:xfrm>
            <a:prstGeom prst="righ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966" y="1248"/>
              <a:ext cx="6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Compiled code,</a:t>
              </a:r>
            </a:p>
            <a:p>
              <a:r>
                <a:rPr lang="en-US" sz="1000"/>
                <a:t>RTS,</a:t>
              </a:r>
            </a:p>
            <a:p>
              <a:r>
                <a:rPr lang="en-US" sz="1000"/>
                <a:t>Library code</a:t>
              </a:r>
            </a:p>
          </p:txBody>
        </p:sp>
        <p:sp>
          <p:nvSpPr>
            <p:cNvPr id="8210" name="AutoShape 18"/>
            <p:cNvSpPr>
              <a:spLocks/>
            </p:cNvSpPr>
            <p:nvPr/>
          </p:nvSpPr>
          <p:spPr bwMode="auto">
            <a:xfrm>
              <a:off x="2832" y="1824"/>
              <a:ext cx="96" cy="76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966" y="2140"/>
              <a:ext cx="5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Global data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488" y="288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1488" y="33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06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2076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AutoShape 24"/>
            <p:cNvSpPr>
              <a:spLocks/>
            </p:cNvSpPr>
            <p:nvPr/>
          </p:nvSpPr>
          <p:spPr bwMode="auto">
            <a:xfrm>
              <a:off x="2832" y="3312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2918" y="3406"/>
              <a:ext cx="6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Runtime stack </a:t>
              </a:r>
            </a:p>
          </p:txBody>
        </p:sp>
        <p:sp>
          <p:nvSpPr>
            <p:cNvPr id="8218" name="AutoShape 26"/>
            <p:cNvSpPr>
              <a:spLocks/>
            </p:cNvSpPr>
            <p:nvPr/>
          </p:nvSpPr>
          <p:spPr bwMode="auto">
            <a:xfrm>
              <a:off x="2832" y="2592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2918" y="2654"/>
              <a:ext cx="3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Heap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Address Space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address space for an application is managed on the OS side by the scheduler and resource manager</a:t>
            </a:r>
          </a:p>
          <a:p>
            <a:r>
              <a:rPr lang="en-US" dirty="0" smtClean="0"/>
              <a:t>Once </a:t>
            </a:r>
            <a:r>
              <a:rPr lang="en-US" dirty="0"/>
              <a:t>the virtual address space </a:t>
            </a:r>
            <a:r>
              <a:rPr lang="en-US" dirty="0" smtClean="0"/>
              <a:t>is created, </a:t>
            </a:r>
            <a:r>
              <a:rPr lang="en-US" dirty="0"/>
              <a:t>the scheduler will hand control off to the program</a:t>
            </a:r>
          </a:p>
          <a:p>
            <a:r>
              <a:rPr lang="en-US" dirty="0"/>
              <a:t>However, if something goes wrong (exceptions) or if the program exits, the scheduler resumes control.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for Real Machines</a:t>
            </a:r>
          </a:p>
        </p:txBody>
      </p: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1143000" y="2057400"/>
            <a:ext cx="6781800" cy="2362200"/>
            <a:chOff x="720" y="1296"/>
            <a:chExt cx="4272" cy="1488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4272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1000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112" y="1488"/>
              <a:ext cx="15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Classical Tool Sequence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816" y="2208"/>
              <a:ext cx="48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Editor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680" y="2208"/>
              <a:ext cx="48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Compiler</a:t>
              </a:r>
            </a:p>
          </p:txBody>
        </p:sp>
        <p:cxnSp>
          <p:nvCxnSpPr>
            <p:cNvPr id="12299" name="AutoShape 11"/>
            <p:cNvCxnSpPr>
              <a:cxnSpLocks noChangeShapeType="1"/>
              <a:stCxn id="12296" idx="3"/>
              <a:endCxn id="12298" idx="1"/>
            </p:cNvCxnSpPr>
            <p:nvPr/>
          </p:nvCxnSpPr>
          <p:spPr bwMode="auto">
            <a:xfrm>
              <a:off x="1296" y="2424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640" y="2208"/>
              <a:ext cx="48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Assembler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456" y="2208"/>
              <a:ext cx="48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Linker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4416" y="2208"/>
              <a:ext cx="48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Loader</a:t>
              </a:r>
            </a:p>
          </p:txBody>
        </p:sp>
        <p:cxnSp>
          <p:nvCxnSpPr>
            <p:cNvPr id="12303" name="AutoShape 15"/>
            <p:cNvCxnSpPr>
              <a:cxnSpLocks noChangeShapeType="1"/>
              <a:stCxn id="12298" idx="3"/>
              <a:endCxn id="12300" idx="1"/>
            </p:cNvCxnSpPr>
            <p:nvPr/>
          </p:nvCxnSpPr>
          <p:spPr bwMode="auto">
            <a:xfrm>
              <a:off x="2160" y="2424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4" name="AutoShape 16"/>
            <p:cNvCxnSpPr>
              <a:cxnSpLocks noChangeShapeType="1"/>
              <a:stCxn id="12300" idx="3"/>
              <a:endCxn id="12301" idx="1"/>
            </p:cNvCxnSpPr>
            <p:nvPr/>
          </p:nvCxnSpPr>
          <p:spPr bwMode="auto">
            <a:xfrm>
              <a:off x="3120" y="2424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5" name="AutoShape 17"/>
            <p:cNvCxnSpPr>
              <a:cxnSpLocks noChangeShapeType="1"/>
              <a:stCxn id="12301" idx="3"/>
              <a:endCxn id="12302" idx="1"/>
            </p:cNvCxnSpPr>
            <p:nvPr/>
          </p:nvCxnSpPr>
          <p:spPr bwMode="auto">
            <a:xfrm>
              <a:off x="3936" y="2424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06" name="AutoShape 18"/>
            <p:cNvCxnSpPr>
              <a:cxnSpLocks noChangeShapeType="1"/>
              <a:endCxn id="12301" idx="0"/>
            </p:cNvCxnSpPr>
            <p:nvPr/>
          </p:nvCxnSpPr>
          <p:spPr bwMode="auto">
            <a:xfrm>
              <a:off x="3696" y="187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1312" y="2178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Source</a:t>
              </a:r>
              <a:br>
                <a:rPr lang="en-US" sz="1000"/>
              </a:br>
              <a:r>
                <a:rPr lang="en-US" sz="1000"/>
                <a:t>File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2160" y="2082"/>
              <a:ext cx="4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Assembly</a:t>
              </a:r>
            </a:p>
            <a:p>
              <a:r>
                <a:rPr lang="en-US" sz="1000"/>
                <a:t>Language</a:t>
              </a:r>
            </a:p>
            <a:p>
              <a:r>
                <a:rPr lang="en-US" sz="1000"/>
                <a:t>File</a:t>
              </a: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120" y="2198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Object</a:t>
              </a:r>
            </a:p>
            <a:p>
              <a:r>
                <a:rPr lang="en-US" sz="1000"/>
                <a:t>Code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720" y="1814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Library</a:t>
              </a:r>
            </a:p>
            <a:p>
              <a:r>
                <a:rPr lang="en-US" sz="1000"/>
                <a:t>Code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907" y="2198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Executable</a:t>
              </a:r>
            </a:p>
            <a:p>
              <a:r>
                <a:rPr lang="en-US" sz="1000"/>
                <a:t>Code</a:t>
              </a:r>
            </a:p>
          </p:txBody>
        </p:sp>
      </p:grp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2667000" y="4267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203450" y="5286375"/>
            <a:ext cx="996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Simple3</a:t>
            </a:r>
            <a:br>
              <a:rPr lang="en-US" sz="1600"/>
            </a:br>
            <a:r>
              <a:rPr lang="en-US" sz="1600"/>
              <a:t>Compiler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5720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086225" y="5627688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MASM32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5867400" y="43434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715000" y="5551488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Link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7543800" y="42672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7162800" y="5486400"/>
            <a:ext cx="15287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Part of the OS,</a:t>
            </a:r>
          </a:p>
          <a:p>
            <a:r>
              <a:rPr lang="en-US" sz="1600"/>
              <a:t>Scheduler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88925" y="539908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 our Case: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i386 Machine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looking at translation, let take a look at i386 machine code and the MASM32 assembler</a:t>
            </a:r>
          </a:p>
          <a:p>
            <a:r>
              <a:rPr lang="en-US"/>
              <a:t>Different from the gas x86 syntax we looked at previously, here:</a:t>
            </a:r>
          </a:p>
          <a:p>
            <a:pPr lvl="1"/>
            <a:r>
              <a:rPr lang="en-US"/>
              <a:t>mov eax,x  means  eax </a:t>
            </a:r>
            <a:r>
              <a:rPr lang="en-US">
                <a:sym typeface="Symbol" charset="0"/>
              </a:rPr>
              <a:t> x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Machine Registers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115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17525" y="45608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36942" name="Text Box 78"/>
          <p:cNvSpPr txBox="1">
            <a:spLocks noChangeArrowheads="1"/>
          </p:cNvSpPr>
          <p:nvPr/>
        </p:nvSpPr>
        <p:spPr bwMode="auto">
          <a:xfrm>
            <a:off x="898525" y="49418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37014" name="Text Box 150"/>
          <p:cNvSpPr txBox="1">
            <a:spLocks noChangeArrowheads="1"/>
          </p:cNvSpPr>
          <p:nvPr/>
        </p:nvSpPr>
        <p:spPr bwMode="auto">
          <a:xfrm>
            <a:off x="898525" y="4908550"/>
            <a:ext cx="72485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Some examples of mov instructions using the registers:</a:t>
            </a:r>
          </a:p>
          <a:p>
            <a:endParaRPr lang="en-US" sz="1200"/>
          </a:p>
          <a:p>
            <a:r>
              <a:rPr lang="en-US" sz="1200"/>
              <a:t>mov eax, ebx		; Move the contents of EBX into EAX</a:t>
            </a:r>
          </a:p>
          <a:p>
            <a:r>
              <a:rPr lang="en-US" sz="1200"/>
              <a:t>mov x, ebx		; Move the contents of EBX into the 4 bytes at memory address x, x is a label.</a:t>
            </a:r>
          </a:p>
          <a:p>
            <a:r>
              <a:rPr lang="en-US" sz="1200"/>
              <a:t>mov eax, [ebp-4]	; Move 4 bytes at memory address EBP + (-4) into EAX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i386 Machine Code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50938" y="1524000"/>
            <a:ext cx="5183187" cy="513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;;; add.asm - this program asks the user for two integer values,</a:t>
            </a:r>
          </a:p>
          <a:p>
            <a:r>
              <a:rPr lang="en-US" sz="1000"/>
              <a:t>;;; adds them together, and then prints out the result</a:t>
            </a:r>
          </a:p>
          <a:p>
            <a:endParaRPr lang="en-US" sz="1000"/>
          </a:p>
          <a:p>
            <a:r>
              <a:rPr lang="en-US" sz="1000"/>
              <a:t>;;; include everything that is necessary to run this program</a:t>
            </a:r>
          </a:p>
          <a:p>
            <a:r>
              <a:rPr lang="en-US" sz="1000">
                <a:solidFill>
                  <a:srgbClr val="FF0000"/>
                </a:solidFill>
              </a:rPr>
              <a:t>include tinyrts.asm</a:t>
            </a:r>
          </a:p>
          <a:p>
            <a:endParaRPr lang="en-US" sz="1000"/>
          </a:p>
          <a:p>
            <a:r>
              <a:rPr lang="en-US" sz="1000"/>
              <a:t>;;; data section: 3 DWORDs (4 bytes) initialized to 0.</a:t>
            </a:r>
          </a:p>
          <a:p>
            <a:r>
              <a:rPr lang="en-US" sz="1000"/>
              <a:t>;;; 'dd' stands for 'Data Dword'.</a:t>
            </a:r>
          </a:p>
          <a:p>
            <a:r>
              <a:rPr lang="en-US" sz="1000">
                <a:solidFill>
                  <a:srgbClr val="FF0000"/>
                </a:solidFill>
              </a:rPr>
              <a:t>.data</a:t>
            </a:r>
            <a:endParaRPr lang="en-US" sz="1000"/>
          </a:p>
          <a:p>
            <a:r>
              <a:rPr lang="en-US" sz="1000"/>
              <a:t>X      dd  0</a:t>
            </a:r>
          </a:p>
          <a:p>
            <a:r>
              <a:rPr lang="en-US" sz="1000"/>
              <a:t>y       dd  0</a:t>
            </a:r>
          </a:p>
          <a:p>
            <a:r>
              <a:rPr lang="en-US" sz="1000"/>
              <a:t>z       dd  0</a:t>
            </a:r>
          </a:p>
          <a:p>
            <a:endParaRPr lang="en-US" sz="1000"/>
          </a:p>
          <a:p>
            <a:r>
              <a:rPr lang="en-US" sz="1000"/>
              <a:t>;;; code section: all programs have to start with the</a:t>
            </a:r>
          </a:p>
          <a:p>
            <a:r>
              <a:rPr lang="en-US" sz="1000"/>
              <a:t>;;; label 'start:' and end with end start'</a:t>
            </a:r>
          </a:p>
          <a:p>
            <a:r>
              <a:rPr lang="en-US" sz="1000">
                <a:solidFill>
                  <a:srgbClr val="FF0000"/>
                </a:solidFill>
              </a:rPr>
              <a:t>.code</a:t>
            </a:r>
          </a:p>
          <a:p>
            <a:r>
              <a:rPr lang="en-US" sz="1000"/>
              <a:t>start:</a:t>
            </a:r>
          </a:p>
          <a:p>
            <a:r>
              <a:rPr lang="en-US" sz="1000"/>
              <a:t>	invoke  	get	;ask for the first int and store it into x </a:t>
            </a:r>
          </a:p>
          <a:p>
            <a:r>
              <a:rPr lang="en-US" sz="1000"/>
              <a:t>	mov	x,eax</a:t>
            </a:r>
          </a:p>
          <a:p>
            <a:endParaRPr lang="en-US" sz="1000"/>
          </a:p>
          <a:p>
            <a:r>
              <a:rPr lang="en-US" sz="1000"/>
              <a:t>	invoke	get	;ask for the second int and store it into y</a:t>
            </a:r>
          </a:p>
          <a:p>
            <a:r>
              <a:rPr lang="en-US" sz="1000"/>
              <a:t>	mov 	y,eax</a:t>
            </a:r>
          </a:p>
          <a:p>
            <a:endParaRPr lang="en-US" sz="1000"/>
          </a:p>
          <a:p>
            <a:r>
              <a:rPr lang="en-US" sz="1000"/>
              <a:t>	mov 	eax,x	;load x into eax</a:t>
            </a:r>
          </a:p>
          <a:p>
            <a:r>
              <a:rPr lang="en-US" sz="1000"/>
              <a:t>	mov 	ebx,y	;load y into ebx</a:t>
            </a:r>
          </a:p>
          <a:p>
            <a:r>
              <a:rPr lang="en-US" sz="1000"/>
              <a:t>	add 	eax,ebx	;eax=eax+ebx</a:t>
            </a:r>
          </a:p>
          <a:p>
            <a:r>
              <a:rPr lang="en-US" sz="1000"/>
              <a:t>	mov 	z,eax	;store eax into z</a:t>
            </a:r>
          </a:p>
          <a:p>
            <a:endParaRPr lang="en-US" sz="1000"/>
          </a:p>
          <a:p>
            <a:r>
              <a:rPr lang="en-US" sz="1000"/>
              <a:t>	invoke 	put,z	;print z to the screen</a:t>
            </a:r>
          </a:p>
          <a:p>
            <a:endParaRPr lang="en-US" sz="1000"/>
          </a:p>
          <a:p>
            <a:r>
              <a:rPr lang="en-US" sz="1000"/>
              <a:t>	invoke 	exit	;exit program</a:t>
            </a:r>
          </a:p>
          <a:p>
            <a:r>
              <a:rPr lang="en-US" sz="1000"/>
              <a:t>end start</a:t>
            </a:r>
          </a:p>
          <a:p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RTS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4100513" cy="513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;;; tinyrts.asm  - version 1.0</a:t>
            </a:r>
          </a:p>
          <a:p>
            <a:r>
              <a:rPr lang="en-US" sz="1000"/>
              <a:t>;;; define the process model for MASM</a:t>
            </a:r>
          </a:p>
          <a:p>
            <a:r>
              <a:rPr lang="en-US" sz="1000"/>
              <a:t>.386</a:t>
            </a:r>
          </a:p>
          <a:p>
            <a:r>
              <a:rPr lang="en-US" sz="1000"/>
              <a:t>;;; define the memory model MASM</a:t>
            </a:r>
          </a:p>
          <a:p>
            <a:r>
              <a:rPr lang="en-US" sz="1000"/>
              <a:t>.model flat,stdcall</a:t>
            </a:r>
          </a:p>
          <a:p>
            <a:r>
              <a:rPr lang="en-US" sz="1000"/>
              <a:t>;;; labels and names are case sensitive</a:t>
            </a:r>
          </a:p>
          <a:p>
            <a:r>
              <a:rPr lang="en-US" sz="1000"/>
              <a:t>option casemap:none</a:t>
            </a:r>
          </a:p>
          <a:p>
            <a:endParaRPr lang="en-US" sz="1000"/>
          </a:p>
          <a:p>
            <a:r>
              <a:rPr lang="en-US" sz="1000"/>
              <a:t>;;; include the necessary procedure prototypes and</a:t>
            </a:r>
          </a:p>
          <a:p>
            <a:r>
              <a:rPr lang="en-US" sz="1000"/>
              <a:t>;;; library code to support this minimal RTS</a:t>
            </a:r>
          </a:p>
          <a:p>
            <a:r>
              <a:rPr lang="en-US" sz="1000"/>
              <a:t>;;; NOTE: here we use the microsoft C runtime lib.</a:t>
            </a:r>
          </a:p>
          <a:p>
            <a:r>
              <a:rPr lang="en-US" sz="1000"/>
              <a:t>include     \masm32\include\msvcrt.inc</a:t>
            </a:r>
          </a:p>
          <a:p>
            <a:r>
              <a:rPr lang="en-US" sz="1000"/>
              <a:t>includelib  \masm32\lib\msvcrt.lib</a:t>
            </a:r>
          </a:p>
          <a:p>
            <a:endParaRPr lang="en-US" sz="1000"/>
          </a:p>
          <a:p>
            <a:r>
              <a:rPr lang="en-US" sz="1000"/>
              <a:t>;;;;;;;;;;;;;;;;;;;;;;;;;;;;;;;;;;;;;;;;;;;;;;;;;;;;;;;;;;;;;;;;</a:t>
            </a:r>
          </a:p>
          <a:p>
            <a:r>
              <a:rPr lang="en-US" sz="1000"/>
              <a:t>;;; RTS procedure definitions</a:t>
            </a:r>
          </a:p>
          <a:p>
            <a:r>
              <a:rPr lang="en-US" sz="1000"/>
              <a:t>.code</a:t>
            </a:r>
          </a:p>
          <a:p>
            <a:endParaRPr lang="en-US" sz="1000"/>
          </a:p>
          <a:p>
            <a:r>
              <a:rPr lang="en-US" sz="1000"/>
              <a:t>;;; define the get procedure</a:t>
            </a:r>
          </a:p>
          <a:p>
            <a:r>
              <a:rPr lang="en-US" sz="1000"/>
              <a:t>;;;   call: invoke get</a:t>
            </a:r>
          </a:p>
          <a:p>
            <a:r>
              <a:rPr lang="en-US" sz="1000"/>
              <a:t>;;;   return value in eax</a:t>
            </a:r>
          </a:p>
          <a:p>
            <a:r>
              <a:rPr lang="en-US" sz="1000">
                <a:solidFill>
                  <a:srgbClr val="FF0000"/>
                </a:solidFill>
              </a:rPr>
              <a:t>get proc</a:t>
            </a:r>
          </a:p>
          <a:p>
            <a:r>
              <a:rPr lang="en-US" sz="1000"/>
              <a:t>.data</a:t>
            </a:r>
          </a:p>
          <a:p>
            <a:r>
              <a:rPr lang="en-US" sz="1000"/>
              <a:t>	get_buffer  	dd  0</a:t>
            </a:r>
          </a:p>
          <a:p>
            <a:r>
              <a:rPr lang="en-US" sz="1000"/>
              <a:t>	get_text  	db "Enter a value: ",0</a:t>
            </a:r>
          </a:p>
          <a:p>
            <a:r>
              <a:rPr lang="en-US" sz="1000"/>
              <a:t>	get_format 	db "%d",0</a:t>
            </a:r>
          </a:p>
          <a:p>
            <a:r>
              <a:rPr lang="en-US" sz="1000"/>
              <a:t>.code</a:t>
            </a:r>
          </a:p>
          <a:p>
            <a:r>
              <a:rPr lang="en-US" sz="1000"/>
              <a:t>	invoke  crt_printf,ADDR get_text</a:t>
            </a:r>
          </a:p>
          <a:p>
            <a:r>
              <a:rPr lang="en-US" sz="1000"/>
              <a:t>	invoke  crt_scanf,ADDR get_format,ADDR get_buffer</a:t>
            </a:r>
          </a:p>
          <a:p>
            <a:r>
              <a:rPr lang="en-US" sz="1000"/>
              <a:t>	mov      eax,get_buffer</a:t>
            </a:r>
          </a:p>
          <a:p>
            <a:r>
              <a:rPr lang="en-US" sz="1000"/>
              <a:t>	ret</a:t>
            </a:r>
          </a:p>
          <a:p>
            <a:r>
              <a:rPr lang="en-US" sz="1000"/>
              <a:t>get endp</a:t>
            </a:r>
          </a:p>
          <a:p>
            <a:endParaRPr lang="en-US" sz="10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1739900"/>
            <a:ext cx="3687763" cy="299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;;; define the put procedure</a:t>
            </a:r>
          </a:p>
          <a:p>
            <a:r>
              <a:rPr lang="en-US" sz="1000"/>
              <a:t>;;;   call: invoke put, &lt;arg&gt;</a:t>
            </a:r>
          </a:p>
          <a:p>
            <a:r>
              <a:rPr lang="en-US" sz="1000"/>
              <a:t>;;;   return value: none</a:t>
            </a:r>
          </a:p>
          <a:p>
            <a:r>
              <a:rPr lang="en-US" sz="1000">
                <a:solidFill>
                  <a:srgbClr val="FF0000"/>
                </a:solidFill>
              </a:rPr>
              <a:t>put proc v</a:t>
            </a:r>
            <a:endParaRPr lang="en-US" sz="1000"/>
          </a:p>
          <a:p>
            <a:r>
              <a:rPr lang="en-US" sz="1000"/>
              <a:t>.data</a:t>
            </a:r>
          </a:p>
          <a:p>
            <a:r>
              <a:rPr lang="en-US" sz="1000"/>
              <a:t>	put_format 	db "Value: %d",13,10,0</a:t>
            </a:r>
          </a:p>
          <a:p>
            <a:r>
              <a:rPr lang="en-US" sz="1000"/>
              <a:t>.code</a:t>
            </a:r>
          </a:p>
          <a:p>
            <a:r>
              <a:rPr lang="en-US" sz="1000"/>
              <a:t>	invoke	crt_printf, ADDR put_format,v</a:t>
            </a:r>
          </a:p>
          <a:p>
            <a:r>
              <a:rPr lang="en-US" sz="1000"/>
              <a:t>	ret</a:t>
            </a:r>
          </a:p>
          <a:p>
            <a:r>
              <a:rPr lang="en-US" sz="1000"/>
              <a:t>put endp</a:t>
            </a:r>
          </a:p>
          <a:p>
            <a:endParaRPr lang="en-US" sz="1000"/>
          </a:p>
          <a:p>
            <a:r>
              <a:rPr lang="en-US" sz="1000"/>
              <a:t>;;; define the exit procedure</a:t>
            </a:r>
          </a:p>
          <a:p>
            <a:r>
              <a:rPr lang="en-US" sz="1000"/>
              <a:t>;;;   call: invoke exit</a:t>
            </a:r>
          </a:p>
          <a:p>
            <a:r>
              <a:rPr lang="en-US" sz="1000"/>
              <a:t>;;;   return value: none</a:t>
            </a:r>
          </a:p>
          <a:p>
            <a:r>
              <a:rPr lang="en-US" sz="1000">
                <a:solidFill>
                  <a:srgbClr val="FF0000"/>
                </a:solidFill>
              </a:rPr>
              <a:t>exit proc</a:t>
            </a:r>
          </a:p>
          <a:p>
            <a:r>
              <a:rPr lang="en-US" sz="1000"/>
              <a:t>.code</a:t>
            </a:r>
          </a:p>
          <a:p>
            <a:r>
              <a:rPr lang="en-US" sz="1000"/>
              <a:t>	invoke 	crt__exit,0</a:t>
            </a:r>
          </a:p>
          <a:p>
            <a:r>
              <a:rPr lang="en-US" sz="1000"/>
              <a:t>	ret</a:t>
            </a:r>
          </a:p>
          <a:p>
            <a:r>
              <a:rPr lang="en-US" sz="1000"/>
              <a:t>exit endp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jump Instructions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58938" y="1941513"/>
            <a:ext cx="4065587" cy="3935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;;; seq.asm</a:t>
            </a:r>
          </a:p>
          <a:p>
            <a:r>
              <a:rPr lang="en-US" sz="1200"/>
              <a:t>;;; generate the sequence 1...10 and print it to the screen.</a:t>
            </a:r>
          </a:p>
          <a:p>
            <a:endParaRPr lang="en-US" sz="1200"/>
          </a:p>
          <a:p>
            <a:r>
              <a:rPr lang="en-US" sz="1200"/>
              <a:t>include tinyrts.asm</a:t>
            </a:r>
          </a:p>
          <a:p>
            <a:endParaRPr lang="en-US" sz="1200"/>
          </a:p>
          <a:p>
            <a:r>
              <a:rPr lang="en-US" sz="1200"/>
              <a:t>.data</a:t>
            </a:r>
          </a:p>
          <a:p>
            <a:r>
              <a:rPr lang="en-US" sz="1200"/>
              <a:t>cnt	dd 0</a:t>
            </a:r>
          </a:p>
          <a:p>
            <a:endParaRPr lang="en-US" sz="1200"/>
          </a:p>
          <a:p>
            <a:r>
              <a:rPr lang="en-US" sz="1200"/>
              <a:t>.code</a:t>
            </a:r>
          </a:p>
          <a:p>
            <a:r>
              <a:rPr lang="en-US" sz="1200"/>
              <a:t>start:</a:t>
            </a:r>
          </a:p>
          <a:p>
            <a:r>
              <a:rPr lang="en-US" sz="1200"/>
              <a:t>	mov	cnt,1</a:t>
            </a:r>
          </a:p>
          <a:p>
            <a:r>
              <a:rPr lang="en-US" sz="1200"/>
              <a:t>top:</a:t>
            </a:r>
          </a:p>
          <a:p>
            <a:r>
              <a:rPr lang="en-US" sz="1200"/>
              <a:t>	cmp	cnt,10</a:t>
            </a:r>
          </a:p>
          <a:p>
            <a:r>
              <a:rPr lang="en-US" sz="1200"/>
              <a:t>	jg	bottom</a:t>
            </a:r>
          </a:p>
          <a:p>
            <a:r>
              <a:rPr lang="en-US" sz="1200"/>
              <a:t>	invoke	put,cnt</a:t>
            </a:r>
          </a:p>
          <a:p>
            <a:r>
              <a:rPr lang="en-US" sz="1200"/>
              <a:t>	inc	cnt</a:t>
            </a:r>
          </a:p>
          <a:p>
            <a:r>
              <a:rPr lang="en-US" sz="1200"/>
              <a:t>	jmp	top</a:t>
            </a:r>
          </a:p>
          <a:p>
            <a:r>
              <a:rPr lang="en-US" sz="1200"/>
              <a:t>bottom:</a:t>
            </a:r>
          </a:p>
          <a:p>
            <a:r>
              <a:rPr lang="en-US" sz="1200"/>
              <a:t>	invoke	exit</a:t>
            </a:r>
          </a:p>
          <a:p>
            <a:r>
              <a:rPr lang="en-US" sz="1200"/>
              <a:t>end start</a:t>
            </a:r>
          </a:p>
          <a:p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25">
  <a:themeElements>
    <a:clrScheme name="csc402-ln025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2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25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25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25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402:csc402-ln025.ppt</Template>
  <TotalTime>7913</TotalTime>
  <Words>942</Words>
  <Application>Microsoft Macintosh PowerPoint</Application>
  <PresentationFormat>On-screen Show (4:3)</PresentationFormat>
  <Paragraphs>317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ＭＳ Ｐゴシック</vt:lpstr>
      <vt:lpstr>Times New Roman</vt:lpstr>
      <vt:lpstr>Wingdings</vt:lpstr>
      <vt:lpstr>Symbol</vt:lpstr>
      <vt:lpstr>csc402-ln025</vt:lpstr>
      <vt:lpstr>Compiling for Real Machines</vt:lpstr>
      <vt:lpstr>The Virtual Address Space</vt:lpstr>
      <vt:lpstr>The Virtual Address Space</vt:lpstr>
      <vt:lpstr>Compiling for Real Machines</vt:lpstr>
      <vt:lpstr>i386 Machine Code</vt:lpstr>
      <vt:lpstr>The Machine Registers</vt:lpstr>
      <vt:lpstr>i386 Machine Code</vt:lpstr>
      <vt:lpstr>Our RTS</vt:lpstr>
      <vt:lpstr>Using jump Instructions</vt:lpstr>
      <vt:lpstr>Recursive Functions</vt:lpstr>
      <vt:lpstr>Recursive Functions with local Variables</vt:lpstr>
      <vt:lpstr>Recursive Functions with local Variables</vt:lpstr>
      <vt:lpstr>Recursive Functions with local Variables</vt:lpstr>
    </vt:vector>
  </TitlesOfParts>
  <Company>Lutz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17</cp:revision>
  <cp:lastPrinted>2011-12-05T12:56:28Z</cp:lastPrinted>
  <dcterms:created xsi:type="dcterms:W3CDTF">2011-12-05T00:29:56Z</dcterms:created>
  <dcterms:modified xsi:type="dcterms:W3CDTF">2012-12-07T12:17:21Z</dcterms:modified>
</cp:coreProperties>
</file>