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7"/>
  </p:notesMasterIdLst>
  <p:sldIdLst>
    <p:sldId id="256" r:id="rId2"/>
    <p:sldId id="332" r:id="rId3"/>
    <p:sldId id="257" r:id="rId4"/>
    <p:sldId id="259" r:id="rId5"/>
    <p:sldId id="258" r:id="rId6"/>
    <p:sldId id="333" r:id="rId7"/>
    <p:sldId id="261" r:id="rId8"/>
    <p:sldId id="263" r:id="rId9"/>
    <p:sldId id="262" r:id="rId10"/>
    <p:sldId id="264"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31" r:id="rId45"/>
    <p:sldId id="314" r:id="rId46"/>
    <p:sldId id="334" r:id="rId47"/>
    <p:sldId id="335" r:id="rId48"/>
    <p:sldId id="336" r:id="rId49"/>
    <p:sldId id="337" r:id="rId50"/>
    <p:sldId id="338" r:id="rId51"/>
    <p:sldId id="339" r:id="rId52"/>
    <p:sldId id="340" r:id="rId53"/>
    <p:sldId id="319" r:id="rId54"/>
    <p:sldId id="320" r:id="rId55"/>
    <p:sldId id="322" r:id="rId56"/>
    <p:sldId id="323" r:id="rId57"/>
    <p:sldId id="324" r:id="rId58"/>
    <p:sldId id="325" r:id="rId59"/>
    <p:sldId id="326" r:id="rId60"/>
    <p:sldId id="327" r:id="rId61"/>
    <p:sldId id="328" r:id="rId62"/>
    <p:sldId id="341" r:id="rId63"/>
    <p:sldId id="330" r:id="rId64"/>
    <p:sldId id="272" r:id="rId65"/>
    <p:sldId id="311" r:id="rId66"/>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94523" autoAdjust="0"/>
  </p:normalViewPr>
  <p:slideViewPr>
    <p:cSldViewPr>
      <p:cViewPr varScale="1">
        <p:scale>
          <a:sx n="104" d="100"/>
          <a:sy n="104" d="100"/>
        </p:scale>
        <p:origin x="200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Courier New"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Courier New"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Courier New"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Courier New" charset="0"/>
              </a:defRPr>
            </a:lvl1pPr>
          </a:lstStyle>
          <a:p>
            <a:fld id="{BEB75314-E9B2-0F46-8AAF-23F2C8149652}" type="slidenum">
              <a:rPr lang="en-US"/>
              <a:pPr/>
              <a:t>‹#›</a:t>
            </a:fld>
            <a:endParaRPr lang="en-US"/>
          </a:p>
        </p:txBody>
      </p:sp>
    </p:spTree>
    <p:extLst>
      <p:ext uri="{BB962C8B-B14F-4D97-AF65-F5344CB8AC3E}">
        <p14:creationId xmlns:p14="http://schemas.microsoft.com/office/powerpoint/2010/main" val="34175216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1CD52-C5DD-2841-9BF2-B6C47901718F}" type="slidenum">
              <a:rPr lang="en-US"/>
              <a:pPr/>
              <a:t>1</a:t>
            </a:fld>
            <a:endParaRPr lang="en-US"/>
          </a:p>
        </p:txBody>
      </p:sp>
      <p:sp>
        <p:nvSpPr>
          <p:cNvPr id="12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874F9-D7A3-5E40-A607-F790CFA2503A}" type="slidenum">
              <a:rPr lang="en-US"/>
              <a:pPr/>
              <a:t>3</a:t>
            </a:fld>
            <a:endParaRPr lang="en-US"/>
          </a:p>
        </p:txBody>
      </p:sp>
      <p:sp>
        <p:nvSpPr>
          <p:cNvPr id="13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29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BC4E-3532-8F4A-A803-E4CC36F2345E}" type="slidenum">
              <a:rPr lang="en-US"/>
              <a:pPr/>
              <a:t>4</a:t>
            </a:fld>
            <a:endParaRPr lang="en-US"/>
          </a:p>
        </p:txBody>
      </p:sp>
      <p:sp>
        <p:nvSpPr>
          <p:cNvPr id="14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35</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36</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37</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38</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39</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85759-4FDC-504A-B7B8-CA4F13535C99}" type="slidenum">
              <a:rPr lang="en-US"/>
              <a:pPr/>
              <a:t>5</a:t>
            </a:fld>
            <a:endParaRPr lang="en-US"/>
          </a:p>
        </p:txBody>
      </p:sp>
      <p:sp>
        <p:nvSpPr>
          <p:cNvPr id="15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42</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43</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44</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588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B75314-E9B2-0F46-8AAF-23F2C8149652}" type="slidenum">
              <a:rPr lang="en-US" smtClean="0"/>
              <a:pPr/>
              <a:t>57</a:t>
            </a:fld>
            <a:endParaRPr lang="en-US"/>
          </a:p>
        </p:txBody>
      </p:sp>
    </p:spTree>
    <p:extLst>
      <p:ext uri="{BB962C8B-B14F-4D97-AF65-F5344CB8AC3E}">
        <p14:creationId xmlns:p14="http://schemas.microsoft.com/office/powerpoint/2010/main" val="223346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E6988-852F-CD4F-B391-E2BF0FFC0A6B}" type="slidenum">
              <a:rPr lang="en-US"/>
              <a:pPr/>
              <a:t>7</a:t>
            </a:fld>
            <a:endParaRPr lang="en-US"/>
          </a:p>
        </p:txBody>
      </p:sp>
      <p:sp>
        <p:nvSpPr>
          <p:cNvPr id="25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31FC67-AA65-C740-A45D-356D3B8B2496}" type="slidenum">
              <a:rPr lang="en-US"/>
              <a:pPr/>
              <a:t>8</a:t>
            </a:fld>
            <a:endParaRPr lang="en-US"/>
          </a:p>
        </p:txBody>
      </p:sp>
      <p:sp>
        <p:nvSpPr>
          <p:cNvPr id="26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60DA4-6E11-D645-B0E6-1519545BA30D}" type="slidenum">
              <a:rPr lang="en-US"/>
              <a:pPr/>
              <a:t>9</a:t>
            </a:fld>
            <a:endParaRPr lang="en-US"/>
          </a:p>
        </p:txBody>
      </p:sp>
      <p:sp>
        <p:nvSpPr>
          <p:cNvPr id="27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10</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594924-ED93-A644-A1F8-B6003AA64086}" type="slidenum">
              <a:rPr lang="en-US"/>
              <a:pPr/>
              <a:t>11</a:t>
            </a:fld>
            <a:endParaRPr lang="en-US"/>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5125" name="Rectangle 5"/>
          <p:cNvSpPr>
            <a:spLocks noGrp="1" noChangeArrowheads="1"/>
          </p:cNvSpPr>
          <p:nvPr>
            <p:ph type="dt" sz="half" idx="2"/>
          </p:nvPr>
        </p:nvSpPr>
        <p:spPr/>
        <p:txBody>
          <a:bodyPr/>
          <a:lstStyle>
            <a:lvl1pPr>
              <a:defRPr/>
            </a:lvl1pPr>
          </a:lstStyle>
          <a:p>
            <a:endParaRPr lang="en-US"/>
          </a:p>
        </p:txBody>
      </p:sp>
      <p:sp>
        <p:nvSpPr>
          <p:cNvPr id="5126" name="Rectangle 6"/>
          <p:cNvSpPr>
            <a:spLocks noGrp="1" noChangeArrowheads="1"/>
          </p:cNvSpPr>
          <p:nvPr>
            <p:ph type="ftr" sz="quarter" idx="3"/>
          </p:nvPr>
        </p:nvSpPr>
        <p:spPr/>
        <p:txBody>
          <a:bodyPr/>
          <a:lstStyle>
            <a:lvl1pPr>
              <a:defRPr/>
            </a:lvl1pPr>
          </a:lstStyle>
          <a:p>
            <a:endParaRPr lang="en-US"/>
          </a:p>
        </p:txBody>
      </p:sp>
      <p:sp>
        <p:nvSpPr>
          <p:cNvPr id="5127" name="Rectangle 7"/>
          <p:cNvSpPr>
            <a:spLocks noGrp="1" noChangeArrowheads="1"/>
          </p:cNvSpPr>
          <p:nvPr>
            <p:ph type="sldNum" sz="quarter" idx="4"/>
          </p:nvPr>
        </p:nvSpPr>
        <p:spPr/>
        <p:txBody>
          <a:bodyPr/>
          <a:lstStyle>
            <a:lvl1pPr>
              <a:defRPr/>
            </a:lvl1pPr>
          </a:lstStyle>
          <a:p>
            <a:fld id="{1DAAF85C-52FE-844D-99C7-6BFA113BC117}" type="slidenum">
              <a:rPr lang="en-US"/>
              <a:pPr/>
              <a:t>‹#›</a:t>
            </a:fld>
            <a:endParaRPr lang="en-US"/>
          </a:p>
        </p:txBody>
      </p:sp>
      <p:grpSp>
        <p:nvGrpSpPr>
          <p:cNvPr id="5128"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0"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1"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2"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3"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4"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5"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6"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7"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8"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39"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0"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1"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2"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3"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4"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5"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6"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7"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8"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49"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0"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1"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2"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3"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4"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5"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6"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7"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8"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59"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0732F2-4D4B-D24C-BC73-423A67A54C00}" type="slidenum">
              <a:rPr lang="en-US"/>
              <a:pPr/>
              <a:t>‹#›</a:t>
            </a:fld>
            <a:endParaRPr lang="en-US"/>
          </a:p>
        </p:txBody>
      </p:sp>
    </p:spTree>
    <p:extLst>
      <p:ext uri="{BB962C8B-B14F-4D97-AF65-F5344CB8AC3E}">
        <p14:creationId xmlns:p14="http://schemas.microsoft.com/office/powerpoint/2010/main" val="42351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E8D84A-4836-034F-AC05-043ECAA7500A}" type="slidenum">
              <a:rPr lang="en-US"/>
              <a:pPr/>
              <a:t>‹#›</a:t>
            </a:fld>
            <a:endParaRPr lang="en-US"/>
          </a:p>
        </p:txBody>
      </p:sp>
    </p:spTree>
    <p:extLst>
      <p:ext uri="{BB962C8B-B14F-4D97-AF65-F5344CB8AC3E}">
        <p14:creationId xmlns:p14="http://schemas.microsoft.com/office/powerpoint/2010/main" val="19496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48ACFBF-6E95-864B-AB05-D301F9867AE7}" type="slidenum">
              <a:rPr lang="en-US"/>
              <a:pPr/>
              <a:t>‹#›</a:t>
            </a:fld>
            <a:endParaRPr lang="en-US"/>
          </a:p>
        </p:txBody>
      </p:sp>
    </p:spTree>
    <p:extLst>
      <p:ext uri="{BB962C8B-B14F-4D97-AF65-F5344CB8AC3E}">
        <p14:creationId xmlns:p14="http://schemas.microsoft.com/office/powerpoint/2010/main" val="74745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F14C00-40CE-BF47-A76C-701D3148CCB5}" type="slidenum">
              <a:rPr lang="en-US"/>
              <a:pPr/>
              <a:t>‹#›</a:t>
            </a:fld>
            <a:endParaRPr lang="en-US"/>
          </a:p>
        </p:txBody>
      </p:sp>
    </p:spTree>
    <p:extLst>
      <p:ext uri="{BB962C8B-B14F-4D97-AF65-F5344CB8AC3E}">
        <p14:creationId xmlns:p14="http://schemas.microsoft.com/office/powerpoint/2010/main" val="169454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2023BD-5915-1140-8C31-5C99163B30C3}" type="slidenum">
              <a:rPr lang="en-US"/>
              <a:pPr/>
              <a:t>‹#›</a:t>
            </a:fld>
            <a:endParaRPr lang="en-US"/>
          </a:p>
        </p:txBody>
      </p:sp>
    </p:spTree>
    <p:extLst>
      <p:ext uri="{BB962C8B-B14F-4D97-AF65-F5344CB8AC3E}">
        <p14:creationId xmlns:p14="http://schemas.microsoft.com/office/powerpoint/2010/main" val="377479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F818D5-F874-AC4A-AFC6-27B0A3D7EBDC}" type="slidenum">
              <a:rPr lang="en-US"/>
              <a:pPr/>
              <a:t>‹#›</a:t>
            </a:fld>
            <a:endParaRPr lang="en-US"/>
          </a:p>
        </p:txBody>
      </p:sp>
    </p:spTree>
    <p:extLst>
      <p:ext uri="{BB962C8B-B14F-4D97-AF65-F5344CB8AC3E}">
        <p14:creationId xmlns:p14="http://schemas.microsoft.com/office/powerpoint/2010/main" val="426705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9114879-F083-DC49-AB0D-638E77C43A58}" type="slidenum">
              <a:rPr lang="en-US"/>
              <a:pPr/>
              <a:t>‹#›</a:t>
            </a:fld>
            <a:endParaRPr lang="en-US"/>
          </a:p>
        </p:txBody>
      </p:sp>
    </p:spTree>
    <p:extLst>
      <p:ext uri="{BB962C8B-B14F-4D97-AF65-F5344CB8AC3E}">
        <p14:creationId xmlns:p14="http://schemas.microsoft.com/office/powerpoint/2010/main" val="41835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9D5703C-149A-F748-894F-480C3BEE83C6}" type="slidenum">
              <a:rPr lang="en-US"/>
              <a:pPr/>
              <a:t>‹#›</a:t>
            </a:fld>
            <a:endParaRPr lang="en-US"/>
          </a:p>
        </p:txBody>
      </p:sp>
    </p:spTree>
    <p:extLst>
      <p:ext uri="{BB962C8B-B14F-4D97-AF65-F5344CB8AC3E}">
        <p14:creationId xmlns:p14="http://schemas.microsoft.com/office/powerpoint/2010/main" val="2974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634EDF-1966-A64E-9684-543A8FBE6A53}" type="slidenum">
              <a:rPr lang="en-US"/>
              <a:pPr/>
              <a:t>‹#›</a:t>
            </a:fld>
            <a:endParaRPr lang="en-US"/>
          </a:p>
        </p:txBody>
      </p:sp>
    </p:spTree>
    <p:extLst>
      <p:ext uri="{BB962C8B-B14F-4D97-AF65-F5344CB8AC3E}">
        <p14:creationId xmlns:p14="http://schemas.microsoft.com/office/powerpoint/2010/main" val="26228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33760CA-DE3C-F246-B902-F22579BF2EF7}" type="slidenum">
              <a:rPr lang="en-US"/>
              <a:pPr/>
              <a:t>‹#›</a:t>
            </a:fld>
            <a:endParaRPr lang="en-US"/>
          </a:p>
        </p:txBody>
      </p:sp>
    </p:spTree>
    <p:extLst>
      <p:ext uri="{BB962C8B-B14F-4D97-AF65-F5344CB8AC3E}">
        <p14:creationId xmlns:p14="http://schemas.microsoft.com/office/powerpoint/2010/main" val="391575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4058B3C7-330F-A74F-B149-409411A1F3FD}" type="slidenum">
              <a:rPr lang="en-US"/>
              <a:pPr/>
              <a:t>‹#›</a:t>
            </a:fld>
            <a:endParaRPr lang="en-US"/>
          </a:p>
        </p:txBody>
      </p:sp>
      <p:grpSp>
        <p:nvGrpSpPr>
          <p:cNvPr id="4104"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Intermediate Representation (IR)</a:t>
            </a:r>
          </a:p>
        </p:txBody>
      </p:sp>
      <p:sp>
        <p:nvSpPr>
          <p:cNvPr id="2051" name="Rectangle 3"/>
          <p:cNvSpPr>
            <a:spLocks noGrp="1" noChangeArrowheads="1"/>
          </p:cNvSpPr>
          <p:nvPr>
            <p:ph type="body" idx="1"/>
          </p:nvPr>
        </p:nvSpPr>
        <p:spPr>
          <a:xfrm>
            <a:off x="457200" y="1719263"/>
            <a:ext cx="8229600" cy="3614737"/>
          </a:xfrm>
        </p:spPr>
        <p:txBody>
          <a:bodyPr/>
          <a:lstStyle/>
          <a:p>
            <a:r>
              <a:rPr lang="en-US" sz="2600" dirty="0"/>
              <a:t>Our simple, syntax directed interpretation scheme that we worked out for the exp1 language, where we computed values for expressions as soon as we recognized them in the input stream, will fail with more complex languages.</a:t>
            </a:r>
          </a:p>
          <a:p>
            <a:r>
              <a:rPr lang="en-US" sz="2600" dirty="0"/>
              <a:t>Let</a:t>
            </a:r>
            <a:r>
              <a:rPr lang="ja-JP" altLang="en-US" sz="2600" dirty="0">
                <a:latin typeface="Arial"/>
              </a:rPr>
              <a:t>’</a:t>
            </a:r>
            <a:r>
              <a:rPr lang="en-US" sz="2600" dirty="0"/>
              <a:t>s extend exp1 with conditional and unconditional jump instructions and call the language </a:t>
            </a:r>
            <a:r>
              <a:rPr lang="en-US" sz="2600" b="1" dirty="0"/>
              <a:t>exp1bytecode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a:t>IR Design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solidFill>
                <a:srgbClr val="FF0000"/>
              </a:solid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01776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2743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402817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4620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37967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384365" cy="307777"/>
          </a:xfrm>
          <a:prstGeom prst="rect">
            <a:avLst/>
          </a:prstGeom>
          <a:noFill/>
        </p:spPr>
        <p:txBody>
          <a:bodyPr wrap="none" rtlCol="0">
            <a:spAutoFit/>
          </a:bodyPr>
          <a:lstStyle/>
          <a:p>
            <a:r>
              <a:rPr lang="en-US" sz="1400" dirty="0">
                <a:solidFill>
                  <a:srgbClr val="FF0000"/>
                </a:solidFill>
              </a:rPr>
              <a:t>10 </a:t>
            </a:r>
          </a:p>
        </p:txBody>
      </p:sp>
    </p:spTree>
    <p:extLst>
      <p:ext uri="{BB962C8B-B14F-4D97-AF65-F5344CB8AC3E}">
        <p14:creationId xmlns:p14="http://schemas.microsoft.com/office/powerpoint/2010/main" val="256368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9</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14868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2432320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534096" cy="307777"/>
          </a:xfrm>
          <a:prstGeom prst="rect">
            <a:avLst/>
          </a:prstGeom>
          <a:noFill/>
        </p:spPr>
        <p:txBody>
          <a:bodyPr wrap="none" rtlCol="0">
            <a:spAutoFit/>
          </a:bodyPr>
          <a:lstStyle/>
          <a:p>
            <a:r>
              <a:rPr lang="en-US" sz="1400" dirty="0"/>
              <a:t>10</a:t>
            </a:r>
            <a:r>
              <a:rPr lang="en-US" sz="1400" dirty="0">
                <a:solidFill>
                  <a:srgbClr val="FF0000"/>
                </a:solidFill>
              </a:rPr>
              <a:t> 9</a:t>
            </a:r>
          </a:p>
        </p:txBody>
      </p:sp>
    </p:spTree>
    <p:extLst>
      <p:ext uri="{BB962C8B-B14F-4D97-AF65-F5344CB8AC3E}">
        <p14:creationId xmlns:p14="http://schemas.microsoft.com/office/powerpoint/2010/main" val="303481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8</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3441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87AC-6DDE-034E-B92A-21C43CDCA9D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4199920C-F458-B747-8A30-4C5603AFAEAF}"/>
              </a:ext>
            </a:extLst>
          </p:cNvPr>
          <p:cNvSpPr>
            <a:spLocks noGrp="1"/>
          </p:cNvSpPr>
          <p:nvPr>
            <p:ph idx="1"/>
          </p:nvPr>
        </p:nvSpPr>
        <p:spPr/>
        <p:txBody>
          <a:bodyPr/>
          <a:lstStyle/>
          <a:p>
            <a:r>
              <a:rPr lang="en-US"/>
              <a:t>Chap 4</a:t>
            </a:r>
          </a:p>
        </p:txBody>
      </p:sp>
    </p:spTree>
    <p:extLst>
      <p:ext uri="{BB962C8B-B14F-4D97-AF65-F5344CB8AC3E}">
        <p14:creationId xmlns:p14="http://schemas.microsoft.com/office/powerpoint/2010/main" val="591790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208823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41092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7</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683826"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8</a:t>
            </a:r>
          </a:p>
        </p:txBody>
      </p:sp>
    </p:spTree>
    <p:extLst>
      <p:ext uri="{BB962C8B-B14F-4D97-AF65-F5344CB8AC3E}">
        <p14:creationId xmlns:p14="http://schemas.microsoft.com/office/powerpoint/2010/main" val="155718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6</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65794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83355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7</a:t>
            </a:r>
          </a:p>
        </p:txBody>
      </p:sp>
    </p:spTree>
    <p:extLst>
      <p:ext uri="{BB962C8B-B14F-4D97-AF65-F5344CB8AC3E}">
        <p14:creationId xmlns:p14="http://schemas.microsoft.com/office/powerpoint/2010/main" val="34758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6</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1419472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5</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86262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98328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6</a:t>
            </a:r>
          </a:p>
        </p:txBody>
      </p:sp>
    </p:spTree>
    <p:extLst>
      <p:ext uri="{BB962C8B-B14F-4D97-AF65-F5344CB8AC3E}">
        <p14:creationId xmlns:p14="http://schemas.microsoft.com/office/powerpoint/2010/main" val="347648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5</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355291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9303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Exp1bytecode Language Design</a:t>
            </a:r>
          </a:p>
        </p:txBody>
      </p:sp>
      <p:sp>
        <p:nvSpPr>
          <p:cNvPr id="1027" name="Rectangle 3"/>
          <p:cNvSpPr>
            <a:spLocks noGrp="1" noChangeArrowheads="1"/>
          </p:cNvSpPr>
          <p:nvPr>
            <p:ph type="body" idx="1"/>
          </p:nvPr>
        </p:nvSpPr>
        <p:spPr>
          <a:xfrm>
            <a:off x="304800" y="1394192"/>
            <a:ext cx="8229600" cy="4411663"/>
          </a:xfrm>
        </p:spPr>
        <p:txBody>
          <a:bodyPr>
            <a:normAutofit fontScale="70000" lnSpcReduction="20000"/>
          </a:bodyPr>
          <a:lstStyle/>
          <a:p>
            <a:pPr>
              <a:lnSpc>
                <a:spcPct val="90000"/>
              </a:lnSpc>
            </a:pPr>
            <a:r>
              <a:rPr lang="en-US" sz="2600" dirty="0"/>
              <a:t>New statements:</a:t>
            </a:r>
          </a:p>
          <a:p>
            <a:pPr lvl="1">
              <a:lnSpc>
                <a:spcPct val="90000"/>
              </a:lnSpc>
            </a:pPr>
            <a:r>
              <a:rPr lang="en-US" sz="2200" dirty="0"/>
              <a:t>stop ;</a:t>
            </a:r>
          </a:p>
          <a:p>
            <a:pPr lvl="1">
              <a:lnSpc>
                <a:spcPct val="90000"/>
              </a:lnSpc>
            </a:pPr>
            <a:r>
              <a:rPr lang="en-US" sz="2200" dirty="0" err="1"/>
              <a:t>noop</a:t>
            </a:r>
            <a:r>
              <a:rPr lang="en-US" sz="2200" dirty="0"/>
              <a:t> ;</a:t>
            </a:r>
          </a:p>
          <a:p>
            <a:pPr lvl="1">
              <a:lnSpc>
                <a:spcPct val="90000"/>
              </a:lnSpc>
            </a:pPr>
            <a:r>
              <a:rPr lang="en-US" sz="2200" dirty="0" err="1"/>
              <a:t>jumpt</a:t>
            </a:r>
            <a:r>
              <a:rPr lang="en-US" sz="2200" dirty="0"/>
              <a:t> exp label ; </a:t>
            </a:r>
          </a:p>
          <a:p>
            <a:pPr lvl="1">
              <a:lnSpc>
                <a:spcPct val="90000"/>
              </a:lnSpc>
            </a:pPr>
            <a:r>
              <a:rPr lang="en-US" sz="2200" dirty="0" err="1"/>
              <a:t>jumpf</a:t>
            </a:r>
            <a:r>
              <a:rPr lang="en-US" sz="2200" dirty="0"/>
              <a:t> exp label ;</a:t>
            </a:r>
          </a:p>
          <a:p>
            <a:pPr lvl="1">
              <a:lnSpc>
                <a:spcPct val="90000"/>
              </a:lnSpc>
            </a:pPr>
            <a:r>
              <a:rPr lang="en-US" sz="2200" dirty="0"/>
              <a:t>jump label ;</a:t>
            </a:r>
          </a:p>
          <a:p>
            <a:pPr lvl="1">
              <a:lnSpc>
                <a:spcPct val="90000"/>
              </a:lnSpc>
            </a:pPr>
            <a:r>
              <a:rPr lang="en-US" sz="2200" dirty="0"/>
              <a:t>Input name ;</a:t>
            </a:r>
          </a:p>
          <a:p>
            <a:pPr lvl="1">
              <a:lnSpc>
                <a:spcPct val="90000"/>
              </a:lnSpc>
            </a:pPr>
            <a:r>
              <a:rPr lang="en-US" sz="2200" b="1" dirty="0"/>
              <a:t>Note</a:t>
            </a:r>
            <a:r>
              <a:rPr lang="en-US" sz="2200" dirty="0"/>
              <a:t>: </a:t>
            </a:r>
            <a:r>
              <a:rPr lang="en-US" sz="2200" dirty="0" err="1"/>
              <a:t>exp</a:t>
            </a:r>
            <a:r>
              <a:rPr lang="en-US" sz="2200" dirty="0"/>
              <a:t> is an integer expression and is interpreted as false if its value is zero otherwise it is true</a:t>
            </a:r>
          </a:p>
          <a:p>
            <a:pPr>
              <a:lnSpc>
                <a:spcPct val="90000"/>
              </a:lnSpc>
            </a:pPr>
            <a:r>
              <a:rPr lang="en-US" sz="2600" dirty="0"/>
              <a:t>Labeled statements:</a:t>
            </a:r>
          </a:p>
          <a:p>
            <a:pPr marL="639762" lvl="2" indent="0">
              <a:buNone/>
            </a:pPr>
            <a:r>
              <a:rPr lang="en-US" sz="1800" dirty="0">
                <a:solidFill>
                  <a:prstClr val="black"/>
                </a:solidFill>
                <a:latin typeface="Courier New" charset="0"/>
                <a:ea typeface="Courier New" charset="0"/>
                <a:cs typeface="Courier New" charset="0"/>
              </a:rPr>
              <a:t>	store x 5;</a:t>
            </a:r>
          </a:p>
          <a:p>
            <a:pPr marL="639762" lvl="2" indent="0">
              <a:buNone/>
            </a:pPr>
            <a:r>
              <a:rPr lang="mr-IN" sz="1800" dirty="0">
                <a:solidFill>
                  <a:prstClr val="black"/>
                </a:solidFill>
                <a:latin typeface="Courier New" charset="0"/>
                <a:ea typeface="Courier New" charset="0"/>
                <a:cs typeface="Courier New" charset="0"/>
              </a:rPr>
              <a:t>L1:</a:t>
            </a:r>
            <a:endParaRPr lang="en-US" sz="1800" dirty="0">
              <a:solidFill>
                <a:prstClr val="black"/>
              </a:solidFill>
              <a:latin typeface="Courier New" charset="0"/>
              <a:ea typeface="Courier New" charset="0"/>
              <a:cs typeface="Courier New" charset="0"/>
            </a:endParaRP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store</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1);</a:t>
            </a:r>
          </a:p>
          <a:p>
            <a:pPr marL="639762" lvl="2" indent="0">
              <a:buNone/>
            </a:pP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jump</a:t>
            </a:r>
            <a:r>
              <a:rPr lang="en-US" sz="1800" dirty="0">
                <a:solidFill>
                  <a:prstClr val="black"/>
                </a:solidFill>
                <a:latin typeface="Courier New" charset="0"/>
                <a:ea typeface="Courier New" charset="0"/>
                <a:cs typeface="Courier New" charset="0"/>
              </a:rPr>
              <a:t>t</a:t>
            </a:r>
            <a:r>
              <a:rPr lang="mr-IN" sz="1800" dirty="0">
                <a:solidFill>
                  <a:prstClr val="black"/>
                </a:solidFill>
                <a:latin typeface="Courier New" charset="0"/>
                <a:ea typeface="Courier New" charset="0"/>
                <a:cs typeface="Courier New" charset="0"/>
              </a:rPr>
              <a:t> </a:t>
            </a:r>
            <a:r>
              <a:rPr lang="mr-IN" sz="1800" dirty="0" err="1">
                <a:solidFill>
                  <a:prstClr val="black"/>
                </a:solidFill>
                <a:latin typeface="Courier New" charset="0"/>
                <a:ea typeface="Courier New" charset="0"/>
                <a:cs typeface="Courier New" charset="0"/>
              </a:rPr>
              <a:t>x</a:t>
            </a:r>
            <a:r>
              <a:rPr lang="mr-IN" sz="1800" dirty="0">
                <a:solidFill>
                  <a:prstClr val="black"/>
                </a:solidFill>
                <a:latin typeface="Courier New" charset="0"/>
                <a:ea typeface="Courier New" charset="0"/>
                <a:cs typeface="Courier New" charset="0"/>
              </a:rPr>
              <a:t> L1;</a:t>
            </a:r>
            <a:endParaRPr lang="en-US" sz="1800" dirty="0">
              <a:latin typeface="Courier New" charset="0"/>
              <a:ea typeface="Courier New" charset="0"/>
              <a:cs typeface="Courier New" charset="0"/>
            </a:endParaRPr>
          </a:p>
          <a:p>
            <a:pPr>
              <a:lnSpc>
                <a:spcPct val="90000"/>
              </a:lnSpc>
            </a:pPr>
            <a:r>
              <a:rPr lang="en-US" sz="2600" dirty="0"/>
              <a:t>Two new operators: =, =&lt;, that return 0 when false otherwise they will return 1.</a:t>
            </a:r>
          </a:p>
          <a:p>
            <a:pPr>
              <a:lnSpc>
                <a:spcPct val="90000"/>
              </a:lnSpc>
            </a:pPr>
            <a:r>
              <a:rPr lang="en-US" sz="2600" dirty="0"/>
              <a:t>The not-operator ‘!’</a:t>
            </a:r>
          </a:p>
          <a:p>
            <a:pPr>
              <a:lnSpc>
                <a:spcPct val="90000"/>
              </a:lnSpc>
            </a:pPr>
            <a:r>
              <a:rPr lang="en-US" sz="2600" dirty="0"/>
              <a:t>Lastly, we also allow for negative integer constants: </a:t>
            </a:r>
          </a:p>
          <a:p>
            <a:pPr lvl="1">
              <a:lnSpc>
                <a:spcPct val="90000"/>
              </a:lnSpc>
            </a:pPr>
            <a:r>
              <a:rPr lang="en-US" sz="2200" dirty="0"/>
              <a:t>-2, -12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133017"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5</a:t>
            </a:r>
          </a:p>
        </p:txBody>
      </p:sp>
    </p:spTree>
    <p:extLst>
      <p:ext uri="{BB962C8B-B14F-4D97-AF65-F5344CB8AC3E}">
        <p14:creationId xmlns:p14="http://schemas.microsoft.com/office/powerpoint/2010/main" val="281681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4</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3930645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3</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22277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282748"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4</a:t>
            </a:r>
          </a:p>
        </p:txBody>
      </p:sp>
    </p:spTree>
    <p:extLst>
      <p:ext uri="{BB962C8B-B14F-4D97-AF65-F5344CB8AC3E}">
        <p14:creationId xmlns:p14="http://schemas.microsoft.com/office/powerpoint/2010/main" val="4289454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3</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586357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2</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9016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43247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3</a:t>
            </a:r>
          </a:p>
        </p:txBody>
      </p:sp>
    </p:spTree>
    <p:extLst>
      <p:ext uri="{BB962C8B-B14F-4D97-AF65-F5344CB8AC3E}">
        <p14:creationId xmlns:p14="http://schemas.microsoft.com/office/powerpoint/2010/main" val="285250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2</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505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1760028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1</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557145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582209"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2</a:t>
            </a:r>
          </a:p>
        </p:txBody>
      </p:sp>
    </p:spTree>
    <p:extLst>
      <p:ext uri="{BB962C8B-B14F-4D97-AF65-F5344CB8AC3E}">
        <p14:creationId xmlns:p14="http://schemas.microsoft.com/office/powerpoint/2010/main" val="46303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Exp1bytecode Grammar</a:t>
            </a:r>
          </a:p>
        </p:txBody>
      </p:sp>
      <p:pic>
        <p:nvPicPr>
          <p:cNvPr id="4" name="Picture 3">
            <a:extLst>
              <a:ext uri="{FF2B5EF4-FFF2-40B4-BE49-F238E27FC236}">
                <a16:creationId xmlns:a16="http://schemas.microsoft.com/office/drawing/2014/main" id="{CB4E1D5F-21F6-A94A-8B4A-DF7747A6A943}"/>
              </a:ext>
            </a:extLst>
          </p:cNvPr>
          <p:cNvPicPr>
            <a:picLocks noChangeAspect="1"/>
          </p:cNvPicPr>
          <p:nvPr/>
        </p:nvPicPr>
        <p:blipFill>
          <a:blip r:embed="rId3"/>
          <a:stretch>
            <a:fillRect/>
          </a:stretch>
        </p:blipFill>
        <p:spPr>
          <a:xfrm>
            <a:off x="685799" y="1417638"/>
            <a:ext cx="7003171" cy="5318124"/>
          </a:xfrm>
          <a:prstGeom prst="rect">
            <a:avLst/>
          </a:prstGeom>
        </p:spPr>
      </p:pic>
      <p:sp>
        <p:nvSpPr>
          <p:cNvPr id="5" name="Left Arrow 4">
            <a:extLst>
              <a:ext uri="{FF2B5EF4-FFF2-40B4-BE49-F238E27FC236}">
                <a16:creationId xmlns:a16="http://schemas.microsoft.com/office/drawing/2014/main" id="{728DA22F-1CAE-1F47-89EC-33F567E49425}"/>
              </a:ext>
            </a:extLst>
          </p:cNvPr>
          <p:cNvSpPr/>
          <p:nvPr/>
        </p:nvSpPr>
        <p:spPr bwMode="auto">
          <a:xfrm>
            <a:off x="2743200" y="2484438"/>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8F5B2F94-CAF4-EF43-A15F-825BD3353F91}"/>
              </a:ext>
            </a:extLst>
          </p:cNvPr>
          <p:cNvSpPr/>
          <p:nvPr/>
        </p:nvSpPr>
        <p:spPr bwMode="auto">
          <a:xfrm>
            <a:off x="2514600" y="4419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1</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34290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6065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[__</a:t>
              </a:r>
              <a:r>
                <a:rPr lang="en-US" dirty="0">
                  <a:solidFill>
                    <a:srgbClr val="FF0000"/>
                  </a:solidFill>
                </a:rPr>
                <a:t>0</a:t>
              </a:r>
              <a:r>
                <a:rPr lang="en-US" dirty="0"/>
                <a:t>__]</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4267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1476123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029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1</a:t>
            </a:r>
          </a:p>
        </p:txBody>
      </p:sp>
    </p:spTree>
    <p:extLst>
      <p:ext uri="{BB962C8B-B14F-4D97-AF65-F5344CB8AC3E}">
        <p14:creationId xmlns:p14="http://schemas.microsoft.com/office/powerpoint/2010/main" val="3579189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Running the Program</a:t>
            </a:r>
          </a:p>
        </p:txBody>
      </p:sp>
      <p:grpSp>
        <p:nvGrpSpPr>
          <p:cNvPr id="2" name="Group 1"/>
          <p:cNvGrpSpPr/>
          <p:nvPr/>
        </p:nvGrpSpPr>
        <p:grpSpPr>
          <a:xfrm>
            <a:off x="1524000" y="2057400"/>
            <a:ext cx="5638800" cy="4435475"/>
            <a:chOff x="1524000" y="2057400"/>
            <a:chExt cx="5638800" cy="4435475"/>
          </a:xfrm>
        </p:grpSpPr>
        <p:grpSp>
          <p:nvGrpSpPr>
            <p:cNvPr id="23589" name="Group 37"/>
            <p:cNvGrpSpPr>
              <a:grpSpLocks/>
            </p:cNvGrpSpPr>
            <p:nvPr/>
          </p:nvGrpSpPr>
          <p:grpSpPr bwMode="auto">
            <a:xfrm>
              <a:off x="15240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4848" y="1520"/>
                <a:ext cx="433" cy="160"/>
              </a:xfrm>
              <a:prstGeom prst="rect">
                <a:avLst/>
              </a:prstGeom>
              <a:noFill/>
              <a:ln w="9525">
                <a:solidFill>
                  <a:schemeClr val="tx1"/>
                </a:solidFill>
                <a:miter lim="800000"/>
                <a:headEnd/>
                <a:tailEnd/>
              </a:ln>
            </p:spPr>
            <p:txBody>
              <a:bodyPr wrap="none">
                <a:spAutoFit/>
              </a:bodyPr>
              <a:lstStyle/>
              <a:p>
                <a:r>
                  <a:rPr lang="en-US" dirty="0" err="1"/>
                  <a:t>FirstInstr</a:t>
                </a:r>
                <a:endParaRPr lang="en-US" dirty="0"/>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62" name="AutoShape 10"/>
            <p:cNvSpPr>
              <a:spLocks noChangeArrowheads="1"/>
            </p:cNvSpPr>
            <p:nvPr/>
          </p:nvSpPr>
          <p:spPr bwMode="auto">
            <a:xfrm>
              <a:off x="4038600" y="2606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4038600" y="3368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4038600" y="4892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4038600" y="5654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4038600" y="4130675"/>
              <a:ext cx="1676400" cy="53340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876800" y="3140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876800" y="3902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876800" y="466407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876800" y="5426075"/>
              <a:ext cx="0" cy="228600"/>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1736725" y="2759075"/>
              <a:ext cx="10064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dirty="0"/>
                <a:t>X </a:t>
              </a:r>
              <a:r>
                <a:rPr lang="en-US" dirty="0">
                  <a:sym typeface="Wingdings 3" charset="0"/>
                </a:rPr>
                <a:t></a:t>
              </a:r>
              <a:r>
                <a:rPr lang="en-US" dirty="0"/>
                <a:t> </a:t>
              </a:r>
              <a:r>
                <a:rPr lang="en-US"/>
                <a:t>[__</a:t>
              </a:r>
              <a:r>
                <a:rPr lang="en-US" dirty="0">
                  <a:solidFill>
                    <a:srgbClr val="FF0000"/>
                  </a:solidFill>
                </a:rPr>
                <a:t>0</a:t>
              </a:r>
              <a:r>
                <a:rPr lang="en-US"/>
                <a:t>__</a:t>
              </a:r>
              <a:r>
                <a:rPr lang="en-US" dirty="0"/>
                <a:t>]</a:t>
              </a:r>
            </a:p>
          </p:txBody>
        </p:sp>
        <p:sp>
          <p:nvSpPr>
            <p:cNvPr id="23576" name="Text Box 24"/>
            <p:cNvSpPr txBox="1">
              <a:spLocks noChangeArrowheads="1"/>
            </p:cNvSpPr>
            <p:nvPr/>
          </p:nvSpPr>
          <p:spPr bwMode="auto">
            <a:xfrm>
              <a:off x="1660525" y="5027613"/>
              <a:ext cx="792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384425" y="3635375"/>
              <a:ext cx="1654175" cy="1516063"/>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022475" y="5159375"/>
              <a:ext cx="2016125" cy="114300"/>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a:off x="5715000" y="2540000"/>
              <a:ext cx="30480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3" name="Left Arrow 2"/>
          <p:cNvSpPr/>
          <p:nvPr/>
        </p:nvSpPr>
        <p:spPr bwMode="auto">
          <a:xfrm>
            <a:off x="5791200" y="5791200"/>
            <a:ext cx="609600" cy="3048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4" name="TextBox 3"/>
          <p:cNvSpPr txBox="1"/>
          <p:nvPr/>
        </p:nvSpPr>
        <p:spPr>
          <a:xfrm>
            <a:off x="609600" y="1676400"/>
            <a:ext cx="1731940" cy="307777"/>
          </a:xfrm>
          <a:prstGeom prst="rect">
            <a:avLst/>
          </a:prstGeom>
          <a:noFill/>
          <a:ln>
            <a:noFill/>
          </a:ln>
        </p:spPr>
        <p:txBody>
          <a:bodyPr wrap="none" rtlCol="0">
            <a:spAutoFit/>
          </a:bodyPr>
          <a:lstStyle/>
          <a:p>
            <a:r>
              <a:rPr lang="en-US" sz="1400" dirty="0"/>
              <a:t>10</a:t>
            </a:r>
            <a:r>
              <a:rPr lang="en-US" sz="1400" dirty="0">
                <a:solidFill>
                  <a:srgbClr val="FF0000"/>
                </a:solidFill>
              </a:rPr>
              <a:t> </a:t>
            </a:r>
            <a:r>
              <a:rPr lang="en-US" sz="1400" dirty="0"/>
              <a:t>9</a:t>
            </a:r>
            <a:r>
              <a:rPr lang="en-US" sz="1400" dirty="0">
                <a:solidFill>
                  <a:srgbClr val="FF0000"/>
                </a:solidFill>
              </a:rPr>
              <a:t> </a:t>
            </a:r>
            <a:r>
              <a:rPr lang="en-US" sz="1400" dirty="0">
                <a:solidFill>
                  <a:srgbClr val="000000"/>
                </a:solidFill>
              </a:rPr>
              <a:t>8</a:t>
            </a:r>
            <a:r>
              <a:rPr lang="en-US" sz="1400" dirty="0">
                <a:solidFill>
                  <a:srgbClr val="FF0000"/>
                </a:solidFill>
              </a:rPr>
              <a:t> </a:t>
            </a:r>
            <a:r>
              <a:rPr lang="en-US" sz="1400" dirty="0">
                <a:solidFill>
                  <a:srgbClr val="000000"/>
                </a:solidFill>
              </a:rPr>
              <a:t>7</a:t>
            </a:r>
            <a:r>
              <a:rPr lang="en-US" sz="1400" dirty="0">
                <a:solidFill>
                  <a:srgbClr val="FF0000"/>
                </a:solidFill>
              </a:rPr>
              <a:t> </a:t>
            </a:r>
            <a:r>
              <a:rPr lang="en-US" sz="1400" dirty="0">
                <a:solidFill>
                  <a:srgbClr val="000000"/>
                </a:solidFill>
              </a:rPr>
              <a:t>6</a:t>
            </a:r>
            <a:r>
              <a:rPr lang="en-US" sz="1400" dirty="0">
                <a:solidFill>
                  <a:srgbClr val="FF0000"/>
                </a:solidFill>
              </a:rPr>
              <a:t> </a:t>
            </a:r>
            <a:r>
              <a:rPr lang="en-US" sz="1400" dirty="0">
                <a:solidFill>
                  <a:srgbClr val="000000"/>
                </a:solidFill>
              </a:rPr>
              <a:t>5</a:t>
            </a:r>
            <a:r>
              <a:rPr lang="en-US" sz="1400" dirty="0">
                <a:solidFill>
                  <a:srgbClr val="FF0000"/>
                </a:solidFill>
              </a:rPr>
              <a:t> </a:t>
            </a:r>
            <a:r>
              <a:rPr lang="en-US" sz="1400" dirty="0">
                <a:solidFill>
                  <a:srgbClr val="000000"/>
                </a:solidFill>
              </a:rPr>
              <a:t>4</a:t>
            </a:r>
            <a:r>
              <a:rPr lang="en-US" sz="1400" dirty="0">
                <a:solidFill>
                  <a:srgbClr val="FF0000"/>
                </a:solidFill>
              </a:rPr>
              <a:t> </a:t>
            </a:r>
            <a:r>
              <a:rPr lang="en-US" sz="1400" dirty="0">
                <a:solidFill>
                  <a:srgbClr val="000000"/>
                </a:solidFill>
              </a:rPr>
              <a:t>3</a:t>
            </a:r>
            <a:r>
              <a:rPr lang="en-US" sz="1400" dirty="0">
                <a:solidFill>
                  <a:srgbClr val="FF0000"/>
                </a:solidFill>
              </a:rPr>
              <a:t> </a:t>
            </a:r>
            <a:r>
              <a:rPr lang="en-US" sz="1400" dirty="0">
                <a:solidFill>
                  <a:srgbClr val="000000"/>
                </a:solidFill>
              </a:rPr>
              <a:t>2</a:t>
            </a:r>
            <a:r>
              <a:rPr lang="en-US" sz="1400" dirty="0">
                <a:solidFill>
                  <a:srgbClr val="FF0000"/>
                </a:solidFill>
              </a:rPr>
              <a:t> </a:t>
            </a:r>
            <a:r>
              <a:rPr lang="en-US" sz="1400" dirty="0">
                <a:solidFill>
                  <a:srgbClr val="000000"/>
                </a:solidFill>
              </a:rPr>
              <a:t>1</a:t>
            </a:r>
          </a:p>
        </p:txBody>
      </p:sp>
    </p:spTree>
    <p:extLst>
      <p:ext uri="{BB962C8B-B14F-4D97-AF65-F5344CB8AC3E}">
        <p14:creationId xmlns:p14="http://schemas.microsoft.com/office/powerpoint/2010/main" val="3610484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89" name="Group 37"/>
          <p:cNvGrpSpPr>
            <a:grpSpLocks/>
          </p:cNvGrpSpPr>
          <p:nvPr/>
        </p:nvGrpSpPr>
        <p:grpSpPr bwMode="auto">
          <a:xfrm>
            <a:off x="3200400" y="2057400"/>
            <a:ext cx="5638800" cy="4435475"/>
            <a:chOff x="2016" y="1296"/>
            <a:chExt cx="3552" cy="2794"/>
          </a:xfrm>
        </p:grpSpPr>
        <p:sp>
          <p:nvSpPr>
            <p:cNvPr id="23583" name="AutoShape 31"/>
            <p:cNvSpPr>
              <a:spLocks noChangeArrowheads="1"/>
            </p:cNvSpPr>
            <p:nvPr/>
          </p:nvSpPr>
          <p:spPr bwMode="auto">
            <a:xfrm>
              <a:off x="3408" y="1450"/>
              <a:ext cx="2160" cy="264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4998"/>
                </a:srgbClr>
              </a:outerShdw>
            </a:effectLst>
          </p:spPr>
          <p:txBody>
            <a:bodyPr wrap="none" anchor="ctr"/>
            <a:lstStyle/>
            <a:p>
              <a:endParaRPr lang="en-US"/>
            </a:p>
          </p:txBody>
        </p:sp>
        <p:sp>
          <p:nvSpPr>
            <p:cNvPr id="23556" name="AutoShape 4"/>
            <p:cNvSpPr>
              <a:spLocks noChangeArrowheads="1"/>
            </p:cNvSpPr>
            <p:nvPr/>
          </p:nvSpPr>
          <p:spPr bwMode="auto">
            <a:xfrm>
              <a:off x="2016" y="1546"/>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7" name="AutoShape 5"/>
            <p:cNvSpPr>
              <a:spLocks noChangeArrowheads="1"/>
            </p:cNvSpPr>
            <p:nvPr/>
          </p:nvSpPr>
          <p:spPr bwMode="auto">
            <a:xfrm>
              <a:off x="2016" y="2938"/>
              <a:ext cx="960" cy="960"/>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endParaRPr lang="en-US" sz="800"/>
            </a:p>
          </p:txBody>
        </p:sp>
        <p:sp>
          <p:nvSpPr>
            <p:cNvPr id="23559" name="Text Box 7"/>
            <p:cNvSpPr txBox="1">
              <a:spLocks noChangeArrowheads="1"/>
            </p:cNvSpPr>
            <p:nvPr/>
          </p:nvSpPr>
          <p:spPr bwMode="auto">
            <a:xfrm>
              <a:off x="2054" y="1402"/>
              <a:ext cx="405"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Memory</a:t>
              </a:r>
            </a:p>
          </p:txBody>
        </p:sp>
        <p:sp>
          <p:nvSpPr>
            <p:cNvPr id="23560" name="Text Box 8"/>
            <p:cNvSpPr txBox="1">
              <a:spLocks noChangeArrowheads="1"/>
            </p:cNvSpPr>
            <p:nvPr/>
          </p:nvSpPr>
          <p:spPr bwMode="auto">
            <a:xfrm>
              <a:off x="2102" y="2786"/>
              <a:ext cx="5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Label Table</a:t>
              </a:r>
            </a:p>
          </p:txBody>
        </p:sp>
        <p:sp>
          <p:nvSpPr>
            <p:cNvPr id="23580" name="Text Box 28"/>
            <p:cNvSpPr txBox="1">
              <a:spLocks noChangeArrowheads="1"/>
            </p:cNvSpPr>
            <p:nvPr/>
          </p:nvSpPr>
          <p:spPr bwMode="auto">
            <a:xfrm>
              <a:off x="5040" y="1914"/>
              <a:ext cx="433" cy="16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FirstInstr</a:t>
              </a:r>
            </a:p>
          </p:txBody>
        </p:sp>
        <p:sp>
          <p:nvSpPr>
            <p:cNvPr id="23584" name="Text Box 32"/>
            <p:cNvSpPr txBox="1">
              <a:spLocks noChangeArrowheads="1"/>
            </p:cNvSpPr>
            <p:nvPr/>
          </p:nvSpPr>
          <p:spPr bwMode="auto">
            <a:xfrm>
              <a:off x="3686" y="1296"/>
              <a:ext cx="423"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Program</a:t>
              </a:r>
            </a:p>
          </p:txBody>
        </p:sp>
      </p:grpSp>
      <p:sp>
        <p:nvSpPr>
          <p:cNvPr id="23554" name="Rectangle 2"/>
          <p:cNvSpPr>
            <a:spLocks noGrp="1" noChangeArrowheads="1"/>
          </p:cNvSpPr>
          <p:nvPr>
            <p:ph type="title"/>
          </p:nvPr>
        </p:nvSpPr>
        <p:spPr/>
        <p:txBody>
          <a:bodyPr/>
          <a:lstStyle/>
          <a:p>
            <a:r>
              <a:rPr lang="en-US" dirty="0"/>
              <a:t>Implementation</a:t>
            </a:r>
          </a:p>
        </p:txBody>
      </p:sp>
      <p:grpSp>
        <p:nvGrpSpPr>
          <p:cNvPr id="23590" name="Group 38"/>
          <p:cNvGrpSpPr>
            <a:grpSpLocks/>
          </p:cNvGrpSpPr>
          <p:nvPr/>
        </p:nvGrpSpPr>
        <p:grpSpPr bwMode="auto">
          <a:xfrm>
            <a:off x="263525" y="1730375"/>
            <a:ext cx="7737475" cy="4457700"/>
            <a:chOff x="166" y="1090"/>
            <a:chExt cx="4874" cy="2808"/>
          </a:xfrm>
        </p:grpSpPr>
        <p:sp>
          <p:nvSpPr>
            <p:cNvPr id="23562" name="AutoShape 10"/>
            <p:cNvSpPr>
              <a:spLocks noChangeArrowheads="1"/>
            </p:cNvSpPr>
            <p:nvPr/>
          </p:nvSpPr>
          <p:spPr bwMode="auto">
            <a:xfrm>
              <a:off x="3600" y="164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10 ;</a:t>
              </a:r>
            </a:p>
          </p:txBody>
        </p:sp>
        <p:sp>
          <p:nvSpPr>
            <p:cNvPr id="23566" name="AutoShape 14"/>
            <p:cNvSpPr>
              <a:spLocks noChangeArrowheads="1"/>
            </p:cNvSpPr>
            <p:nvPr/>
          </p:nvSpPr>
          <p:spPr bwMode="auto">
            <a:xfrm>
              <a:off x="3600" y="212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print x ;</a:t>
              </a:r>
            </a:p>
          </p:txBody>
        </p:sp>
        <p:sp>
          <p:nvSpPr>
            <p:cNvPr id="23567" name="AutoShape 15"/>
            <p:cNvSpPr>
              <a:spLocks noChangeArrowheads="1"/>
            </p:cNvSpPr>
            <p:nvPr/>
          </p:nvSpPr>
          <p:spPr bwMode="auto">
            <a:xfrm>
              <a:off x="3600" y="308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dirty="0" err="1"/>
                <a:t>jumpt</a:t>
              </a:r>
              <a:r>
                <a:rPr lang="en-US" sz="1200" dirty="0"/>
                <a:t> x L1 ;</a:t>
              </a:r>
            </a:p>
          </p:txBody>
        </p:sp>
        <p:sp>
          <p:nvSpPr>
            <p:cNvPr id="23568" name="AutoShape 16"/>
            <p:cNvSpPr>
              <a:spLocks noChangeArrowheads="1"/>
            </p:cNvSpPr>
            <p:nvPr/>
          </p:nvSpPr>
          <p:spPr bwMode="auto">
            <a:xfrm>
              <a:off x="3600" y="356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stop ;</a:t>
              </a:r>
            </a:p>
          </p:txBody>
        </p:sp>
        <p:sp>
          <p:nvSpPr>
            <p:cNvPr id="23569" name="AutoShape 17"/>
            <p:cNvSpPr>
              <a:spLocks noChangeArrowheads="1"/>
            </p:cNvSpPr>
            <p:nvPr/>
          </p:nvSpPr>
          <p:spPr bwMode="auto">
            <a:xfrm>
              <a:off x="3600" y="2602"/>
              <a:ext cx="1056" cy="336"/>
            </a:xfrm>
            <a:prstGeom prst="roundRect">
              <a:avLst>
                <a:gd name="adj" fmla="val 16667"/>
              </a:avLst>
            </a:prstGeom>
            <a:solidFill>
              <a:schemeClr val="bg1"/>
            </a:solidFill>
            <a:ln w="9525">
              <a:solidFill>
                <a:schemeClr val="tx1"/>
              </a:solidFill>
              <a:round/>
              <a:headEnd/>
              <a:tailEnd/>
            </a:ln>
            <a:effectLst>
              <a:outerShdw blurRad="63500" dist="35921" dir="2700000" algn="ctr" rotWithShape="0">
                <a:srgbClr val="000000">
                  <a:alpha val="75000"/>
                </a:srgbClr>
              </a:outerShdw>
            </a:effectLst>
          </p:spPr>
          <p:txBody>
            <a:bodyPr wrap="none" anchor="ctr"/>
            <a:lstStyle/>
            <a:p>
              <a:pPr algn="ctr"/>
              <a:r>
                <a:rPr lang="en-US" sz="1200"/>
                <a:t>store x (- x 1) ;</a:t>
              </a:r>
            </a:p>
          </p:txBody>
        </p:sp>
        <p:cxnSp>
          <p:nvCxnSpPr>
            <p:cNvPr id="23570" name="AutoShape 18"/>
            <p:cNvCxnSpPr>
              <a:cxnSpLocks noChangeShapeType="1"/>
              <a:stCxn id="23562" idx="2"/>
              <a:endCxn id="23566" idx="0"/>
            </p:cNvCxnSpPr>
            <p:nvPr/>
          </p:nvCxnSpPr>
          <p:spPr bwMode="auto">
            <a:xfrm>
              <a:off x="4128" y="197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1" name="AutoShape 19"/>
            <p:cNvCxnSpPr>
              <a:cxnSpLocks noChangeShapeType="1"/>
              <a:stCxn id="23566" idx="2"/>
              <a:endCxn id="23569" idx="0"/>
            </p:cNvCxnSpPr>
            <p:nvPr/>
          </p:nvCxnSpPr>
          <p:spPr bwMode="auto">
            <a:xfrm>
              <a:off x="4128" y="245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2" name="AutoShape 20"/>
            <p:cNvCxnSpPr>
              <a:cxnSpLocks noChangeShapeType="1"/>
              <a:stCxn id="23569" idx="2"/>
              <a:endCxn id="23567" idx="0"/>
            </p:cNvCxnSpPr>
            <p:nvPr/>
          </p:nvCxnSpPr>
          <p:spPr bwMode="auto">
            <a:xfrm>
              <a:off x="4128" y="293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3" name="AutoShape 21"/>
            <p:cNvCxnSpPr>
              <a:cxnSpLocks noChangeShapeType="1"/>
              <a:stCxn id="23567" idx="2"/>
              <a:endCxn id="23568" idx="0"/>
            </p:cNvCxnSpPr>
            <p:nvPr/>
          </p:nvCxnSpPr>
          <p:spPr bwMode="auto">
            <a:xfrm>
              <a:off x="4128" y="3418"/>
              <a:ext cx="0" cy="14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74" name="Text Box 22"/>
            <p:cNvSpPr txBox="1">
              <a:spLocks noChangeArrowheads="1"/>
            </p:cNvSpPr>
            <p:nvPr/>
          </p:nvSpPr>
          <p:spPr bwMode="auto">
            <a:xfrm>
              <a:off x="2150" y="1738"/>
              <a:ext cx="634"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r>
                <a:rPr lang="en-US"/>
                <a:t>X </a:t>
              </a:r>
              <a:r>
                <a:rPr lang="en-US">
                  <a:sym typeface="Wingdings 3" charset="0"/>
                </a:rPr>
                <a:t></a:t>
              </a:r>
              <a:r>
                <a:rPr lang="en-US"/>
                <a:t> [____]</a:t>
              </a:r>
            </a:p>
          </p:txBody>
        </p:sp>
        <p:sp>
          <p:nvSpPr>
            <p:cNvPr id="23576" name="Text Box 24"/>
            <p:cNvSpPr txBox="1">
              <a:spLocks noChangeArrowheads="1"/>
            </p:cNvSpPr>
            <p:nvPr/>
          </p:nvSpPr>
          <p:spPr bwMode="auto">
            <a:xfrm>
              <a:off x="2102" y="3167"/>
              <a:ext cx="499"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L1 </a:t>
              </a:r>
              <a:r>
                <a:rPr lang="en-US">
                  <a:sym typeface="Wingdings 3" charset="0"/>
                </a:rPr>
                <a:t></a:t>
              </a:r>
              <a:r>
                <a:rPr lang="en-US"/>
                <a:t> [___]</a:t>
              </a:r>
            </a:p>
          </p:txBody>
        </p:sp>
        <p:cxnSp>
          <p:nvCxnSpPr>
            <p:cNvPr id="23578" name="AutoShape 26"/>
            <p:cNvCxnSpPr>
              <a:cxnSpLocks noChangeShapeType="1"/>
              <a:stCxn id="23576" idx="3"/>
              <a:endCxn id="23566" idx="1"/>
            </p:cNvCxnSpPr>
            <p:nvPr/>
          </p:nvCxnSpPr>
          <p:spPr bwMode="auto">
            <a:xfrm flipV="1">
              <a:off x="2558" y="2290"/>
              <a:ext cx="1042" cy="95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79" name="AutoShape 27"/>
            <p:cNvCxnSpPr>
              <a:cxnSpLocks noChangeShapeType="1"/>
              <a:stCxn id="23567" idx="1"/>
              <a:endCxn id="23576" idx="2"/>
            </p:cNvCxnSpPr>
            <p:nvPr/>
          </p:nvCxnSpPr>
          <p:spPr bwMode="auto">
            <a:xfrm rot="10800000" flipV="1">
              <a:off x="2330" y="3250"/>
              <a:ext cx="1270" cy="72"/>
            </a:xfrm>
            <a:prstGeom prst="curvedConnector4">
              <a:avLst>
                <a:gd name="adj1" fmla="val 41023"/>
                <a:gd name="adj2" fmla="val 30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582" name="AutoShape 30"/>
            <p:cNvCxnSpPr>
              <a:cxnSpLocks noChangeShapeType="1"/>
              <a:stCxn id="23580" idx="1"/>
              <a:endCxn id="23562" idx="3"/>
            </p:cNvCxnSpPr>
            <p:nvPr/>
          </p:nvCxnSpPr>
          <p:spPr bwMode="auto">
            <a:xfrm flipH="1" flipV="1">
              <a:off x="4656" y="1810"/>
              <a:ext cx="384" cy="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3586" name="Text Box 34"/>
            <p:cNvSpPr txBox="1">
              <a:spLocks noChangeArrowheads="1"/>
            </p:cNvSpPr>
            <p:nvPr/>
          </p:nvSpPr>
          <p:spPr bwMode="auto">
            <a:xfrm>
              <a:off x="166" y="1090"/>
              <a:ext cx="1466" cy="86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latin typeface="Courier New" charset="0"/>
                </a:rPr>
                <a:t>   store x 10 ;</a:t>
              </a:r>
            </a:p>
            <a:p>
              <a:r>
                <a:rPr lang="en-US" sz="1400" dirty="0">
                  <a:latin typeface="Courier New" charset="0"/>
                </a:rPr>
                <a:t>L1:</a:t>
              </a:r>
            </a:p>
            <a:p>
              <a:r>
                <a:rPr lang="en-US" sz="1400" dirty="0">
                  <a:latin typeface="Courier New" charset="0"/>
                </a:rPr>
                <a:t>   print x ;</a:t>
              </a:r>
            </a:p>
            <a:p>
              <a:r>
                <a:rPr lang="en-US" sz="1400" dirty="0">
                  <a:latin typeface="Courier New" charset="0"/>
                </a:rPr>
                <a:t>   store x (- x 1) ;</a:t>
              </a:r>
            </a:p>
            <a:p>
              <a:r>
                <a:rPr lang="en-US" sz="1400" dirty="0">
                  <a:latin typeface="Courier New" charset="0"/>
                </a:rPr>
                <a:t>   </a:t>
              </a:r>
              <a:r>
                <a:rPr lang="en-US" sz="1400" dirty="0" err="1">
                  <a:latin typeface="Courier New" charset="0"/>
                </a:rPr>
                <a:t>jumpt</a:t>
              </a:r>
              <a:r>
                <a:rPr lang="en-US" sz="1400" dirty="0">
                  <a:latin typeface="Courier New" charset="0"/>
                </a:rPr>
                <a:t> x L1 ;</a:t>
              </a:r>
            </a:p>
            <a:p>
              <a:r>
                <a:rPr lang="en-US" sz="1400" dirty="0">
                  <a:latin typeface="Courier New" charset="0"/>
                </a:rPr>
                <a:t>   stop ;</a:t>
              </a:r>
            </a:p>
          </p:txBody>
        </p:sp>
        <p:sp>
          <p:nvSpPr>
            <p:cNvPr id="23587" name="AutoShape 35"/>
            <p:cNvSpPr>
              <a:spLocks noChangeArrowheads="1"/>
            </p:cNvSpPr>
            <p:nvPr/>
          </p:nvSpPr>
          <p:spPr bwMode="auto">
            <a:xfrm rot="5400000">
              <a:off x="778" y="2438"/>
              <a:ext cx="537" cy="462"/>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57856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90"/>
                                        </p:tgtEl>
                                        <p:attrNameLst>
                                          <p:attrName>style.visibility</p:attrName>
                                        </p:attrNameLst>
                                      </p:cBhvr>
                                      <p:to>
                                        <p:strVal val="visible"/>
                                      </p:to>
                                    </p:set>
                                    <p:anim calcmode="lin" valueType="num">
                                      <p:cBhvr additive="base">
                                        <p:cTn id="13" dur="500" fill="hold"/>
                                        <p:tgtEl>
                                          <p:spTgt spid="23590"/>
                                        </p:tgtEl>
                                        <p:attrNameLst>
                                          <p:attrName>ppt_x</p:attrName>
                                        </p:attrNameLst>
                                      </p:cBhvr>
                                      <p:tavLst>
                                        <p:tav tm="0">
                                          <p:val>
                                            <p:strVal val="#ppt_x"/>
                                          </p:val>
                                        </p:tav>
                                        <p:tav tm="100000">
                                          <p:val>
                                            <p:strVal val="#ppt_x"/>
                                          </p:val>
                                        </p:tav>
                                      </p:tavLst>
                                    </p:anim>
                                    <p:anim calcmode="lin" valueType="num">
                                      <p:cBhvr additive="base">
                                        <p:cTn id="14" dur="500" fill="hold"/>
                                        <p:tgtEl>
                                          <p:spTgt spid="23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State</a:t>
            </a:r>
          </a:p>
        </p:txBody>
      </p:sp>
      <p:sp>
        <p:nvSpPr>
          <p:cNvPr id="7" name="TextBox 6"/>
          <p:cNvSpPr txBox="1"/>
          <p:nvPr/>
        </p:nvSpPr>
        <p:spPr>
          <a:xfrm>
            <a:off x="1143000" y="5440362"/>
            <a:ext cx="1882247" cy="246221"/>
          </a:xfrm>
          <a:prstGeom prst="rect">
            <a:avLst/>
          </a:prstGeom>
          <a:noFill/>
        </p:spPr>
        <p:txBody>
          <a:bodyPr wrap="none" rtlCol="0">
            <a:spAutoFit/>
          </a:bodyPr>
          <a:lstStyle/>
          <a:p>
            <a:r>
              <a:rPr lang="en-US" dirty="0"/>
              <a:t>exp1bytecode_interp_state.py</a:t>
            </a:r>
          </a:p>
        </p:txBody>
      </p:sp>
      <p:pic>
        <p:nvPicPr>
          <p:cNvPr id="2" name="Picture 1">
            <a:extLst>
              <a:ext uri="{FF2B5EF4-FFF2-40B4-BE49-F238E27FC236}">
                <a16:creationId xmlns:a16="http://schemas.microsoft.com/office/drawing/2014/main" id="{5C3AF5AD-6525-3648-B24C-51D0BB7444CD}"/>
              </a:ext>
            </a:extLst>
          </p:cNvPr>
          <p:cNvPicPr>
            <a:picLocks noChangeAspect="1"/>
          </p:cNvPicPr>
          <p:nvPr/>
        </p:nvPicPr>
        <p:blipFill>
          <a:blip r:embed="rId2"/>
          <a:stretch>
            <a:fillRect/>
          </a:stretch>
        </p:blipFill>
        <p:spPr>
          <a:xfrm>
            <a:off x="2622550" y="1752600"/>
            <a:ext cx="3898900" cy="3352800"/>
          </a:xfrm>
          <a:prstGeom prst="rect">
            <a:avLst/>
          </a:prstGeom>
          <a:ln>
            <a:solidFill>
              <a:schemeClr val="tx1"/>
            </a:solidFill>
          </a:ln>
        </p:spPr>
      </p:pic>
    </p:spTree>
    <p:extLst>
      <p:ext uri="{BB962C8B-B14F-4D97-AF65-F5344CB8AC3E}">
        <p14:creationId xmlns:p14="http://schemas.microsoft.com/office/powerpoint/2010/main" val="436231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279D-FCEE-EC45-AABC-599DC483DFA4}"/>
              </a:ext>
            </a:extLst>
          </p:cNvPr>
          <p:cNvSpPr>
            <a:spLocks noGrp="1"/>
          </p:cNvSpPr>
          <p:nvPr>
            <p:ph type="title"/>
          </p:nvPr>
        </p:nvSpPr>
        <p:spPr/>
        <p:txBody>
          <a:bodyPr/>
          <a:lstStyle/>
          <a:p>
            <a:r>
              <a:rPr lang="en-US" dirty="0"/>
              <a:t>Implementation: </a:t>
            </a:r>
            <a:r>
              <a:rPr lang="en-US" dirty="0" err="1"/>
              <a:t>Lexer</a:t>
            </a:r>
            <a:endParaRPr lang="en-US" dirty="0"/>
          </a:p>
        </p:txBody>
      </p:sp>
      <p:pic>
        <p:nvPicPr>
          <p:cNvPr id="3" name="Picture 2">
            <a:extLst>
              <a:ext uri="{FF2B5EF4-FFF2-40B4-BE49-F238E27FC236}">
                <a16:creationId xmlns:a16="http://schemas.microsoft.com/office/drawing/2014/main" id="{3BF89494-3CA5-3A42-9C87-73354197E8BA}"/>
              </a:ext>
            </a:extLst>
          </p:cNvPr>
          <p:cNvPicPr>
            <a:picLocks noChangeAspect="1"/>
          </p:cNvPicPr>
          <p:nvPr/>
        </p:nvPicPr>
        <p:blipFill>
          <a:blip r:embed="rId2"/>
          <a:stretch>
            <a:fillRect/>
          </a:stretch>
        </p:blipFill>
        <p:spPr>
          <a:xfrm>
            <a:off x="2590800" y="1524000"/>
            <a:ext cx="3751385" cy="5080001"/>
          </a:xfrm>
          <a:prstGeom prst="rect">
            <a:avLst/>
          </a:prstGeom>
          <a:ln>
            <a:solidFill>
              <a:schemeClr val="tx1"/>
            </a:solidFill>
          </a:ln>
        </p:spPr>
      </p:pic>
    </p:spTree>
    <p:extLst>
      <p:ext uri="{BB962C8B-B14F-4D97-AF65-F5344CB8AC3E}">
        <p14:creationId xmlns:p14="http://schemas.microsoft.com/office/powerpoint/2010/main" val="129877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6323-0EB4-6A43-A471-8274244088C6}"/>
              </a:ext>
            </a:extLst>
          </p:cNvPr>
          <p:cNvSpPr>
            <a:spLocks noGrp="1"/>
          </p:cNvSpPr>
          <p:nvPr>
            <p:ph type="title"/>
          </p:nvPr>
        </p:nvSpPr>
        <p:spPr/>
        <p:txBody>
          <a:bodyPr/>
          <a:lstStyle/>
          <a:p>
            <a:r>
              <a:rPr lang="en-US" dirty="0"/>
              <a:t>Implementation: Extended Grammar</a:t>
            </a:r>
          </a:p>
        </p:txBody>
      </p:sp>
      <p:grpSp>
        <p:nvGrpSpPr>
          <p:cNvPr id="5" name="Group 4">
            <a:extLst>
              <a:ext uri="{FF2B5EF4-FFF2-40B4-BE49-F238E27FC236}">
                <a16:creationId xmlns:a16="http://schemas.microsoft.com/office/drawing/2014/main" id="{E8ECC140-067C-2442-A5CA-5A05E02C97EF}"/>
              </a:ext>
            </a:extLst>
          </p:cNvPr>
          <p:cNvGrpSpPr/>
          <p:nvPr/>
        </p:nvGrpSpPr>
        <p:grpSpPr>
          <a:xfrm>
            <a:off x="1219200" y="1497957"/>
            <a:ext cx="5092700" cy="5077128"/>
            <a:chOff x="444843" y="1600200"/>
            <a:chExt cx="5092700" cy="5077128"/>
          </a:xfrm>
        </p:grpSpPr>
        <p:pic>
          <p:nvPicPr>
            <p:cNvPr id="3" name="Picture 2">
              <a:extLst>
                <a:ext uri="{FF2B5EF4-FFF2-40B4-BE49-F238E27FC236}">
                  <a16:creationId xmlns:a16="http://schemas.microsoft.com/office/drawing/2014/main" id="{81D15470-8558-1841-B71C-6E5F1738E218}"/>
                </a:ext>
              </a:extLst>
            </p:cNvPr>
            <p:cNvPicPr>
              <a:picLocks noChangeAspect="1"/>
            </p:cNvPicPr>
            <p:nvPr/>
          </p:nvPicPr>
          <p:blipFill>
            <a:blip r:embed="rId2"/>
            <a:stretch>
              <a:fillRect/>
            </a:stretch>
          </p:blipFill>
          <p:spPr>
            <a:xfrm>
              <a:off x="457200" y="1600200"/>
              <a:ext cx="4984750" cy="1319272"/>
            </a:xfrm>
            <a:prstGeom prst="rect">
              <a:avLst/>
            </a:prstGeom>
            <a:ln>
              <a:noFill/>
            </a:ln>
          </p:spPr>
        </p:pic>
        <p:pic>
          <p:nvPicPr>
            <p:cNvPr id="4" name="Picture 3">
              <a:extLst>
                <a:ext uri="{FF2B5EF4-FFF2-40B4-BE49-F238E27FC236}">
                  <a16:creationId xmlns:a16="http://schemas.microsoft.com/office/drawing/2014/main" id="{840100D5-16A9-3C49-9514-BF838F896CFC}"/>
                </a:ext>
              </a:extLst>
            </p:cNvPr>
            <p:cNvPicPr>
              <a:picLocks noChangeAspect="1"/>
            </p:cNvPicPr>
            <p:nvPr/>
          </p:nvPicPr>
          <p:blipFill>
            <a:blip r:embed="rId3"/>
            <a:stretch>
              <a:fillRect/>
            </a:stretch>
          </p:blipFill>
          <p:spPr>
            <a:xfrm>
              <a:off x="444843" y="2886521"/>
              <a:ext cx="5092700" cy="3790807"/>
            </a:xfrm>
            <a:prstGeom prst="rect">
              <a:avLst/>
            </a:prstGeom>
            <a:ln>
              <a:noFill/>
            </a:ln>
          </p:spPr>
        </p:pic>
      </p:grpSp>
    </p:spTree>
    <p:extLst>
      <p:ext uri="{BB962C8B-B14F-4D97-AF65-F5344CB8AC3E}">
        <p14:creationId xmlns:p14="http://schemas.microsoft.com/office/powerpoint/2010/main" val="1380557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BB45-C75E-2841-B1D5-ED59AD78364B}"/>
              </a:ext>
            </a:extLst>
          </p:cNvPr>
          <p:cNvSpPr>
            <a:spLocks noGrp="1"/>
          </p:cNvSpPr>
          <p:nvPr>
            <p:ph type="title"/>
          </p:nvPr>
        </p:nvSpPr>
        <p:spPr/>
        <p:txBody>
          <a:bodyPr/>
          <a:lstStyle/>
          <a:p>
            <a:r>
              <a:rPr lang="en-US" dirty="0"/>
              <a:t>Implementation: Parser</a:t>
            </a:r>
          </a:p>
        </p:txBody>
      </p:sp>
      <p:sp>
        <p:nvSpPr>
          <p:cNvPr id="3" name="Content Placeholder 2">
            <a:extLst>
              <a:ext uri="{FF2B5EF4-FFF2-40B4-BE49-F238E27FC236}">
                <a16:creationId xmlns:a16="http://schemas.microsoft.com/office/drawing/2014/main" id="{C3C71F22-069D-A041-90BC-AF4BBDD9EA7C}"/>
              </a:ext>
            </a:extLst>
          </p:cNvPr>
          <p:cNvSpPr>
            <a:spLocks noGrp="1"/>
          </p:cNvSpPr>
          <p:nvPr>
            <p:ph idx="1"/>
          </p:nvPr>
        </p:nvSpPr>
        <p:spPr/>
        <p:txBody>
          <a:bodyPr/>
          <a:lstStyle/>
          <a:p>
            <a:r>
              <a:rPr lang="en-US" dirty="0"/>
              <a:t>The parser has code that will construct/fill in the IR</a:t>
            </a:r>
          </a:p>
        </p:txBody>
      </p:sp>
      <p:sp>
        <p:nvSpPr>
          <p:cNvPr id="4" name="TextBox 3">
            <a:extLst>
              <a:ext uri="{FF2B5EF4-FFF2-40B4-BE49-F238E27FC236}">
                <a16:creationId xmlns:a16="http://schemas.microsoft.com/office/drawing/2014/main" id="{68FA5DB0-780A-F346-A06C-780F84977B96}"/>
              </a:ext>
            </a:extLst>
          </p:cNvPr>
          <p:cNvSpPr txBox="1"/>
          <p:nvPr/>
        </p:nvSpPr>
        <p:spPr>
          <a:xfrm>
            <a:off x="2421924" y="4460789"/>
            <a:ext cx="1712328" cy="246221"/>
          </a:xfrm>
          <a:prstGeom prst="rect">
            <a:avLst/>
          </a:prstGeom>
          <a:noFill/>
        </p:spPr>
        <p:txBody>
          <a:bodyPr wrap="none" rtlCol="0">
            <a:spAutoFit/>
          </a:bodyPr>
          <a:lstStyle/>
          <a:p>
            <a:r>
              <a:rPr lang="en-US" dirty="0"/>
              <a:t>exp1bytecode_interp_fe.py</a:t>
            </a:r>
          </a:p>
        </p:txBody>
      </p:sp>
    </p:spTree>
    <p:extLst>
      <p:ext uri="{BB962C8B-B14F-4D97-AF65-F5344CB8AC3E}">
        <p14:creationId xmlns:p14="http://schemas.microsoft.com/office/powerpoint/2010/main" val="2035342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4" name="Picture 3">
            <a:extLst>
              <a:ext uri="{FF2B5EF4-FFF2-40B4-BE49-F238E27FC236}">
                <a16:creationId xmlns:a16="http://schemas.microsoft.com/office/drawing/2014/main" id="{D39EFF00-6133-B34D-A7D3-F77281F5E000}"/>
              </a:ext>
            </a:extLst>
          </p:cNvPr>
          <p:cNvPicPr>
            <a:picLocks noChangeAspect="1"/>
          </p:cNvPicPr>
          <p:nvPr/>
        </p:nvPicPr>
        <p:blipFill>
          <a:blip r:embed="rId2"/>
          <a:stretch>
            <a:fillRect/>
          </a:stretch>
        </p:blipFill>
        <p:spPr>
          <a:xfrm>
            <a:off x="349250" y="1905000"/>
            <a:ext cx="8445500" cy="1168400"/>
          </a:xfrm>
          <a:prstGeom prst="rect">
            <a:avLst/>
          </a:prstGeom>
          <a:ln>
            <a:solidFill>
              <a:schemeClr val="tx1"/>
            </a:solidFill>
          </a:ln>
        </p:spPr>
      </p:pic>
      <p:pic>
        <p:nvPicPr>
          <p:cNvPr id="5" name="Picture 4">
            <a:extLst>
              <a:ext uri="{FF2B5EF4-FFF2-40B4-BE49-F238E27FC236}">
                <a16:creationId xmlns:a16="http://schemas.microsoft.com/office/drawing/2014/main" id="{8E35F3A7-A6E1-5446-9A65-8412D2571D82}"/>
              </a:ext>
            </a:extLst>
          </p:cNvPr>
          <p:cNvPicPr>
            <a:picLocks noChangeAspect="1"/>
          </p:cNvPicPr>
          <p:nvPr/>
        </p:nvPicPr>
        <p:blipFill>
          <a:blip r:embed="rId3"/>
          <a:stretch>
            <a:fillRect/>
          </a:stretch>
        </p:blipFill>
        <p:spPr>
          <a:xfrm>
            <a:off x="376023" y="4089401"/>
            <a:ext cx="8445500" cy="1270000"/>
          </a:xfrm>
          <a:prstGeom prst="rect">
            <a:avLst/>
          </a:prstGeom>
          <a:ln>
            <a:solidFill>
              <a:schemeClr val="tx1"/>
            </a:solidFill>
          </a:ln>
        </p:spPr>
      </p:pic>
    </p:spTree>
    <p:extLst>
      <p:ext uri="{BB962C8B-B14F-4D97-AF65-F5344CB8AC3E}">
        <p14:creationId xmlns:p14="http://schemas.microsoft.com/office/powerpoint/2010/main" val="178253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Exp1bytecode</a:t>
            </a:r>
          </a:p>
        </p:txBody>
      </p:sp>
      <p:sp>
        <p:nvSpPr>
          <p:cNvPr id="6148" name="Rectangle 4"/>
          <p:cNvSpPr>
            <a:spLocks noGrp="1" noChangeArrowheads="1"/>
          </p:cNvSpPr>
          <p:nvPr>
            <p:ph type="body" idx="1"/>
          </p:nvPr>
        </p:nvSpPr>
        <p:spPr>
          <a:xfrm>
            <a:off x="457200" y="1719263"/>
            <a:ext cx="8229600" cy="1404937"/>
          </a:xfrm>
        </p:spPr>
        <p:txBody>
          <a:bodyPr/>
          <a:lstStyle/>
          <a:p>
            <a:r>
              <a:rPr lang="en-US"/>
              <a:t>Here is a simple example program in this language:</a:t>
            </a:r>
          </a:p>
        </p:txBody>
      </p:sp>
      <p:sp>
        <p:nvSpPr>
          <p:cNvPr id="6150" name="Text Box 6"/>
          <p:cNvSpPr txBox="1">
            <a:spLocks noChangeArrowheads="1"/>
          </p:cNvSpPr>
          <p:nvPr/>
        </p:nvSpPr>
        <p:spPr bwMode="auto">
          <a:xfrm>
            <a:off x="2152650" y="2971800"/>
            <a:ext cx="4044697" cy="2308324"/>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800" dirty="0">
                <a:latin typeface="Courier New" charset="0"/>
              </a:rPr>
              <a:t># this program prints out a </a:t>
            </a:r>
          </a:p>
          <a:p>
            <a:r>
              <a:rPr lang="en-US" sz="1800" dirty="0">
                <a:latin typeface="Courier New" charset="0"/>
              </a:rPr>
              <a:t># list of integers</a:t>
            </a:r>
          </a:p>
          <a:p>
            <a:r>
              <a:rPr lang="en-US" sz="1800" dirty="0">
                <a:latin typeface="Courier New" charset="0"/>
              </a:rPr>
              <a:t>   store x 10 ;</a:t>
            </a:r>
          </a:p>
          <a:p>
            <a:r>
              <a:rPr lang="en-US" sz="1800" dirty="0">
                <a:latin typeface="Courier New" charset="0"/>
              </a:rPr>
              <a:t>L1:</a:t>
            </a:r>
          </a:p>
          <a:p>
            <a:r>
              <a:rPr lang="en-US" sz="1800" dirty="0">
                <a:latin typeface="Courier New" charset="0"/>
              </a:rPr>
              <a:t>   print x ;</a:t>
            </a:r>
          </a:p>
          <a:p>
            <a:r>
              <a:rPr lang="en-US" sz="1800" dirty="0">
                <a:latin typeface="Courier New" charset="0"/>
              </a:rPr>
              <a:t>   store x (- x 1) ;</a:t>
            </a:r>
          </a:p>
          <a:p>
            <a:r>
              <a:rPr lang="en-US" sz="1800" dirty="0">
                <a:latin typeface="Courier New" charset="0"/>
              </a:rPr>
              <a:t>   </a:t>
            </a:r>
            <a:r>
              <a:rPr lang="en-US" sz="1800" dirty="0" err="1">
                <a:latin typeface="Courier New" charset="0"/>
              </a:rPr>
              <a:t>jumpt</a:t>
            </a:r>
            <a:r>
              <a:rPr lang="en-US" sz="1800" dirty="0">
                <a:latin typeface="Courier New" charset="0"/>
              </a:rPr>
              <a:t> x L1 ;</a:t>
            </a:r>
          </a:p>
          <a:p>
            <a:r>
              <a:rPr lang="en-US" sz="1800" dirty="0">
                <a:latin typeface="Courier New" charset="0"/>
              </a:rPr>
              <a:t>   stop ;</a:t>
            </a:r>
          </a:p>
        </p:txBody>
      </p:sp>
      <p:sp>
        <p:nvSpPr>
          <p:cNvPr id="6151" name="Text Box 7"/>
          <p:cNvSpPr txBox="1">
            <a:spLocks noChangeArrowheads="1"/>
          </p:cNvSpPr>
          <p:nvPr/>
        </p:nvSpPr>
        <p:spPr bwMode="auto">
          <a:xfrm>
            <a:off x="746125" y="5715000"/>
            <a:ext cx="7988300" cy="825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dirty="0">
                <a:sym typeface="Wingdings" charset="0"/>
              </a:rPr>
              <a:t> </a:t>
            </a:r>
            <a:r>
              <a:rPr lang="en-US" sz="1600" b="1" dirty="0">
                <a:sym typeface="Wingdings" charset="0"/>
              </a:rPr>
              <a:t>Problem:</a:t>
            </a:r>
            <a:r>
              <a:rPr lang="en-US" sz="1600" dirty="0">
                <a:sym typeface="Wingdings" charset="0"/>
              </a:rPr>
              <a:t> in syntax directed interpretation all info needs to be available at statement</a:t>
            </a:r>
            <a:br>
              <a:rPr lang="en-US" sz="1600" dirty="0">
                <a:sym typeface="Wingdings" charset="0"/>
              </a:rPr>
            </a:br>
            <a:r>
              <a:rPr lang="en-US" sz="1600" dirty="0">
                <a:sym typeface="Wingdings" charset="0"/>
              </a:rPr>
              <a:t>     execution time; the label definition is not available at jump time.</a:t>
            </a:r>
            <a:br>
              <a:rPr lang="en-US" sz="1600" dirty="0">
                <a:sym typeface="Wingdings" charset="0"/>
              </a:rPr>
            </a:br>
            <a:r>
              <a:rPr lang="en-US" sz="1600" dirty="0">
                <a:sym typeface="Wingdings" charset="0"/>
              </a:rPr>
              <a:t> </a:t>
            </a:r>
            <a:r>
              <a:rPr lang="en-US" sz="1600" b="1" dirty="0">
                <a:sym typeface="Wingdings" charset="0"/>
              </a:rPr>
              <a:t>Answer:</a:t>
            </a:r>
            <a:r>
              <a:rPr lang="en-US" sz="1600" dirty="0">
                <a:sym typeface="Wingdings" charset="0"/>
              </a:rPr>
              <a:t> we will use an IR to do the actual interpretation.</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pic>
        <p:nvPicPr>
          <p:cNvPr id="3" name="Picture 2">
            <a:extLst>
              <a:ext uri="{FF2B5EF4-FFF2-40B4-BE49-F238E27FC236}">
                <a16:creationId xmlns:a16="http://schemas.microsoft.com/office/drawing/2014/main" id="{AE259262-D5E3-2C46-92BD-348984B65E1F}"/>
              </a:ext>
            </a:extLst>
          </p:cNvPr>
          <p:cNvPicPr>
            <a:picLocks noChangeAspect="1"/>
          </p:cNvPicPr>
          <p:nvPr/>
        </p:nvPicPr>
        <p:blipFill>
          <a:blip r:embed="rId2"/>
          <a:stretch>
            <a:fillRect/>
          </a:stretch>
        </p:blipFill>
        <p:spPr>
          <a:xfrm>
            <a:off x="879389" y="1752600"/>
            <a:ext cx="7086600" cy="4673600"/>
          </a:xfrm>
          <a:prstGeom prst="rect">
            <a:avLst/>
          </a:prstGeom>
          <a:ln>
            <a:solidFill>
              <a:schemeClr val="tx1"/>
            </a:solidFill>
          </a:ln>
        </p:spPr>
      </p:pic>
      <p:sp>
        <p:nvSpPr>
          <p:cNvPr id="6" name="Left Arrow 5">
            <a:extLst>
              <a:ext uri="{FF2B5EF4-FFF2-40B4-BE49-F238E27FC236}">
                <a16:creationId xmlns:a16="http://schemas.microsoft.com/office/drawing/2014/main" id="{A16531C9-4CAD-D644-B230-F0D949128E93}"/>
              </a:ext>
            </a:extLst>
          </p:cNvPr>
          <p:cNvSpPr/>
          <p:nvPr/>
        </p:nvSpPr>
        <p:spPr bwMode="auto">
          <a:xfrm>
            <a:off x="4232189"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BC7FBE6B-1925-6040-90D2-DDCF2ECC3595}"/>
              </a:ext>
            </a:extLst>
          </p:cNvPr>
          <p:cNvSpPr/>
          <p:nvPr/>
        </p:nvSpPr>
        <p:spPr bwMode="auto">
          <a:xfrm>
            <a:off x="4232189" y="49657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TextBox 7">
            <a:extLst>
              <a:ext uri="{FF2B5EF4-FFF2-40B4-BE49-F238E27FC236}">
                <a16:creationId xmlns:a16="http://schemas.microsoft.com/office/drawing/2014/main" id="{9C86266F-C457-444E-AE0E-58FDEDB3819F}"/>
              </a:ext>
            </a:extLst>
          </p:cNvPr>
          <p:cNvSpPr txBox="1"/>
          <p:nvPr/>
        </p:nvSpPr>
        <p:spPr>
          <a:xfrm>
            <a:off x="5638800" y="2690336"/>
            <a:ext cx="3257623" cy="738664"/>
          </a:xfrm>
          <a:prstGeom prst="rect">
            <a:avLst/>
          </a:prstGeom>
          <a:solidFill>
            <a:schemeClr val="bg1"/>
          </a:solidFill>
          <a:ln>
            <a:solidFill>
              <a:schemeClr val="tx1"/>
            </a:solidFill>
          </a:ln>
        </p:spPr>
        <p:txBody>
          <a:bodyPr wrap="none" rtlCol="0">
            <a:spAutoFit/>
          </a:bodyPr>
          <a:lstStyle/>
          <a:p>
            <a:r>
              <a:rPr lang="en-US" sz="1400" b="1" dirty="0"/>
              <a:t>Observation:</a:t>
            </a:r>
            <a:r>
              <a:rPr lang="en-US" sz="1400" dirty="0"/>
              <a:t> the parser no longer</a:t>
            </a:r>
            <a:br>
              <a:rPr lang="en-US" sz="1400" dirty="0"/>
            </a:br>
            <a:r>
              <a:rPr lang="en-US" sz="1400" dirty="0"/>
              <a:t>performs computations but instead </a:t>
            </a:r>
            <a:br>
              <a:rPr lang="en-US" sz="1400" dirty="0"/>
            </a:br>
            <a:r>
              <a:rPr lang="en-US" sz="1400" dirty="0"/>
              <a:t>fills out our IR (the state to be precise).</a:t>
            </a:r>
            <a:endParaRPr lang="en-US" sz="1400" b="1" dirty="0"/>
          </a:p>
        </p:txBody>
      </p:sp>
    </p:spTree>
    <p:extLst>
      <p:ext uri="{BB962C8B-B14F-4D97-AF65-F5344CB8AC3E}">
        <p14:creationId xmlns:p14="http://schemas.microsoft.com/office/powerpoint/2010/main" val="2148624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9" name="Group 8">
            <a:extLst>
              <a:ext uri="{FF2B5EF4-FFF2-40B4-BE49-F238E27FC236}">
                <a16:creationId xmlns:a16="http://schemas.microsoft.com/office/drawing/2014/main" id="{21D87658-7755-7E43-A595-25F79AF412CC}"/>
              </a:ext>
            </a:extLst>
          </p:cNvPr>
          <p:cNvGrpSpPr/>
          <p:nvPr/>
        </p:nvGrpSpPr>
        <p:grpSpPr>
          <a:xfrm>
            <a:off x="1167714" y="1390865"/>
            <a:ext cx="5029200" cy="5257800"/>
            <a:chOff x="685800" y="1295400"/>
            <a:chExt cx="5029200" cy="5257800"/>
          </a:xfrm>
        </p:grpSpPr>
        <p:pic>
          <p:nvPicPr>
            <p:cNvPr id="4" name="Picture 3">
              <a:extLst>
                <a:ext uri="{FF2B5EF4-FFF2-40B4-BE49-F238E27FC236}">
                  <a16:creationId xmlns:a16="http://schemas.microsoft.com/office/drawing/2014/main" id="{6A4B3F97-8694-BC43-ABC8-84FF0F2AA964}"/>
                </a:ext>
              </a:extLst>
            </p:cNvPr>
            <p:cNvPicPr>
              <a:picLocks noChangeAspect="1"/>
            </p:cNvPicPr>
            <p:nvPr/>
          </p:nvPicPr>
          <p:blipFill>
            <a:blip r:embed="rId2"/>
            <a:stretch>
              <a:fillRect/>
            </a:stretch>
          </p:blipFill>
          <p:spPr>
            <a:xfrm>
              <a:off x="685800" y="1295400"/>
              <a:ext cx="5029200" cy="1406013"/>
            </a:xfrm>
            <a:prstGeom prst="rect">
              <a:avLst/>
            </a:prstGeom>
          </p:spPr>
        </p:pic>
        <p:pic>
          <p:nvPicPr>
            <p:cNvPr id="8" name="Picture 7">
              <a:extLst>
                <a:ext uri="{FF2B5EF4-FFF2-40B4-BE49-F238E27FC236}">
                  <a16:creationId xmlns:a16="http://schemas.microsoft.com/office/drawing/2014/main" id="{727835A3-0613-664A-8C23-B1BF382EE494}"/>
                </a:ext>
              </a:extLst>
            </p:cNvPr>
            <p:cNvPicPr>
              <a:picLocks noChangeAspect="1"/>
            </p:cNvPicPr>
            <p:nvPr/>
          </p:nvPicPr>
          <p:blipFill>
            <a:blip r:embed="rId3"/>
            <a:stretch>
              <a:fillRect/>
            </a:stretch>
          </p:blipFill>
          <p:spPr>
            <a:xfrm>
              <a:off x="705904" y="2590800"/>
              <a:ext cx="4704296" cy="3962400"/>
            </a:xfrm>
            <a:prstGeom prst="rect">
              <a:avLst/>
            </a:prstGeom>
          </p:spPr>
        </p:pic>
      </p:grpSp>
      <p:sp>
        <p:nvSpPr>
          <p:cNvPr id="10" name="Left Arrow 9">
            <a:extLst>
              <a:ext uri="{FF2B5EF4-FFF2-40B4-BE49-F238E27FC236}">
                <a16:creationId xmlns:a16="http://schemas.microsoft.com/office/drawing/2014/main" id="{70FACE57-AF8F-CF4C-8E0A-D5DFAB17F2BE}"/>
              </a:ext>
            </a:extLst>
          </p:cNvPr>
          <p:cNvSpPr/>
          <p:nvPr/>
        </p:nvSpPr>
        <p:spPr bwMode="auto">
          <a:xfrm>
            <a:off x="3614107" y="3733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BC694EF7-F40C-094F-9892-ADF96218E059}"/>
              </a:ext>
            </a:extLst>
          </p:cNvPr>
          <p:cNvSpPr/>
          <p:nvPr/>
        </p:nvSpPr>
        <p:spPr bwMode="auto">
          <a:xfrm>
            <a:off x="3531484" y="2643877"/>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866E66E6-17DE-FB4F-BF43-994F21A88C2A}"/>
              </a:ext>
            </a:extLst>
          </p:cNvPr>
          <p:cNvSpPr/>
          <p:nvPr/>
        </p:nvSpPr>
        <p:spPr bwMode="auto">
          <a:xfrm>
            <a:off x="3721984" y="4962632"/>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98856F9B-2B70-384D-A1B4-2FCDACE80DC4}"/>
              </a:ext>
            </a:extLst>
          </p:cNvPr>
          <p:cNvSpPr/>
          <p:nvPr/>
        </p:nvSpPr>
        <p:spPr bwMode="auto">
          <a:xfrm>
            <a:off x="3305189" y="581939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TextBox 13">
            <a:extLst>
              <a:ext uri="{FF2B5EF4-FFF2-40B4-BE49-F238E27FC236}">
                <a16:creationId xmlns:a16="http://schemas.microsoft.com/office/drawing/2014/main" id="{6C2B5A50-7C7C-C848-8EE9-6BFCE9831D78}"/>
              </a:ext>
            </a:extLst>
          </p:cNvPr>
          <p:cNvSpPr txBox="1"/>
          <p:nvPr/>
        </p:nvSpPr>
        <p:spPr>
          <a:xfrm>
            <a:off x="5064873" y="3762345"/>
            <a:ext cx="2264081" cy="400110"/>
          </a:xfrm>
          <a:prstGeom prst="rect">
            <a:avLst/>
          </a:prstGeom>
          <a:noFill/>
          <a:ln>
            <a:solidFill>
              <a:schemeClr val="tx1"/>
            </a:solidFill>
          </a:ln>
        </p:spPr>
        <p:txBody>
          <a:bodyPr wrap="none" rtlCol="0">
            <a:spAutoFit/>
          </a:bodyPr>
          <a:lstStyle/>
          <a:p>
            <a:r>
              <a:rPr lang="en-US" sz="2000" dirty="0"/>
              <a:t>Instruction Tuples!</a:t>
            </a:r>
          </a:p>
        </p:txBody>
      </p:sp>
    </p:spTree>
    <p:extLst>
      <p:ext uri="{BB962C8B-B14F-4D97-AF65-F5344CB8AC3E}">
        <p14:creationId xmlns:p14="http://schemas.microsoft.com/office/powerpoint/2010/main" val="221905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828D-7AB0-4C4D-8740-76BD75AEE168}"/>
              </a:ext>
            </a:extLst>
          </p:cNvPr>
          <p:cNvSpPr>
            <a:spLocks noGrp="1"/>
          </p:cNvSpPr>
          <p:nvPr>
            <p:ph type="title"/>
          </p:nvPr>
        </p:nvSpPr>
        <p:spPr/>
        <p:txBody>
          <a:bodyPr/>
          <a:lstStyle/>
          <a:p>
            <a:r>
              <a:rPr lang="en-US" dirty="0"/>
              <a:t>Implementation: Parser</a:t>
            </a:r>
          </a:p>
        </p:txBody>
      </p:sp>
      <p:grpSp>
        <p:nvGrpSpPr>
          <p:cNvPr id="7" name="Group 6">
            <a:extLst>
              <a:ext uri="{FF2B5EF4-FFF2-40B4-BE49-F238E27FC236}">
                <a16:creationId xmlns:a16="http://schemas.microsoft.com/office/drawing/2014/main" id="{1009090C-2D39-684C-81D3-8AC0D9316557}"/>
              </a:ext>
            </a:extLst>
          </p:cNvPr>
          <p:cNvGrpSpPr/>
          <p:nvPr/>
        </p:nvGrpSpPr>
        <p:grpSpPr>
          <a:xfrm>
            <a:off x="990600" y="1442352"/>
            <a:ext cx="4686300" cy="5161454"/>
            <a:chOff x="990600" y="1442352"/>
            <a:chExt cx="4686300" cy="5161454"/>
          </a:xfrm>
        </p:grpSpPr>
        <p:pic>
          <p:nvPicPr>
            <p:cNvPr id="3" name="Picture 2">
              <a:extLst>
                <a:ext uri="{FF2B5EF4-FFF2-40B4-BE49-F238E27FC236}">
                  <a16:creationId xmlns:a16="http://schemas.microsoft.com/office/drawing/2014/main" id="{7D998198-D134-A742-A314-2ADBD5AAA1EF}"/>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5" name="Picture 4">
              <a:extLst>
                <a:ext uri="{FF2B5EF4-FFF2-40B4-BE49-F238E27FC236}">
                  <a16:creationId xmlns:a16="http://schemas.microsoft.com/office/drawing/2014/main" id="{54445D79-E6A2-9A4A-8E99-BE29194D30D4}"/>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10" name="Left Arrow 9">
            <a:extLst>
              <a:ext uri="{FF2B5EF4-FFF2-40B4-BE49-F238E27FC236}">
                <a16:creationId xmlns:a16="http://schemas.microsoft.com/office/drawing/2014/main" id="{BEBB5B85-1195-A642-BA33-36B866A1DEFF}"/>
              </a:ext>
            </a:extLst>
          </p:cNvPr>
          <p:cNvSpPr/>
          <p:nvPr/>
        </p:nvSpPr>
        <p:spPr bwMode="auto">
          <a:xfrm>
            <a:off x="3352800" y="24384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1" name="Left Arrow 10">
            <a:extLst>
              <a:ext uri="{FF2B5EF4-FFF2-40B4-BE49-F238E27FC236}">
                <a16:creationId xmlns:a16="http://schemas.microsoft.com/office/drawing/2014/main" id="{CEB4CA5B-9E40-894E-84D4-07B3679DA789}"/>
              </a:ext>
            </a:extLst>
          </p:cNvPr>
          <p:cNvSpPr/>
          <p:nvPr/>
        </p:nvSpPr>
        <p:spPr bwMode="auto">
          <a:xfrm>
            <a:off x="3505200" y="3429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Left Arrow 11">
            <a:extLst>
              <a:ext uri="{FF2B5EF4-FFF2-40B4-BE49-F238E27FC236}">
                <a16:creationId xmlns:a16="http://schemas.microsoft.com/office/drawing/2014/main" id="{A2E4A021-F106-6F4B-B312-1AE6C46C6E27}"/>
              </a:ext>
            </a:extLst>
          </p:cNvPr>
          <p:cNvSpPr/>
          <p:nvPr/>
        </p:nvSpPr>
        <p:spPr bwMode="auto">
          <a:xfrm>
            <a:off x="3505200" y="3810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3" name="Left Arrow 12">
            <a:extLst>
              <a:ext uri="{FF2B5EF4-FFF2-40B4-BE49-F238E27FC236}">
                <a16:creationId xmlns:a16="http://schemas.microsoft.com/office/drawing/2014/main" id="{4764988D-4BD3-8046-B02D-BD006DF7F44C}"/>
              </a:ext>
            </a:extLst>
          </p:cNvPr>
          <p:cNvSpPr/>
          <p:nvPr/>
        </p:nvSpPr>
        <p:spPr bwMode="auto">
          <a:xfrm>
            <a:off x="3257550" y="4615141"/>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4" name="Left Arrow 13">
            <a:extLst>
              <a:ext uri="{FF2B5EF4-FFF2-40B4-BE49-F238E27FC236}">
                <a16:creationId xmlns:a16="http://schemas.microsoft.com/office/drawing/2014/main" id="{04C2594F-9E52-7F4A-AB6D-F5EE93E54AC3}"/>
              </a:ext>
            </a:extLst>
          </p:cNvPr>
          <p:cNvSpPr/>
          <p:nvPr/>
        </p:nvSpPr>
        <p:spPr bwMode="auto">
          <a:xfrm>
            <a:off x="3121111" y="5839789"/>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TextBox 5">
            <a:extLst>
              <a:ext uri="{FF2B5EF4-FFF2-40B4-BE49-F238E27FC236}">
                <a16:creationId xmlns:a16="http://schemas.microsoft.com/office/drawing/2014/main" id="{DAC6B48E-3CBA-A347-B611-032136683250}"/>
              </a:ext>
            </a:extLst>
          </p:cNvPr>
          <p:cNvSpPr txBox="1"/>
          <p:nvPr/>
        </p:nvSpPr>
        <p:spPr>
          <a:xfrm>
            <a:off x="5647038" y="3262184"/>
            <a:ext cx="3092513" cy="707886"/>
          </a:xfrm>
          <a:prstGeom prst="rect">
            <a:avLst/>
          </a:prstGeom>
          <a:noFill/>
          <a:ln>
            <a:solidFill>
              <a:schemeClr val="tx1"/>
            </a:solidFill>
          </a:ln>
        </p:spPr>
        <p:txBody>
          <a:bodyPr wrap="none" rtlCol="0">
            <a:spAutoFit/>
          </a:bodyPr>
          <a:lstStyle/>
          <a:p>
            <a:r>
              <a:rPr lang="en-US" sz="2000" dirty="0"/>
              <a:t>Computing an expression</a:t>
            </a:r>
            <a:br>
              <a:rPr lang="en-US" sz="2000" dirty="0"/>
            </a:br>
            <a:r>
              <a:rPr lang="en-US" sz="2000" dirty="0"/>
              <a:t>tree!</a:t>
            </a:r>
          </a:p>
        </p:txBody>
      </p:sp>
    </p:spTree>
    <p:extLst>
      <p:ext uri="{BB962C8B-B14F-4D97-AF65-F5344CB8AC3E}">
        <p14:creationId xmlns:p14="http://schemas.microsoft.com/office/powerpoint/2010/main" val="3190911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on the Expressions</a:t>
            </a:r>
          </a:p>
        </p:txBody>
      </p:sp>
      <p:sp>
        <p:nvSpPr>
          <p:cNvPr id="3" name="Content Placeholder 2"/>
          <p:cNvSpPr>
            <a:spLocks noGrp="1"/>
          </p:cNvSpPr>
          <p:nvPr>
            <p:ph idx="1"/>
          </p:nvPr>
        </p:nvSpPr>
        <p:spPr/>
        <p:txBody>
          <a:bodyPr>
            <a:normAutofit fontScale="92500" lnSpcReduction="10000"/>
          </a:bodyPr>
          <a:lstStyle/>
          <a:p>
            <a:r>
              <a:rPr lang="en-US" dirty="0"/>
              <a:t>We are delaying the evaluation of expressions until we have the IR constructed</a:t>
            </a:r>
          </a:p>
          <a:p>
            <a:r>
              <a:rPr lang="en-US" dirty="0"/>
              <a:t>We need to have some sort of representation of the expression value that we can evaluate later to actually compute a value. </a:t>
            </a:r>
          </a:p>
          <a:p>
            <a:r>
              <a:rPr lang="en-US" dirty="0"/>
              <a:t>The idea is that we construct an expression or term tree from the source expression and that term tree can then be evaluated later to compute an actual integer value.</a:t>
            </a:r>
          </a:p>
          <a:p>
            <a:r>
              <a:rPr lang="en-US" dirty="0"/>
              <a:t>Actually, we are constructing a tuple expression.</a:t>
            </a:r>
          </a:p>
        </p:txBody>
      </p:sp>
    </p:spTree>
    <p:extLst>
      <p:ext uri="{BB962C8B-B14F-4D97-AF65-F5344CB8AC3E}">
        <p14:creationId xmlns:p14="http://schemas.microsoft.com/office/powerpoint/2010/main" val="1685218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28998A4-1E2D-5D40-AE0A-38110520B951}"/>
              </a:ext>
            </a:extLst>
          </p:cNvPr>
          <p:cNvGrpSpPr/>
          <p:nvPr/>
        </p:nvGrpSpPr>
        <p:grpSpPr>
          <a:xfrm>
            <a:off x="237868" y="1417638"/>
            <a:ext cx="4686300" cy="5161454"/>
            <a:chOff x="990600" y="1442352"/>
            <a:chExt cx="4686300" cy="5161454"/>
          </a:xfrm>
        </p:grpSpPr>
        <p:pic>
          <p:nvPicPr>
            <p:cNvPr id="9" name="Picture 8">
              <a:extLst>
                <a:ext uri="{FF2B5EF4-FFF2-40B4-BE49-F238E27FC236}">
                  <a16:creationId xmlns:a16="http://schemas.microsoft.com/office/drawing/2014/main" id="{5A69DAEC-03E6-604E-B560-F5CE8BBCF27C}"/>
                </a:ext>
              </a:extLst>
            </p:cNvPr>
            <p:cNvPicPr>
              <a:picLocks noChangeAspect="1"/>
            </p:cNvPicPr>
            <p:nvPr/>
          </p:nvPicPr>
          <p:blipFill>
            <a:blip r:embed="rId2"/>
            <a:stretch>
              <a:fillRect/>
            </a:stretch>
          </p:blipFill>
          <p:spPr>
            <a:xfrm>
              <a:off x="990600" y="1442352"/>
              <a:ext cx="4457700" cy="4210050"/>
            </a:xfrm>
            <a:prstGeom prst="rect">
              <a:avLst/>
            </a:prstGeom>
          </p:spPr>
        </p:pic>
        <p:pic>
          <p:nvPicPr>
            <p:cNvPr id="10" name="Picture 9">
              <a:extLst>
                <a:ext uri="{FF2B5EF4-FFF2-40B4-BE49-F238E27FC236}">
                  <a16:creationId xmlns:a16="http://schemas.microsoft.com/office/drawing/2014/main" id="{647AF5FF-DB16-524A-880E-B611904730C5}"/>
                </a:ext>
              </a:extLst>
            </p:cNvPr>
            <p:cNvPicPr>
              <a:picLocks noChangeAspect="1"/>
            </p:cNvPicPr>
            <p:nvPr/>
          </p:nvPicPr>
          <p:blipFill>
            <a:blip r:embed="rId3"/>
            <a:stretch>
              <a:fillRect/>
            </a:stretch>
          </p:blipFill>
          <p:spPr>
            <a:xfrm>
              <a:off x="1219200" y="5677116"/>
              <a:ext cx="4457700" cy="926690"/>
            </a:xfrm>
            <a:prstGeom prst="rect">
              <a:avLst/>
            </a:prstGeom>
          </p:spPr>
        </p:pic>
      </p:grpSp>
      <p:sp>
        <p:nvSpPr>
          <p:cNvPr id="2" name="Title 1"/>
          <p:cNvSpPr>
            <a:spLocks noGrp="1"/>
          </p:cNvSpPr>
          <p:nvPr>
            <p:ph type="title"/>
          </p:nvPr>
        </p:nvSpPr>
        <p:spPr/>
        <p:txBody>
          <a:bodyPr/>
          <a:lstStyle/>
          <a:p>
            <a:r>
              <a:rPr lang="en-US" dirty="0"/>
              <a:t>A Note on the Expressions</a:t>
            </a:r>
          </a:p>
        </p:txBody>
      </p:sp>
      <p:sp>
        <p:nvSpPr>
          <p:cNvPr id="6" name="TextBox 5"/>
          <p:cNvSpPr txBox="1"/>
          <p:nvPr/>
        </p:nvSpPr>
        <p:spPr>
          <a:xfrm>
            <a:off x="3048000" y="3657600"/>
            <a:ext cx="5668539" cy="1384995"/>
          </a:xfrm>
          <a:prstGeom prst="rect">
            <a:avLst/>
          </a:prstGeom>
          <a:noFill/>
          <a:ln>
            <a:solidFill>
              <a:schemeClr val="tx1"/>
            </a:solidFill>
          </a:ln>
        </p:spPr>
        <p:txBody>
          <a:bodyPr wrap="none" rtlCol="0">
            <a:spAutoFit/>
          </a:bodyPr>
          <a:lstStyle/>
          <a:p>
            <a:r>
              <a:rPr lang="en-US" sz="1200" dirty="0">
                <a:solidFill>
                  <a:prstClr val="black"/>
                </a:solidFill>
                <a:latin typeface="HelveticaNeue" charset="0"/>
              </a:rPr>
              <a:t>According to the parser the expression,</a:t>
            </a:r>
          </a:p>
          <a:p>
            <a:endParaRPr lang="en-US" sz="1200" dirty="0">
              <a:solidFill>
                <a:prstClr val="black"/>
              </a:solidFill>
              <a:latin typeface="HelveticaNeue" charset="0"/>
            </a:endParaRPr>
          </a:p>
          <a:p>
            <a:r>
              <a:rPr lang="en-US" sz="1200" dirty="0">
                <a:solidFill>
                  <a:prstClr val="black"/>
                </a:solidFill>
                <a:latin typeface="Courier" charset="0"/>
              </a:rPr>
              <a:t>* </a:t>
            </a:r>
            <a:r>
              <a:rPr lang="mr-IN" sz="1200" dirty="0">
                <a:solidFill>
                  <a:prstClr val="black"/>
                </a:solidFill>
                <a:latin typeface="Courier" charset="0"/>
              </a:rPr>
              <a:t>+ 3 </a:t>
            </a:r>
            <a:r>
              <a:rPr lang="en-US" sz="1200" dirty="0">
                <a:solidFill>
                  <a:prstClr val="black"/>
                </a:solidFill>
                <a:latin typeface="Courier" charset="0"/>
              </a:rPr>
              <a:t>1</a:t>
            </a:r>
            <a:r>
              <a:rPr lang="mr-IN" sz="1200" dirty="0">
                <a:solidFill>
                  <a:prstClr val="black"/>
                </a:solidFill>
                <a:latin typeface="Courier" charset="0"/>
              </a:rPr>
              <a:t> 2</a:t>
            </a:r>
          </a:p>
          <a:p>
            <a:endParaRPr lang="en-US" sz="1200" dirty="0">
              <a:solidFill>
                <a:prstClr val="black"/>
              </a:solidFill>
              <a:latin typeface="HelveticaNeue" charset="0"/>
            </a:endParaRPr>
          </a:p>
          <a:p>
            <a:r>
              <a:rPr lang="en-US" sz="1200" dirty="0">
                <a:solidFill>
                  <a:prstClr val="black"/>
                </a:solidFill>
                <a:latin typeface="HelveticaNeue" charset="0"/>
              </a:rPr>
              <a:t>gives rise to the term tree,</a:t>
            </a:r>
          </a:p>
          <a:p>
            <a:endParaRPr lang="en-US" sz="1200" dirty="0">
              <a:solidFill>
                <a:prstClr val="black"/>
              </a:solidFill>
              <a:latin typeface="Courier" charset="0"/>
            </a:endParaRPr>
          </a:p>
          <a:p>
            <a:r>
              <a:rPr lang="en-US" sz="1200" dirty="0">
                <a:solidFill>
                  <a:prstClr val="black"/>
                </a:solidFill>
                <a:latin typeface="Courier" charset="0"/>
              </a:rPr>
              <a:t>(</a:t>
            </a:r>
            <a:r>
              <a:rPr lang="mr-IN" sz="1200" dirty="0">
                <a:solidFill>
                  <a:prstClr val="black"/>
                </a:solidFill>
                <a:latin typeface="Courier" charset="0"/>
              </a:rPr>
              <a:t>‘</a:t>
            </a:r>
            <a:r>
              <a:rPr lang="en-US" sz="1200" dirty="0">
                <a:solidFill>
                  <a:prstClr val="black"/>
                </a:solidFill>
                <a:latin typeface="Courier" charset="0"/>
              </a:rPr>
              <a:t>MUL</a:t>
            </a:r>
            <a:r>
              <a:rPr lang="mr-IN" sz="1200" dirty="0">
                <a:solidFill>
                  <a:prstClr val="black"/>
                </a:solidFill>
                <a:latin typeface="Courier" charset="0"/>
              </a:rPr>
              <a:t>’</a:t>
            </a:r>
            <a:r>
              <a:rPr lang="en-US" sz="1200" dirty="0">
                <a:solidFill>
                  <a:prstClr val="black"/>
                </a:solidFill>
                <a:latin typeface="Courier" charset="0"/>
              </a:rPr>
              <a:t>,</a:t>
            </a:r>
            <a:r>
              <a:rPr lang="mr-IN" sz="1200" dirty="0">
                <a:solidFill>
                  <a:prstClr val="black"/>
                </a:solidFill>
                <a:latin typeface="Courier" charset="0"/>
              </a:rPr>
              <a:t>(‘</a:t>
            </a:r>
            <a:r>
              <a:rPr lang="en-US" sz="1200" dirty="0">
                <a:solidFill>
                  <a:prstClr val="black"/>
                </a:solidFill>
                <a:latin typeface="Courier" charset="0"/>
              </a:rPr>
              <a:t>ADD</a:t>
            </a:r>
            <a:r>
              <a:rPr lang="mr-IN" sz="1200" dirty="0">
                <a:solidFill>
                  <a:prstClr val="black"/>
                </a:solidFill>
                <a:latin typeface="Courier" charset="0"/>
              </a:rPr>
              <a:t>', ('NUMBER', 3), ('NUMBER’, </a:t>
            </a:r>
            <a:r>
              <a:rPr lang="en-US" sz="1200" dirty="0">
                <a:solidFill>
                  <a:prstClr val="black"/>
                </a:solidFill>
                <a:latin typeface="Courier" charset="0"/>
              </a:rPr>
              <a:t>1</a:t>
            </a:r>
            <a:r>
              <a:rPr lang="mr-IN" sz="1200" dirty="0">
                <a:solidFill>
                  <a:prstClr val="black"/>
                </a:solidFill>
                <a:latin typeface="Courier" charset="0"/>
              </a:rPr>
              <a:t>)), ('NUMBER', 2))</a:t>
            </a:r>
            <a:endParaRPr lang="en-US" sz="1200" dirty="0"/>
          </a:p>
        </p:txBody>
      </p:sp>
      <p:pic>
        <p:nvPicPr>
          <p:cNvPr id="4" name="Picture 3">
            <a:extLst>
              <a:ext uri="{FF2B5EF4-FFF2-40B4-BE49-F238E27FC236}">
                <a16:creationId xmlns:a16="http://schemas.microsoft.com/office/drawing/2014/main" id="{E267ED48-D5FE-9D4B-BD71-4C8BBA2C6441}"/>
              </a:ext>
            </a:extLst>
          </p:cNvPr>
          <p:cNvPicPr>
            <a:picLocks noChangeAspect="1"/>
          </p:cNvPicPr>
          <p:nvPr/>
        </p:nvPicPr>
        <p:blipFill>
          <a:blip r:embed="rId4"/>
          <a:stretch>
            <a:fillRect/>
          </a:stretch>
        </p:blipFill>
        <p:spPr>
          <a:xfrm>
            <a:off x="4427409" y="1656057"/>
            <a:ext cx="3841750" cy="1353843"/>
          </a:xfrm>
          <a:prstGeom prst="rect">
            <a:avLst/>
          </a:prstGeom>
        </p:spPr>
      </p:pic>
    </p:spTree>
    <p:extLst>
      <p:ext uri="{BB962C8B-B14F-4D97-AF65-F5344CB8AC3E}">
        <p14:creationId xmlns:p14="http://schemas.microsoft.com/office/powerpoint/2010/main" val="104654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Parser</a:t>
            </a:r>
          </a:p>
        </p:txBody>
      </p:sp>
      <p:sp>
        <p:nvSpPr>
          <p:cNvPr id="3" name="TextBox 2">
            <a:extLst>
              <a:ext uri="{FF2B5EF4-FFF2-40B4-BE49-F238E27FC236}">
                <a16:creationId xmlns:a16="http://schemas.microsoft.com/office/drawing/2014/main" id="{E30DE002-C6BC-1648-98C8-55840A0BF1D1}"/>
              </a:ext>
            </a:extLst>
          </p:cNvPr>
          <p:cNvSpPr txBox="1"/>
          <p:nvPr/>
        </p:nvSpPr>
        <p:spPr>
          <a:xfrm>
            <a:off x="685800" y="1219200"/>
            <a:ext cx="4691862" cy="5447645"/>
          </a:xfrm>
          <a:prstGeom prst="rect">
            <a:avLst/>
          </a:prstGeom>
          <a:solidFill>
            <a:schemeClr val="bg1"/>
          </a:solidFill>
          <a:ln>
            <a:solidFill>
              <a:schemeClr val="tx1"/>
            </a:solidFill>
          </a:ln>
        </p:spPr>
        <p:txBody>
          <a:bodyPr wrap="none" rtlCol="0">
            <a:spAutoFit/>
          </a:bodyPr>
          <a:lstStyle/>
          <a:p>
            <a:r>
              <a:rPr lang="en-US" sz="1200" dirty="0" err="1"/>
              <a:t>lutz</a:t>
            </a:r>
            <a:r>
              <a:rPr lang="en-US" sz="1200" dirty="0"/>
              <a:t>$ python3</a:t>
            </a:r>
          </a:p>
          <a:p>
            <a:r>
              <a:rPr lang="en-US" sz="1200" dirty="0"/>
              <a:t>Python 3.8.2 (default, Jun  8 2021, 11:59:35) </a:t>
            </a:r>
          </a:p>
          <a:p>
            <a:r>
              <a:rPr lang="en-US" sz="1200" dirty="0"/>
              <a:t>[Clang 12.0.5 (clang-1205.0.22.11)] on </a:t>
            </a:r>
            <a:r>
              <a:rPr lang="en-US" sz="1200" dirty="0" err="1"/>
              <a:t>darwin</a:t>
            </a:r>
            <a:endParaRPr lang="en-US" sz="1200" dirty="0"/>
          </a:p>
          <a:p>
            <a:r>
              <a:rPr lang="en-US" sz="1200" dirty="0"/>
              <a:t>Type "help", "copyright", "credits" or "license" for more information.</a:t>
            </a:r>
          </a:p>
          <a:p>
            <a:r>
              <a:rPr lang="en-US" sz="1200" dirty="0"/>
              <a:t>&gt;&gt;&gt; from exp1bytecode_interp_state import state</a:t>
            </a:r>
          </a:p>
          <a:p>
            <a:r>
              <a:rPr lang="en-US" sz="1200" dirty="0"/>
              <a:t>&gt;&gt;&gt; from exp1bytecode_interp_fe import parse</a:t>
            </a:r>
          </a:p>
          <a:p>
            <a:r>
              <a:rPr lang="en-US" sz="1200" dirty="0"/>
              <a:t>&gt;&gt;&gt; import </a:t>
            </a:r>
            <a:r>
              <a:rPr lang="en-US" sz="1200" dirty="0" err="1"/>
              <a:t>pprint</a:t>
            </a:r>
            <a:endParaRPr lang="en-US" sz="1200" dirty="0"/>
          </a:p>
          <a:p>
            <a:r>
              <a:rPr lang="en-US" sz="1200" dirty="0"/>
              <a:t>&gt;&gt;&gt; pp = </a:t>
            </a:r>
            <a:r>
              <a:rPr lang="en-US" sz="1200" dirty="0" err="1"/>
              <a:t>pprint.PrettyPrinter</a:t>
            </a:r>
            <a:r>
              <a:rPr lang="en-US" sz="1200" dirty="0"/>
              <a:t>()</a:t>
            </a:r>
          </a:p>
          <a:p>
            <a:r>
              <a:rPr lang="en-US" sz="1200" dirty="0"/>
              <a:t>&gt;&gt;&gt; input =\</a:t>
            </a:r>
          </a:p>
          <a:p>
            <a:r>
              <a:rPr lang="en-US" sz="1200" dirty="0"/>
              <a:t>... '''</a:t>
            </a:r>
          </a:p>
          <a:p>
            <a:r>
              <a:rPr lang="en-US" sz="1200" dirty="0"/>
              <a:t>... store x 10;</a:t>
            </a:r>
          </a:p>
          <a:p>
            <a:r>
              <a:rPr lang="en-US" sz="1200" dirty="0"/>
              <a:t>... L1:</a:t>
            </a:r>
          </a:p>
          <a:p>
            <a:r>
              <a:rPr lang="en-US" sz="1200" dirty="0"/>
              <a:t>... print x;</a:t>
            </a:r>
          </a:p>
          <a:p>
            <a:r>
              <a:rPr lang="en-US" sz="1200" dirty="0"/>
              <a:t>... store x - x 1;</a:t>
            </a:r>
          </a:p>
          <a:p>
            <a:r>
              <a:rPr lang="en-US" sz="1200" dirty="0"/>
              <a:t>... </a:t>
            </a:r>
            <a:r>
              <a:rPr lang="en-US" sz="1200" dirty="0" err="1"/>
              <a:t>jumpt</a:t>
            </a:r>
            <a:r>
              <a:rPr lang="en-US" sz="1200" dirty="0"/>
              <a:t> x L1;</a:t>
            </a:r>
          </a:p>
          <a:p>
            <a:r>
              <a:rPr lang="en-US" sz="1200" dirty="0"/>
              <a:t>... stop;</a:t>
            </a:r>
          </a:p>
          <a:p>
            <a:r>
              <a:rPr lang="en-US" sz="1200" dirty="0"/>
              <a:t>... '''</a:t>
            </a:r>
          </a:p>
          <a:p>
            <a:r>
              <a:rPr lang="en-US" sz="1200" dirty="0"/>
              <a:t>&gt;&gt;&gt; parse(input)</a:t>
            </a:r>
          </a:p>
          <a:p>
            <a:r>
              <a:rPr lang="en-US" sz="1200" dirty="0"/>
              <a:t>&gt;&gt;&gt; </a:t>
            </a:r>
            <a:r>
              <a:rPr lang="en-US" sz="1200" dirty="0" err="1"/>
              <a:t>pp.pprint</a:t>
            </a:r>
            <a:r>
              <a:rPr lang="en-US" sz="1200" dirty="0"/>
              <a:t>(</a:t>
            </a:r>
            <a:r>
              <a:rPr lang="en-US" sz="1200" dirty="0" err="1"/>
              <a:t>state.program</a:t>
            </a:r>
            <a:r>
              <a:rPr lang="en-US" sz="1200" dirty="0"/>
              <a:t>)</a:t>
            </a:r>
          </a:p>
          <a:p>
            <a:r>
              <a:rPr lang="en-US" sz="1200" dirty="0"/>
              <a:t>[('STORE', 'x', ('NUMBER', '10')),</a:t>
            </a:r>
          </a:p>
          <a:p>
            <a:r>
              <a:rPr lang="en-US" sz="1200" dirty="0"/>
              <a:t> ('PRINT', ('NAME', 'x')),</a:t>
            </a:r>
          </a:p>
          <a:p>
            <a:r>
              <a:rPr lang="en-US" sz="1200" dirty="0"/>
              <a:t> ('STORE', 'x', ('SUB', ('NAME', 'x'), ('NUMBER', '1'))),</a:t>
            </a:r>
          </a:p>
          <a:p>
            <a:r>
              <a:rPr lang="en-US" sz="1200" dirty="0"/>
              <a:t> ('JUMPT', ('NAME', 'x'), 'L1'),</a:t>
            </a:r>
          </a:p>
          <a:p>
            <a:r>
              <a:rPr lang="en-US" sz="1200" dirty="0"/>
              <a:t> ('STOP',)]</a:t>
            </a:r>
          </a:p>
          <a:p>
            <a:r>
              <a:rPr lang="en-US" sz="1200" dirty="0"/>
              <a:t>&gt;&gt;&gt; </a:t>
            </a:r>
            <a:r>
              <a:rPr lang="en-US" sz="1200" dirty="0" err="1"/>
              <a:t>pp.pprint</a:t>
            </a:r>
            <a:r>
              <a:rPr lang="en-US" sz="1200" dirty="0"/>
              <a:t>(</a:t>
            </a:r>
            <a:r>
              <a:rPr lang="en-US" sz="1200" dirty="0" err="1"/>
              <a:t>state.label_table</a:t>
            </a:r>
            <a:r>
              <a:rPr lang="en-US" sz="1200" dirty="0"/>
              <a:t>)</a:t>
            </a:r>
          </a:p>
          <a:p>
            <a:r>
              <a:rPr lang="en-US" sz="1200" dirty="0"/>
              <a:t>{'L1': 1}</a:t>
            </a:r>
          </a:p>
          <a:p>
            <a:r>
              <a:rPr lang="en-US" sz="1200" dirty="0"/>
              <a:t>&gt;&gt;&gt; </a:t>
            </a:r>
            <a:r>
              <a:rPr lang="en-US" sz="1200" dirty="0" err="1"/>
              <a:t>pp.pprint</a:t>
            </a:r>
            <a:r>
              <a:rPr lang="en-US" sz="1200" dirty="0"/>
              <a:t>(</a:t>
            </a:r>
            <a:r>
              <a:rPr lang="en-US" sz="1200" dirty="0" err="1"/>
              <a:t>state.symbol_table</a:t>
            </a:r>
            <a:r>
              <a:rPr lang="en-US" sz="1200" dirty="0"/>
              <a:t>)</a:t>
            </a:r>
          </a:p>
          <a:p>
            <a:r>
              <a:rPr lang="en-US" sz="1200" dirty="0"/>
              <a:t>{}</a:t>
            </a:r>
          </a:p>
          <a:p>
            <a:r>
              <a:rPr lang="en-US" sz="1200" dirty="0"/>
              <a:t>&gt;&gt;&gt;</a:t>
            </a:r>
          </a:p>
        </p:txBody>
      </p:sp>
      <p:sp>
        <p:nvSpPr>
          <p:cNvPr id="6" name="TextBox 5"/>
          <p:cNvSpPr txBox="1"/>
          <p:nvPr/>
        </p:nvSpPr>
        <p:spPr>
          <a:xfrm>
            <a:off x="4953000" y="3276600"/>
            <a:ext cx="3505200" cy="1077218"/>
          </a:xfrm>
          <a:prstGeom prst="rect">
            <a:avLst/>
          </a:prstGeom>
          <a:solidFill>
            <a:schemeClr val="bg1"/>
          </a:solidFill>
          <a:ln>
            <a:solidFill>
              <a:schemeClr val="tx1"/>
            </a:solidFill>
          </a:ln>
        </p:spPr>
        <p:txBody>
          <a:bodyPr wrap="square" rtlCol="0">
            <a:spAutoFit/>
          </a:bodyPr>
          <a:lstStyle/>
          <a:p>
            <a:r>
              <a:rPr lang="en-US" sz="1600" dirty="0"/>
              <a:t>The symbol table is empty since we have not executed the program yet! We have just initialized our abstract machine.</a:t>
            </a:r>
          </a:p>
        </p:txBody>
      </p:sp>
    </p:spTree>
    <p:extLst>
      <p:ext uri="{BB962C8B-B14F-4D97-AF65-F5344CB8AC3E}">
        <p14:creationId xmlns:p14="http://schemas.microsoft.com/office/powerpoint/2010/main" val="359471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Interpretation </a:t>
            </a:r>
            <a:r>
              <a:rPr lang="mr-IN" dirty="0"/>
              <a:t>–</a:t>
            </a:r>
            <a:r>
              <a:rPr lang="en-US" dirty="0"/>
              <a:t> running the abstract machine</a:t>
            </a:r>
          </a:p>
        </p:txBody>
      </p:sp>
      <p:sp>
        <p:nvSpPr>
          <p:cNvPr id="4" name="Content Placeholder 3"/>
          <p:cNvSpPr>
            <a:spLocks noGrp="1"/>
          </p:cNvSpPr>
          <p:nvPr>
            <p:ph idx="1"/>
          </p:nvPr>
        </p:nvSpPr>
        <p:spPr/>
        <p:txBody>
          <a:bodyPr/>
          <a:lstStyle/>
          <a:p>
            <a:r>
              <a:rPr lang="en-US" dirty="0"/>
              <a:t>In order to interpret the programs in our IR we need two functions:</a:t>
            </a:r>
          </a:p>
          <a:p>
            <a:pPr lvl="1"/>
            <a:r>
              <a:rPr lang="en-US" dirty="0"/>
              <a:t> The first one is the interpretation of instructions on the program list.</a:t>
            </a:r>
          </a:p>
          <a:p>
            <a:pPr lvl="1"/>
            <a:r>
              <a:rPr lang="en-US" dirty="0"/>
              <a:t>The second one for the interpretation of expression</a:t>
            </a:r>
          </a:p>
        </p:txBody>
      </p:sp>
    </p:spTree>
    <p:extLst>
      <p:ext uri="{BB962C8B-B14F-4D97-AF65-F5344CB8AC3E}">
        <p14:creationId xmlns:p14="http://schemas.microsoft.com/office/powerpoint/2010/main" val="1105288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5" name="TextBox 4"/>
          <p:cNvSpPr txBox="1"/>
          <p:nvPr/>
        </p:nvSpPr>
        <p:spPr>
          <a:xfrm>
            <a:off x="3252584" y="1219200"/>
            <a:ext cx="4373313" cy="5509200"/>
          </a:xfrm>
          <a:prstGeom prst="rect">
            <a:avLst/>
          </a:prstGeom>
          <a:solidFill>
            <a:schemeClr val="bg1"/>
          </a:solidFill>
          <a:ln>
            <a:solidFill>
              <a:schemeClr val="tx1"/>
            </a:solidFill>
          </a:ln>
        </p:spPr>
        <p:txBody>
          <a:bodyPr wrap="none" rtlCol="0">
            <a:spAutoFit/>
          </a:bodyPr>
          <a:lstStyle/>
          <a:p>
            <a:r>
              <a:rPr lang="en-US" sz="800" dirty="0" err="1">
                <a:solidFill>
                  <a:srgbClr val="AA0D91"/>
                </a:solidFill>
                <a:latin typeface="Menlo-Regular" charset="0"/>
              </a:rPr>
              <a:t>def</a:t>
            </a:r>
            <a:r>
              <a:rPr lang="en-US" sz="800" dirty="0">
                <a:solidFill>
                  <a:srgbClr val="000000"/>
                </a:solidFill>
                <a:latin typeface="Menlo-Regular" charset="0"/>
              </a:rPr>
              <a:t> </a:t>
            </a:r>
            <a:r>
              <a:rPr lang="en-US" sz="800" dirty="0" err="1">
                <a:solidFill>
                  <a:srgbClr val="000000"/>
                </a:solidFill>
                <a:latin typeface="Menlo-Regular" charset="0"/>
              </a:rPr>
              <a:t>interp_program</a:t>
            </a:r>
            <a:r>
              <a:rPr lang="en-US" sz="800" dirty="0">
                <a:solidFill>
                  <a:srgbClr val="000000"/>
                </a:solidFill>
                <a:latin typeface="Menlo-Regular" charset="0"/>
              </a:rPr>
              <a:t>():</a:t>
            </a:r>
          </a:p>
          <a:p>
            <a:r>
              <a:rPr lang="en-US" sz="800" dirty="0">
                <a:solidFill>
                  <a:srgbClr val="1C00CF"/>
                </a:solidFill>
                <a:latin typeface="Menlo-Regular" charset="0"/>
              </a:rPr>
              <a:t>  ‘abstract bytecode machine'</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We cannot use the list iterator here because we</a:t>
            </a:r>
            <a:endParaRPr lang="en-US" sz="800" dirty="0">
              <a:solidFill>
                <a:srgbClr val="000000"/>
              </a:solidFill>
              <a:latin typeface="Menlo-Regular" charset="0"/>
            </a:endParaRPr>
          </a:p>
          <a:p>
            <a:r>
              <a:rPr lang="en-US" sz="800" dirty="0">
                <a:solidFill>
                  <a:srgbClr val="007400"/>
                </a:solidFill>
                <a:latin typeface="Menlo-Regular" charset="0"/>
              </a:rPr>
              <a:t>  # need to be able to interpret jump instructions</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start at the first instruction in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a:solidFill>
                  <a:srgbClr val="1C00CF"/>
                </a:solidFill>
                <a:latin typeface="Menlo-Regular" charset="0"/>
              </a:rPr>
              <a:t>0</a:t>
            </a:r>
            <a:endParaRPr lang="en-US" sz="800" dirty="0">
              <a:solidFill>
                <a:srgbClr val="000000"/>
              </a:solidFill>
              <a:latin typeface="Menlo-Regular" charset="0"/>
            </a:endParaRPr>
          </a:p>
          <a:p>
            <a:r>
              <a:rPr lang="mr-IN" sz="800" dirty="0">
                <a:solidFill>
                  <a:srgbClr val="000000"/>
                </a:solidFill>
                <a:latin typeface="Menlo-Regular" charset="0"/>
              </a:rPr>
              <a:t>    </a:t>
            </a:r>
          </a:p>
          <a:p>
            <a:r>
              <a:rPr lang="en-US" sz="800" dirty="0">
                <a:solidFill>
                  <a:srgbClr val="007400"/>
                </a:solidFill>
                <a:latin typeface="Menlo-Regular" charset="0"/>
              </a:rPr>
              <a:t>  # keep interpreting until we run out of instructions</a:t>
            </a:r>
            <a:endParaRPr lang="en-US" sz="800" dirty="0">
              <a:solidFill>
                <a:srgbClr val="000000"/>
              </a:solidFill>
              <a:latin typeface="Menlo-Regular" charset="0"/>
            </a:endParaRPr>
          </a:p>
          <a:p>
            <a:r>
              <a:rPr lang="en-US" sz="800" dirty="0">
                <a:solidFill>
                  <a:srgbClr val="007400"/>
                </a:solidFill>
                <a:latin typeface="Menlo-Regular" charset="0"/>
              </a:rPr>
              <a:t>  # or we hit a 'stop'</a:t>
            </a:r>
            <a:endParaRPr lang="en-US" sz="800" dirty="0">
              <a:solidFill>
                <a:srgbClr val="000000"/>
              </a:solidFill>
              <a:latin typeface="Menlo-Regular" charset="0"/>
            </a:endParaRPr>
          </a:p>
          <a:p>
            <a:r>
              <a:rPr lang="en-US" sz="800" dirty="0">
                <a:solidFill>
                  <a:srgbClr val="AA0D91"/>
                </a:solidFill>
                <a:latin typeface="Menlo-Regular" charset="0"/>
              </a:rPr>
              <a:t>  while</a:t>
            </a:r>
            <a:r>
              <a:rPr lang="en-US" sz="800" dirty="0">
                <a:solidFill>
                  <a:srgbClr val="000000"/>
                </a:solidFill>
                <a:latin typeface="Menlo-Regular" charset="0"/>
              </a:rPr>
              <a:t> True:</a:t>
            </a:r>
          </a:p>
          <a:p>
            <a:r>
              <a:rPr lang="en-US" sz="800" dirty="0">
                <a:solidFill>
                  <a:srgbClr val="000000"/>
                </a:solidFill>
                <a:latin typeface="Menlo-Regular" charset="0"/>
              </a:rPr>
              <a:t>   </a:t>
            </a:r>
            <a:r>
              <a:rPr lang="en-US" sz="800" dirty="0">
                <a:solidFill>
                  <a:srgbClr val="AA0D91"/>
                </a:solidFill>
                <a:latin typeface="Menlo-Regular" charset="0"/>
              </a:rPr>
              <a:t>if</a:t>
            </a:r>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len</a:t>
            </a:r>
            <a:r>
              <a:rPr lang="en-US" sz="800" dirty="0">
                <a:solidFill>
                  <a:srgbClr val="000000"/>
                </a:solidFill>
                <a:latin typeface="Menlo-Regular" charset="0"/>
              </a:rPr>
              <a:t>(</a:t>
            </a:r>
            <a:r>
              <a:rPr lang="en-US" sz="800" dirty="0" err="1">
                <a:solidFill>
                  <a:srgbClr val="000000"/>
                </a:solidFill>
                <a:latin typeface="Menlo-Regular" charset="0"/>
              </a:rPr>
              <a:t>state.program</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no more instructions</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007400"/>
                </a:solidFill>
                <a:latin typeface="Menlo-Regular" charset="0"/>
              </a:rPr>
              <a:t># get instruction from program</a:t>
            </a:r>
            <a:endParaRPr lang="en-US"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instr</a:t>
            </a:r>
            <a:r>
              <a:rPr lang="en-US" sz="800" dirty="0">
                <a:solidFill>
                  <a:srgbClr val="000000"/>
                </a:solidFill>
                <a:latin typeface="Menlo-Regular" charset="0"/>
              </a:rPr>
              <a:t> = </a:t>
            </a:r>
            <a:r>
              <a:rPr lang="en-US" sz="800" dirty="0" err="1">
                <a:solidFill>
                  <a:srgbClr val="000000"/>
                </a:solidFill>
                <a:latin typeface="Menlo-Regular" charset="0"/>
              </a:rPr>
              <a:t>state.program</a:t>
            </a:r>
            <a:r>
              <a:rPr lang="en-US" sz="800" dirty="0">
                <a:solidFill>
                  <a:srgbClr val="000000"/>
                </a:solidFill>
                <a:latin typeface="Menlo-Regular" charset="0"/>
              </a:rPr>
              <a:t>[</a:t>
            </a:r>
            <a:r>
              <a:rPr lang="en-US" sz="800" dirty="0" err="1">
                <a:solidFill>
                  <a:srgbClr val="000000"/>
                </a:solidFill>
                <a:latin typeface="Menlo-Regular" charset="0"/>
              </a:rPr>
              <a:t>state.instr_ix</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a:solidFill>
                  <a:srgbClr val="007400"/>
                </a:solidFill>
                <a:latin typeface="Menlo-Regular" charset="0"/>
              </a:rPr>
              <a:t># </a:t>
            </a:r>
            <a:r>
              <a:rPr lang="mr-IN" sz="800" dirty="0" err="1">
                <a:solidFill>
                  <a:srgbClr val="007400"/>
                </a:solidFill>
                <a:latin typeface="Menlo-Regular" charset="0"/>
              </a:rPr>
              <a:t>instruction</a:t>
            </a:r>
            <a:r>
              <a:rPr lang="mr-IN" sz="800" dirty="0">
                <a:solidFill>
                  <a:srgbClr val="007400"/>
                </a:solidFill>
                <a:latin typeface="Menlo-Regular" charset="0"/>
              </a:rPr>
              <a:t> </a:t>
            </a:r>
            <a:r>
              <a:rPr lang="mr-IN" sz="800" dirty="0" err="1">
                <a:solidFill>
                  <a:srgbClr val="007400"/>
                </a:solidFill>
                <a:latin typeface="Menlo-Regular" charset="0"/>
              </a:rPr>
              <a:t>format</a:t>
            </a:r>
            <a:r>
              <a:rPr lang="mr-IN" sz="800" dirty="0">
                <a:solidFill>
                  <a:srgbClr val="007400"/>
                </a:solidFill>
                <a:latin typeface="Menlo-Regular" charset="0"/>
              </a:rPr>
              <a:t>: (</a:t>
            </a:r>
            <a:r>
              <a:rPr lang="mr-IN" sz="800" dirty="0" err="1">
                <a:solidFill>
                  <a:srgbClr val="007400"/>
                </a:solidFill>
                <a:latin typeface="Menlo-Regular" charset="0"/>
              </a:rPr>
              <a:t>type</a:t>
            </a:r>
            <a:r>
              <a:rPr lang="mr-IN" sz="800" dirty="0">
                <a:solidFill>
                  <a:srgbClr val="007400"/>
                </a:solidFill>
                <a:latin typeface="Menlo-Regular" charset="0"/>
              </a:rPr>
              <a:t>, [arg1, arg2, ...])</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0</a:t>
            </a:r>
            <a:r>
              <a:rPr lang="mr-IN" sz="800" dirty="0">
                <a:solidFill>
                  <a:srgbClr val="000000"/>
                </a:solidFill>
                <a:latin typeface="Menlo-Regular" charset="0"/>
              </a:rPr>
              <a:t>]</a:t>
            </a:r>
          </a:p>
          <a:p>
            <a:r>
              <a:rPr lang="mr-IN" sz="800" dirty="0">
                <a:solidFill>
                  <a:srgbClr val="000000"/>
                </a:solidFill>
                <a:latin typeface="Menlo-Regular" charset="0"/>
              </a:rPr>
              <a:t>        </a:t>
            </a:r>
          </a:p>
          <a:p>
            <a:r>
              <a:rPr lang="en-US" sz="800" dirty="0">
                <a:solidFill>
                  <a:srgbClr val="000000"/>
                </a:solidFill>
                <a:latin typeface="Menlo-Regular" charset="0"/>
              </a:rPr>
              <a:t>        </a:t>
            </a:r>
            <a:r>
              <a:rPr lang="en-US" sz="800" dirty="0">
                <a:solidFill>
                  <a:srgbClr val="007400"/>
                </a:solidFill>
                <a:latin typeface="Menlo-Regular" charset="0"/>
              </a:rPr>
              <a:t># interpret instruction</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PRINT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PRINT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exp_tree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exp_tree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print</a:t>
            </a:r>
            <a:r>
              <a:rPr lang="mr-IN" sz="800" dirty="0">
                <a:solidFill>
                  <a:srgbClr val="000000"/>
                </a:solidFill>
                <a:latin typeface="Menlo-Regular" charset="0"/>
              </a:rPr>
              <a:t>(</a:t>
            </a:r>
            <a:r>
              <a:rPr lang="mr-IN" sz="800" dirty="0">
                <a:solidFill>
                  <a:srgbClr val="C41A16"/>
                </a:solidFill>
                <a:latin typeface="Menlo-Regular" charset="0"/>
              </a:rPr>
              <a:t>"&gt; {}"</a:t>
            </a:r>
            <a:r>
              <a:rPr lang="mr-IN" sz="800" dirty="0">
                <a:solidFill>
                  <a:srgbClr val="000000"/>
                </a:solidFill>
                <a:latin typeface="Menlo-Regular" charset="0"/>
              </a:rPr>
              <a:t>.</a:t>
            </a:r>
            <a:r>
              <a:rPr lang="mr-IN" sz="800" dirty="0" err="1">
                <a:solidFill>
                  <a:srgbClr val="000000"/>
                </a:solidFill>
                <a:latin typeface="Menlo-Regular" charset="0"/>
              </a:rPr>
              <a:t>format</a:t>
            </a:r>
            <a:r>
              <a:rPr lang="mr-IN" sz="800" dirty="0">
                <a:solidFill>
                  <a:srgbClr val="000000"/>
                </a:solidFill>
                <a:latin typeface="Menlo-Regular" charset="0"/>
              </a:rPr>
              <a:t>(</a:t>
            </a:r>
            <a:r>
              <a:rPr lang="mr-IN" sz="800" dirty="0" err="1">
                <a:solidFill>
                  <a:srgbClr val="000000"/>
                </a:solidFill>
                <a:latin typeface="Menlo-Regular" charset="0"/>
              </a:rPr>
              <a:t>val</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INPUT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INPUT NAME</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val</a:t>
            </a:r>
            <a:r>
              <a:rPr lang="en-US" sz="800" dirty="0">
                <a:solidFill>
                  <a:srgbClr val="000000"/>
                </a:solidFill>
                <a:latin typeface="Menlo-Regular" charset="0"/>
              </a:rPr>
              <a:t> = input(</a:t>
            </a:r>
            <a:r>
              <a:rPr lang="en-US" sz="800" dirty="0">
                <a:solidFill>
                  <a:srgbClr val="C41A16"/>
                </a:solidFill>
                <a:latin typeface="Menlo-Regular" charset="0"/>
              </a:rPr>
              <a:t>"Please enter a value for {}: "</a:t>
            </a:r>
            <a:r>
              <a:rPr lang="en-US" sz="800" dirty="0">
                <a:solidFill>
                  <a:srgbClr val="000000"/>
                </a:solidFill>
                <a:latin typeface="Menlo-Regular" charset="0"/>
              </a:rPr>
              <a:t>.format(</a:t>
            </a:r>
            <a:r>
              <a:rPr lang="en-US" sz="800" dirty="0" err="1">
                <a:solidFill>
                  <a:srgbClr val="000000"/>
                </a:solidFill>
                <a:latin typeface="Menlo-Regular" charset="0"/>
              </a:rPr>
              <a:t>var_name</a:t>
            </a:r>
            <a:r>
              <a:rPr lang="en-US"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int(</a:t>
            </a:r>
            <a:r>
              <a:rPr lang="en-US" sz="800" dirty="0" err="1">
                <a:solidFill>
                  <a:srgbClr val="000000"/>
                </a:solidFill>
                <a:latin typeface="Menlo-Regular" charset="0"/>
              </a:rPr>
              <a:t>val</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STORE</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STORE </a:t>
            </a:r>
            <a:r>
              <a:rPr lang="en-US" sz="800" dirty="0">
                <a:solidFill>
                  <a:srgbClr val="007400"/>
                </a:solidFill>
                <a:latin typeface="Menlo-Regular" charset="0"/>
              </a:rPr>
              <a:t>NAME </a:t>
            </a:r>
            <a:r>
              <a:rPr lang="mr-IN" sz="800" dirty="0">
                <a:solidFill>
                  <a:srgbClr val="007400"/>
                </a:solidFill>
                <a:latin typeface="Menlo-Regular" charset="0"/>
              </a:rPr>
              <a:t> </a:t>
            </a:r>
            <a:r>
              <a:rPr lang="mr-IN" sz="800" dirty="0" err="1">
                <a:solidFill>
                  <a:srgbClr val="007400"/>
                </a:solidFill>
                <a:latin typeface="Menlo-Regular" charset="0"/>
              </a:rPr>
              <a:t>exp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var_name</a:t>
            </a:r>
            <a:r>
              <a:rPr lang="mr-IN" sz="800" dirty="0">
                <a:solidFill>
                  <a:srgbClr val="000000"/>
                </a:solidFill>
                <a:latin typeface="Menlo-Regular" charset="0"/>
              </a:rPr>
              <a:t> = </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2</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state.symbol_table</a:t>
            </a:r>
            <a:r>
              <a:rPr lang="en-US" sz="800" dirty="0">
                <a:solidFill>
                  <a:srgbClr val="000000"/>
                </a:solidFill>
                <a:latin typeface="Menlo-Regular" charset="0"/>
              </a:rPr>
              <a:t>[</a:t>
            </a:r>
            <a:r>
              <a:rPr lang="en-US" sz="800" dirty="0" err="1">
                <a:solidFill>
                  <a:srgbClr val="000000"/>
                </a:solidFill>
                <a:latin typeface="Menlo-Regular" charset="0"/>
              </a:rPr>
              <a:t>var_name</a:t>
            </a:r>
            <a:r>
              <a:rPr lang="en-US" sz="800" dirty="0">
                <a:solidFill>
                  <a:srgbClr val="000000"/>
                </a:solidFill>
                <a:latin typeface="Menlo-Regular" charset="0"/>
              </a:rPr>
              <a:t>] = </a:t>
            </a:r>
            <a:r>
              <a:rPr lang="en-US" sz="800" dirty="0" err="1">
                <a:solidFill>
                  <a:srgbClr val="000000"/>
                </a:solidFill>
                <a:latin typeface="Menlo-Regular" charset="0"/>
              </a:rPr>
              <a:t>val</a:t>
            </a:r>
            <a:endParaRPr lang="en-US"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t>…</a:t>
            </a:r>
            <a:endParaRPr lang="en-US" sz="800" dirty="0"/>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7" name="TextBox 6"/>
          <p:cNvSpPr txBox="1"/>
          <p:nvPr/>
        </p:nvSpPr>
        <p:spPr>
          <a:xfrm>
            <a:off x="293077" y="3141785"/>
            <a:ext cx="2739853" cy="523220"/>
          </a:xfrm>
          <a:prstGeom prst="rect">
            <a:avLst/>
          </a:prstGeom>
          <a:noFill/>
        </p:spPr>
        <p:txBody>
          <a:bodyPr wrap="none" rtlCol="0">
            <a:spAutoFit/>
          </a:bodyPr>
          <a:lstStyle/>
          <a:p>
            <a:r>
              <a:rPr lang="en-US" sz="1400" dirty="0"/>
              <a:t>One big loop that interprets the </a:t>
            </a:r>
          </a:p>
          <a:p>
            <a:r>
              <a:rPr lang="en-US" sz="1400" dirty="0"/>
              <a:t>instructions on the list (program)</a:t>
            </a:r>
          </a:p>
        </p:txBody>
      </p:sp>
    </p:spTree>
    <p:extLst>
      <p:ext uri="{BB962C8B-B14F-4D97-AF65-F5344CB8AC3E}">
        <p14:creationId xmlns:p14="http://schemas.microsoft.com/office/powerpoint/2010/main" val="901646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Instructions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2" name="TextBox 1"/>
          <p:cNvSpPr txBox="1"/>
          <p:nvPr/>
        </p:nvSpPr>
        <p:spPr>
          <a:xfrm>
            <a:off x="2239108" y="1594338"/>
            <a:ext cx="4685898" cy="3908762"/>
          </a:xfrm>
          <a:prstGeom prst="rect">
            <a:avLst/>
          </a:prstGeom>
          <a:noFill/>
          <a:ln>
            <a:solidFill>
              <a:schemeClr val="tx1"/>
            </a:solidFill>
          </a:ln>
        </p:spPr>
        <p:txBody>
          <a:bodyPr wrap="none" rtlCol="0">
            <a:spAutoFit/>
          </a:bodyPr>
          <a:lstStyle/>
          <a:p>
            <a:r>
              <a:rPr lang="mr-IN" sz="800" dirty="0">
                <a:solidFill>
                  <a:srgbClr val="000000"/>
                </a:solidFill>
                <a:latin typeface="Menlo-Regular" charset="0"/>
              </a:rPr>
              <a:t>…</a:t>
            </a:r>
            <a:endParaRPr lang="en-US" sz="800" dirty="0">
              <a:solidFill>
                <a:srgbClr val="000000"/>
              </a:solidFill>
              <a:latin typeface="Menlo-Regular" charset="0"/>
            </a:endParaRPr>
          </a:p>
          <a:p>
            <a:r>
              <a:rPr lang="en-US" sz="800" dirty="0">
                <a:solidFill>
                  <a:srgbClr val="000000"/>
                </a:solidFill>
                <a:latin typeface="Menlo-Regular" charset="0"/>
              </a:rPr>
              <a:t>   </a:t>
            </a:r>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JUMPT</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JUMPT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JUMPF</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JUMPF </a:t>
            </a:r>
            <a:r>
              <a:rPr lang="mr-IN" sz="800" dirty="0" err="1">
                <a:solidFill>
                  <a:srgbClr val="007400"/>
                </a:solidFill>
                <a:latin typeface="Menlo-Regular" charset="0"/>
              </a:rPr>
              <a:t>exp</a:t>
            </a:r>
            <a:r>
              <a:rPr lang="mr-IN" sz="800" dirty="0">
                <a:solidFill>
                  <a:srgbClr val="007400"/>
                </a:solidFill>
                <a:latin typeface="Menlo-Regular" charset="0"/>
              </a:rPr>
              <a:t>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 = </a:t>
            </a:r>
            <a:r>
              <a:rPr lang="mr-IN" sz="800" dirty="0" err="1">
                <a:solidFill>
                  <a:srgbClr val="000000"/>
                </a:solidFill>
                <a:latin typeface="Menlo-Regular" charset="0"/>
              </a:rPr>
              <a:t>eval_exp_tree</a:t>
            </a:r>
            <a:r>
              <a:rPr lang="mr-IN" sz="800" dirty="0">
                <a:solidFill>
                  <a:srgbClr val="000000"/>
                </a:solidFill>
                <a:latin typeface="Menlo-Regular" charset="0"/>
              </a:rPr>
              <a:t>(</a:t>
            </a:r>
            <a:r>
              <a:rPr lang="mr-IN" sz="800" dirty="0" err="1">
                <a:solidFill>
                  <a:srgbClr val="000000"/>
                </a:solidFill>
                <a:latin typeface="Menlo-Regular" charset="0"/>
              </a:rPr>
              <a:t>instr</a:t>
            </a:r>
            <a:r>
              <a:rPr lang="mr-IN" sz="800" dirty="0">
                <a:solidFill>
                  <a:srgbClr val="000000"/>
                </a:solidFill>
                <a:latin typeface="Menlo-Regular" charset="0"/>
              </a:rPr>
              <a:t>[</a:t>
            </a:r>
            <a:r>
              <a:rPr lang="mr-IN" sz="800" dirty="0">
                <a:solidFill>
                  <a:srgbClr val="1C00CF"/>
                </a:solidFill>
                <a:latin typeface="Menlo-Regular" charset="0"/>
              </a:rPr>
              <a:t>1</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if</a:t>
            </a:r>
            <a:r>
              <a:rPr lang="mr-IN" sz="800" dirty="0">
                <a:solidFill>
                  <a:srgbClr val="000000"/>
                </a:solidFill>
                <a:latin typeface="Menlo-Regular" charset="0"/>
              </a:rPr>
              <a:t> </a:t>
            </a:r>
            <a:r>
              <a:rPr lang="mr-IN" sz="800" dirty="0" err="1">
                <a:solidFill>
                  <a:srgbClr val="AA0D91"/>
                </a:solidFill>
                <a:latin typeface="Menlo-Regular" charset="0"/>
              </a:rPr>
              <a:t>not</a:t>
            </a:r>
            <a:r>
              <a:rPr lang="mr-IN" sz="800" dirty="0">
                <a:solidFill>
                  <a:srgbClr val="000000"/>
                </a:solidFill>
                <a:latin typeface="Menlo-Regular" charset="0"/>
              </a:rPr>
              <a:t> </a:t>
            </a:r>
            <a:r>
              <a:rPr lang="mr-IN" sz="800" dirty="0" err="1">
                <a:solidFill>
                  <a:srgbClr val="000000"/>
                </a:solidFill>
                <a:latin typeface="Menlo-Regular" charset="0"/>
              </a:rPr>
              <a:t>val</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2</a:t>
            </a:r>
            <a:r>
              <a:rPr lang="en-US"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JUMP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JUMP </a:t>
            </a:r>
            <a:r>
              <a:rPr lang="mr-IN" sz="800" dirty="0" err="1">
                <a:solidFill>
                  <a:srgbClr val="007400"/>
                </a:solidFill>
                <a:latin typeface="Menlo-Regular" charset="0"/>
              </a:rPr>
              <a:t>label</a:t>
            </a:r>
            <a:endParaRPr lang="mr-IN" sz="800" dirty="0">
              <a:solidFill>
                <a:srgbClr val="000000"/>
              </a:solidFill>
              <a:latin typeface="Menlo-Regular" charset="0"/>
            </a:endParaRPr>
          </a:p>
          <a:p>
            <a:r>
              <a:rPr lang="en-US" sz="800" dirty="0">
                <a:solidFill>
                  <a:srgbClr val="000000"/>
                </a:solidFill>
                <a:latin typeface="Menlo-Regular" charset="0"/>
              </a:rPr>
              <a:t>      </a:t>
            </a:r>
            <a:r>
              <a:rPr lang="en-US" sz="800" dirty="0" err="1">
                <a:solidFill>
                  <a:srgbClr val="000000"/>
                </a:solidFill>
                <a:latin typeface="Menlo-Regular" charset="0"/>
              </a:rPr>
              <a:t>state.instr_ix</a:t>
            </a:r>
            <a:r>
              <a:rPr lang="en-US" sz="800" dirty="0">
                <a:solidFill>
                  <a:srgbClr val="000000"/>
                </a:solidFill>
                <a:latin typeface="Menlo-Regular" charset="0"/>
              </a:rPr>
              <a:t> = </a:t>
            </a:r>
            <a:r>
              <a:rPr lang="en-US" sz="800" dirty="0" err="1">
                <a:solidFill>
                  <a:srgbClr val="000000"/>
                </a:solidFill>
                <a:latin typeface="Menlo-Regular" charset="0"/>
              </a:rPr>
              <a:t>state.label_table.get</a:t>
            </a:r>
            <a:r>
              <a:rPr lang="en-US" sz="800" dirty="0">
                <a:solidFill>
                  <a:srgbClr val="000000"/>
                </a:solidFill>
                <a:latin typeface="Menlo-Regular" charset="0"/>
              </a:rPr>
              <a:t>(</a:t>
            </a:r>
            <a:r>
              <a:rPr lang="en-US" sz="800" dirty="0" err="1">
                <a:solidFill>
                  <a:srgbClr val="000000"/>
                </a:solidFill>
                <a:latin typeface="Menlo-Regular" charset="0"/>
              </a:rPr>
              <a:t>instr</a:t>
            </a:r>
            <a:r>
              <a:rPr lang="en-US" sz="800" dirty="0">
                <a:solidFill>
                  <a:srgbClr val="000000"/>
                </a:solidFill>
                <a:latin typeface="Menlo-Regular" charset="0"/>
              </a:rPr>
              <a:t>[</a:t>
            </a:r>
            <a:r>
              <a:rPr lang="en-US" sz="800" dirty="0">
                <a:solidFill>
                  <a:srgbClr val="1C00CF"/>
                </a:solidFill>
                <a:latin typeface="Menlo-Regular" charset="0"/>
              </a:rPr>
              <a:t>1</a:t>
            </a:r>
            <a:r>
              <a:rPr lang="en-US" sz="800" dirty="0">
                <a:solidFill>
                  <a:srgbClr val="000000"/>
                </a:solidFill>
                <a:latin typeface="Menlo-Regular" charset="0"/>
              </a:rPr>
              <a:t>])</a:t>
            </a: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STOP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STOP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break</a:t>
            </a:r>
            <a:endParaRPr lang="mr-IN" sz="800" dirty="0">
              <a:solidFill>
                <a:srgbClr val="000000"/>
              </a:solidFill>
              <a:latin typeface="Menlo-Regular" charset="0"/>
            </a:endParaRPr>
          </a:p>
          <a:p>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AA0D91"/>
                </a:solidFill>
                <a:latin typeface="Menlo-Regular" charset="0"/>
              </a:rPr>
              <a:t>elif</a:t>
            </a:r>
            <a:r>
              <a:rPr lang="mr-IN" sz="800" dirty="0">
                <a:solidFill>
                  <a:srgbClr val="000000"/>
                </a:solidFill>
                <a:latin typeface="Menlo-Regular" charset="0"/>
              </a:rPr>
              <a:t> </a:t>
            </a:r>
            <a:r>
              <a:rPr lang="mr-IN" sz="800" dirty="0" err="1">
                <a:solidFill>
                  <a:srgbClr val="000000"/>
                </a:solidFill>
                <a:latin typeface="Menlo-Regular" charset="0"/>
              </a:rPr>
              <a:t>type</a:t>
            </a:r>
            <a:r>
              <a:rPr lang="mr-IN" sz="800" dirty="0">
                <a:solidFill>
                  <a:srgbClr val="000000"/>
                </a:solidFill>
                <a:latin typeface="Menlo-Regular" charset="0"/>
              </a:rPr>
              <a:t> == </a:t>
            </a:r>
            <a:r>
              <a:rPr lang="mr-IN" sz="800" dirty="0">
                <a:solidFill>
                  <a:srgbClr val="1C00CF"/>
                </a:solidFill>
                <a:latin typeface="Menlo-Regular" charset="0"/>
              </a:rPr>
              <a:t>‘</a:t>
            </a:r>
            <a:r>
              <a:rPr lang="en-US" sz="800" dirty="0">
                <a:solidFill>
                  <a:srgbClr val="1C00CF"/>
                </a:solidFill>
                <a:latin typeface="Menlo-Regular" charset="0"/>
              </a:rPr>
              <a:t>NOOP</a:t>
            </a:r>
            <a:r>
              <a:rPr lang="mr-IN" sz="800" dirty="0">
                <a:solidFill>
                  <a:srgbClr val="1C00CF"/>
                </a:solidFill>
                <a:latin typeface="Menlo-Regular" charset="0"/>
              </a:rPr>
              <a:t>'</a:t>
            </a:r>
            <a:r>
              <a:rPr lang="mr-IN" sz="800" dirty="0">
                <a:solidFill>
                  <a:srgbClr val="000000"/>
                </a:solidFill>
                <a:latin typeface="Menlo-Regular" charset="0"/>
              </a:rPr>
              <a:t>:</a:t>
            </a:r>
          </a:p>
          <a:p>
            <a:r>
              <a:rPr lang="mr-IN" sz="800" dirty="0">
                <a:solidFill>
                  <a:srgbClr val="000000"/>
                </a:solidFill>
                <a:latin typeface="Menlo-Regular" charset="0"/>
              </a:rPr>
              <a:t>            </a:t>
            </a:r>
            <a:r>
              <a:rPr lang="mr-IN" sz="800" dirty="0">
                <a:solidFill>
                  <a:srgbClr val="007400"/>
                </a:solidFill>
                <a:latin typeface="Menlo-Regular" charset="0"/>
              </a:rPr>
              <a:t># NOOP</a:t>
            </a:r>
            <a:endParaRPr lang="mr-IN" sz="800" dirty="0">
              <a:solidFill>
                <a:srgbClr val="000000"/>
              </a:solidFill>
              <a:latin typeface="Menlo-Regular" charset="0"/>
            </a:endParaRPr>
          </a:p>
          <a:p>
            <a:r>
              <a:rPr lang="mr-IN" sz="800" dirty="0">
                <a:solidFill>
                  <a:srgbClr val="000000"/>
                </a:solidFill>
                <a:latin typeface="Menlo-Regular" charset="0"/>
              </a:rPr>
              <a:t>            </a:t>
            </a:r>
            <a:r>
              <a:rPr lang="mr-IN" sz="800" dirty="0" err="1">
                <a:solidFill>
                  <a:srgbClr val="000000"/>
                </a:solidFill>
                <a:latin typeface="Menlo-Regular" charset="0"/>
              </a:rPr>
              <a:t>state.instr_ix</a:t>
            </a:r>
            <a:r>
              <a:rPr lang="mr-IN" sz="800" dirty="0">
                <a:solidFill>
                  <a:srgbClr val="000000"/>
                </a:solidFill>
                <a:latin typeface="Menlo-Regular" charset="0"/>
              </a:rPr>
              <a:t> += </a:t>
            </a:r>
            <a:r>
              <a:rPr lang="mr-IN" sz="800" dirty="0">
                <a:solidFill>
                  <a:srgbClr val="1C00CF"/>
                </a:solidFill>
                <a:latin typeface="Menlo-Regular" charset="0"/>
              </a:rPr>
              <a:t>1</a:t>
            </a:r>
            <a:endParaRPr lang="mr-IN" sz="800" dirty="0">
              <a:solidFill>
                <a:srgbClr val="000000"/>
              </a:solidFill>
              <a:latin typeface="Menlo-Regular" charset="0"/>
            </a:endParaRPr>
          </a:p>
          <a:p>
            <a:r>
              <a:rPr lang="mr-IN" sz="800" dirty="0">
                <a:solidFill>
                  <a:srgbClr val="000000"/>
                </a:solidFill>
                <a:latin typeface="Menlo-Regular" charset="0"/>
              </a:rPr>
              <a:t>        </a:t>
            </a:r>
          </a:p>
          <a:p>
            <a:r>
              <a:rPr lang="mr-IN" sz="800" dirty="0">
                <a:solidFill>
                  <a:srgbClr val="000000"/>
                </a:solidFill>
                <a:latin typeface="Menlo-Regular" charset="0"/>
              </a:rPr>
              <a:t>        </a:t>
            </a:r>
            <a:r>
              <a:rPr lang="mr-IN" sz="800" dirty="0" err="1">
                <a:solidFill>
                  <a:srgbClr val="AA0D91"/>
                </a:solidFill>
                <a:latin typeface="Menlo-Regular" charset="0"/>
              </a:rPr>
              <a:t>else</a:t>
            </a:r>
            <a:r>
              <a:rPr lang="mr-IN" sz="800" dirty="0">
                <a:solidFill>
                  <a:srgbClr val="000000"/>
                </a:solidFill>
                <a:latin typeface="Menlo-Regular" charset="0"/>
              </a:rPr>
              <a:t>:</a:t>
            </a:r>
          </a:p>
          <a:p>
            <a:r>
              <a:rPr lang="en-US" sz="800" dirty="0">
                <a:solidFill>
                  <a:srgbClr val="000000"/>
                </a:solidFill>
                <a:latin typeface="Menlo-Regular" charset="0"/>
              </a:rPr>
              <a:t>      </a:t>
            </a:r>
            <a:r>
              <a:rPr lang="en-US" sz="800" dirty="0">
                <a:solidFill>
                  <a:srgbClr val="AA0D91"/>
                </a:solidFill>
                <a:latin typeface="Menlo-Regular" charset="0"/>
              </a:rPr>
              <a:t>raise</a:t>
            </a:r>
            <a:r>
              <a:rPr lang="en-US" sz="800" dirty="0">
                <a:solidFill>
                  <a:srgbClr val="000000"/>
                </a:solidFill>
                <a:latin typeface="Menlo-Regular" charset="0"/>
              </a:rPr>
              <a:t> </a:t>
            </a:r>
            <a:r>
              <a:rPr lang="en-US" sz="800" dirty="0" err="1">
                <a:solidFill>
                  <a:srgbClr val="000000"/>
                </a:solidFill>
                <a:latin typeface="Menlo-Regular" charset="0"/>
              </a:rPr>
              <a:t>ValueError</a:t>
            </a:r>
            <a:r>
              <a:rPr lang="en-US" sz="800" dirty="0">
                <a:solidFill>
                  <a:srgbClr val="000000"/>
                </a:solidFill>
                <a:latin typeface="Menlo-Regular" charset="0"/>
              </a:rPr>
              <a:t>(</a:t>
            </a:r>
            <a:r>
              <a:rPr lang="en-US" sz="800" dirty="0">
                <a:solidFill>
                  <a:srgbClr val="C41A16"/>
                </a:solidFill>
                <a:latin typeface="Menlo-Regular" charset="0"/>
              </a:rPr>
              <a:t>"Unexpected instruction type: {}"</a:t>
            </a:r>
            <a:r>
              <a:rPr lang="en-US" sz="800" dirty="0">
                <a:solidFill>
                  <a:srgbClr val="000000"/>
                </a:solidFill>
                <a:latin typeface="Menlo-Regular" charset="0"/>
              </a:rPr>
              <a:t>.format(p[</a:t>
            </a:r>
            <a:r>
              <a:rPr lang="en-US" sz="800" dirty="0">
                <a:solidFill>
                  <a:srgbClr val="1C00CF"/>
                </a:solidFill>
                <a:latin typeface="Menlo-Regular" charset="0"/>
              </a:rPr>
              <a:t>1</a:t>
            </a:r>
            <a:r>
              <a:rPr lang="en-US" sz="800" dirty="0">
                <a:solidFill>
                  <a:srgbClr val="000000"/>
                </a:solidFill>
                <a:latin typeface="Menlo-Regular" charset="0"/>
              </a:rPr>
              <a:t>]))</a:t>
            </a:r>
            <a:endParaRPr lang="en-US" sz="800" dirty="0"/>
          </a:p>
        </p:txBody>
      </p:sp>
    </p:spTree>
    <p:extLst>
      <p:ext uri="{BB962C8B-B14F-4D97-AF65-F5344CB8AC3E}">
        <p14:creationId xmlns:p14="http://schemas.microsoft.com/office/powerpoint/2010/main" val="146998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3" name="TextBox 2"/>
          <p:cNvSpPr txBox="1"/>
          <p:nvPr/>
        </p:nvSpPr>
        <p:spPr>
          <a:xfrm>
            <a:off x="2895600" y="1559169"/>
            <a:ext cx="4724370" cy="5016758"/>
          </a:xfrm>
          <a:prstGeom prst="rect">
            <a:avLst/>
          </a:prstGeom>
          <a:noFill/>
          <a:ln>
            <a:solidFill>
              <a:schemeClr val="tx1"/>
            </a:solidFill>
          </a:ln>
        </p:spPr>
        <p:txBody>
          <a:bodyPr wrap="none" rtlCol="0">
            <a:spAutoFit/>
          </a:bodyPr>
          <a:lstStyle/>
          <a:p>
            <a:r>
              <a:rPr lang="en-US" dirty="0" err="1">
                <a:solidFill>
                  <a:srgbClr val="AA0D91"/>
                </a:solidFill>
                <a:latin typeface="Menlo-Regular" charset="0"/>
              </a:rPr>
              <a:t>def</a:t>
            </a:r>
            <a:r>
              <a:rPr lang="en-US" dirty="0">
                <a:solidFill>
                  <a:srgbClr val="000000"/>
                </a:solidFill>
                <a:latin typeface="Menlo-Regular" charset="0"/>
              </a:rPr>
              <a:t> </a:t>
            </a:r>
            <a:r>
              <a:rPr lang="en-US" dirty="0" err="1">
                <a:solidFill>
                  <a:srgbClr val="000000"/>
                </a:solidFill>
                <a:latin typeface="Menlo-Regular" charset="0"/>
              </a:rPr>
              <a:t>eval_exp_tree</a:t>
            </a:r>
            <a:r>
              <a:rPr lang="en-US" dirty="0">
                <a:solidFill>
                  <a:srgbClr val="000000"/>
                </a:solidFill>
                <a:latin typeface="Menlo-Regular" charset="0"/>
              </a:rPr>
              <a:t>(node):</a:t>
            </a:r>
          </a:p>
          <a:p>
            <a:r>
              <a:rPr lang="en-US" dirty="0">
                <a:solidFill>
                  <a:srgbClr val="000000"/>
                </a:solidFill>
                <a:latin typeface="Menlo-Regular" charset="0"/>
              </a:rPr>
              <a:t>    </a:t>
            </a:r>
            <a:r>
              <a:rPr lang="en-US" dirty="0">
                <a:solidFill>
                  <a:srgbClr val="1C00CF"/>
                </a:solidFill>
                <a:latin typeface="Menlo-Regular" charset="0"/>
              </a:rPr>
              <a:t>'walk expression tree and evaluate to an integer value'</a:t>
            </a:r>
            <a:endParaRPr lang="en-US" dirty="0">
              <a:solidFill>
                <a:srgbClr val="000000"/>
              </a:solidFill>
              <a:latin typeface="Menlo-Regular" charset="0"/>
            </a:endParaRPr>
          </a:p>
          <a:p>
            <a:endParaRPr lang="en-US" dirty="0">
              <a:solidFill>
                <a:srgbClr val="000000"/>
              </a:solidFill>
              <a:latin typeface="Menlo-Regular" charset="0"/>
            </a:endParaRPr>
          </a:p>
          <a:p>
            <a:r>
              <a:rPr lang="en-US" dirty="0">
                <a:solidFill>
                  <a:srgbClr val="000000"/>
                </a:solidFill>
                <a:latin typeface="Menlo-Regular" charset="0"/>
              </a:rPr>
              <a:t>    </a:t>
            </a:r>
            <a:r>
              <a:rPr lang="en-US" dirty="0">
                <a:solidFill>
                  <a:srgbClr val="007400"/>
                </a:solidFill>
                <a:latin typeface="Menlo-Regular" charset="0"/>
              </a:rPr>
              <a:t># tree nodes are tuples (TYPE, [arg1, arg2,...])</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0</a:t>
            </a:r>
            <a:r>
              <a:rPr lang="mr-IN" dirty="0">
                <a:solidFill>
                  <a:srgbClr val="000000"/>
                </a:solidFill>
                <a:latin typeface="Menlo-Regular" charset="0"/>
              </a:rPr>
              <a:t>]</a:t>
            </a: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ADD</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SUB</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MUL</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DIV</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endParaRPr lang="en-US" dirty="0">
              <a:solidFill>
                <a:srgbClr val="000000"/>
              </a:solidFill>
              <a:latin typeface="Menlo-Regular" charset="0"/>
            </a:endParaRPr>
          </a:p>
          <a:p>
            <a:r>
              <a:rPr lang="mr-IN" dirty="0">
                <a:solidFill>
                  <a:srgbClr val="000000"/>
                </a:solidFill>
                <a:latin typeface="Menlo-Regular" charset="0"/>
              </a:rPr>
              <a:t>    </a:t>
            </a:r>
          </a:p>
          <a:p>
            <a:r>
              <a:rPr lang="mr-IN" dirty="0"/>
              <a:t>…</a:t>
            </a:r>
            <a:endParaRPr lang="en-US" dirty="0"/>
          </a:p>
        </p:txBody>
      </p:sp>
      <p:sp>
        <p:nvSpPr>
          <p:cNvPr id="5" name="TextBox 4"/>
          <p:cNvSpPr txBox="1"/>
          <p:nvPr/>
        </p:nvSpPr>
        <p:spPr>
          <a:xfrm>
            <a:off x="246185" y="3048000"/>
            <a:ext cx="2204450" cy="738664"/>
          </a:xfrm>
          <a:prstGeom prst="rect">
            <a:avLst/>
          </a:prstGeom>
          <a:noFill/>
        </p:spPr>
        <p:txBody>
          <a:bodyPr wrap="none" rtlCol="0">
            <a:spAutoFit/>
          </a:bodyPr>
          <a:lstStyle/>
          <a:p>
            <a:r>
              <a:rPr lang="en-US" sz="1400" dirty="0"/>
              <a:t>Recursive function that</a:t>
            </a:r>
          </a:p>
          <a:p>
            <a:r>
              <a:rPr lang="en-US" sz="1400" dirty="0"/>
              <a:t>walks the expression tree</a:t>
            </a:r>
          </a:p>
          <a:p>
            <a:r>
              <a:rPr lang="en-US" sz="1400" dirty="0"/>
              <a:t>and evaluates it.</a:t>
            </a:r>
          </a:p>
        </p:txBody>
      </p:sp>
      <p:sp>
        <p:nvSpPr>
          <p:cNvPr id="2" name="Left Arrow 1">
            <a:extLst>
              <a:ext uri="{FF2B5EF4-FFF2-40B4-BE49-F238E27FC236}">
                <a16:creationId xmlns:a16="http://schemas.microsoft.com/office/drawing/2014/main" id="{C13A57B5-DD9E-7E4B-9F54-563C00537973}"/>
              </a:ext>
            </a:extLst>
          </p:cNvPr>
          <p:cNvSpPr/>
          <p:nvPr/>
        </p:nvSpPr>
        <p:spPr bwMode="auto">
          <a:xfrm>
            <a:off x="5334000" y="60198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TextBox 6">
            <a:extLst>
              <a:ext uri="{FF2B5EF4-FFF2-40B4-BE49-F238E27FC236}">
                <a16:creationId xmlns:a16="http://schemas.microsoft.com/office/drawing/2014/main" id="{F06CF9C4-DDF9-FD41-838C-D69CEC99BDD9}"/>
              </a:ext>
            </a:extLst>
          </p:cNvPr>
          <p:cNvSpPr txBox="1"/>
          <p:nvPr/>
        </p:nvSpPr>
        <p:spPr>
          <a:xfrm>
            <a:off x="6019800" y="5867400"/>
            <a:ext cx="1980029" cy="400110"/>
          </a:xfrm>
          <a:prstGeom prst="rect">
            <a:avLst/>
          </a:prstGeom>
          <a:solidFill>
            <a:schemeClr val="bg1"/>
          </a:solidFill>
          <a:ln>
            <a:solidFill>
              <a:schemeClr val="tx1"/>
            </a:solidFill>
          </a:ln>
        </p:spPr>
        <p:txBody>
          <a:bodyPr wrap="none" rtlCol="0">
            <a:spAutoFit/>
          </a:bodyPr>
          <a:lstStyle/>
          <a:p>
            <a:r>
              <a:rPr lang="en-US" sz="2000" dirty="0"/>
              <a:t>Integer division!</a:t>
            </a:r>
          </a:p>
        </p:txBody>
      </p:sp>
    </p:spTree>
    <p:extLst>
      <p:ext uri="{BB962C8B-B14F-4D97-AF65-F5344CB8AC3E}">
        <p14:creationId xmlns:p14="http://schemas.microsoft.com/office/powerpoint/2010/main" val="207861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6224-AD67-7042-897F-9BB1ACD677CD}"/>
              </a:ext>
            </a:extLst>
          </p:cNvPr>
          <p:cNvSpPr>
            <a:spLocks noGrp="1"/>
          </p:cNvSpPr>
          <p:nvPr>
            <p:ph type="title"/>
          </p:nvPr>
        </p:nvSpPr>
        <p:spPr/>
        <p:txBody>
          <a:bodyPr/>
          <a:lstStyle/>
          <a:p>
            <a:r>
              <a:rPr lang="en-US" dirty="0"/>
              <a:t>Syntax-Directed Interpretation</a:t>
            </a:r>
          </a:p>
        </p:txBody>
      </p:sp>
      <p:sp>
        <p:nvSpPr>
          <p:cNvPr id="3" name="Content Placeholder 2">
            <a:extLst>
              <a:ext uri="{FF2B5EF4-FFF2-40B4-BE49-F238E27FC236}">
                <a16:creationId xmlns:a16="http://schemas.microsoft.com/office/drawing/2014/main" id="{52314269-A991-3946-B566-53B5967EC1B7}"/>
              </a:ext>
            </a:extLst>
          </p:cNvPr>
          <p:cNvSpPr>
            <a:spLocks noGrp="1"/>
          </p:cNvSpPr>
          <p:nvPr>
            <p:ph idx="1"/>
          </p:nvPr>
        </p:nvSpPr>
        <p:spPr>
          <a:xfrm>
            <a:off x="457200" y="1719263"/>
            <a:ext cx="2743200" cy="4411662"/>
          </a:xfrm>
        </p:spPr>
        <p:txBody>
          <a:bodyPr>
            <a:normAutofit lnSpcReduction="10000"/>
          </a:bodyPr>
          <a:lstStyle/>
          <a:p>
            <a:r>
              <a:rPr lang="en-US" dirty="0"/>
              <a:t>Values are computed as soon as structure is recognized</a:t>
            </a:r>
          </a:p>
          <a:p>
            <a:r>
              <a:rPr lang="en-US" dirty="0"/>
              <a:t>All relevant information has to be accessible at parse time</a:t>
            </a:r>
          </a:p>
        </p:txBody>
      </p:sp>
      <p:pic>
        <p:nvPicPr>
          <p:cNvPr id="5" name="Picture 4">
            <a:extLst>
              <a:ext uri="{FF2B5EF4-FFF2-40B4-BE49-F238E27FC236}">
                <a16:creationId xmlns:a16="http://schemas.microsoft.com/office/drawing/2014/main" id="{EE175E94-79F6-1742-9B6A-A5B2E00EBA3F}"/>
              </a:ext>
            </a:extLst>
          </p:cNvPr>
          <p:cNvPicPr>
            <a:picLocks noChangeAspect="1"/>
          </p:cNvPicPr>
          <p:nvPr/>
        </p:nvPicPr>
        <p:blipFill>
          <a:blip r:embed="rId2"/>
          <a:stretch>
            <a:fillRect/>
          </a:stretch>
        </p:blipFill>
        <p:spPr>
          <a:xfrm>
            <a:off x="3841906" y="1600200"/>
            <a:ext cx="5105670" cy="4341556"/>
          </a:xfrm>
          <a:prstGeom prst="rect">
            <a:avLst/>
          </a:prstGeom>
          <a:ln>
            <a:solidFill>
              <a:schemeClr val="tx1"/>
            </a:solidFill>
          </a:ln>
        </p:spPr>
      </p:pic>
    </p:spTree>
    <p:extLst>
      <p:ext uri="{BB962C8B-B14F-4D97-AF65-F5344CB8AC3E}">
        <p14:creationId xmlns:p14="http://schemas.microsoft.com/office/powerpoint/2010/main" val="2211687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Interpreting Expressions</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sp>
        <p:nvSpPr>
          <p:cNvPr id="5" name="Left Arrow 4">
            <a:extLst>
              <a:ext uri="{FF2B5EF4-FFF2-40B4-BE49-F238E27FC236}">
                <a16:creationId xmlns:a16="http://schemas.microsoft.com/office/drawing/2014/main" id="{5509C8FB-6CF9-CF42-A8FD-BCC0E0736EB1}"/>
              </a:ext>
            </a:extLst>
          </p:cNvPr>
          <p:cNvSpPr/>
          <p:nvPr/>
        </p:nvSpPr>
        <p:spPr bwMode="auto">
          <a:xfrm>
            <a:off x="5943600" y="2133600"/>
            <a:ext cx="304800" cy="1524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TextBox 1"/>
          <p:cNvSpPr txBox="1"/>
          <p:nvPr/>
        </p:nvSpPr>
        <p:spPr>
          <a:xfrm>
            <a:off x="2708031" y="1371600"/>
            <a:ext cx="5493812" cy="5170646"/>
          </a:xfrm>
          <a:prstGeom prst="rect">
            <a:avLst/>
          </a:prstGeom>
          <a:noFill/>
          <a:ln>
            <a:solidFill>
              <a:schemeClr val="tx1"/>
            </a:solidFill>
          </a:ln>
        </p:spPr>
        <p:txBody>
          <a:bodyPr wrap="none" rtlCol="0">
            <a:spAutoFit/>
          </a:bodyPr>
          <a:lstStyle/>
          <a:p>
            <a:r>
              <a:rPr lang="mr-IN" dirty="0">
                <a:solidFill>
                  <a:srgbClr val="000000"/>
                </a:solidFill>
                <a:latin typeface="Menlo-Regular" charset="0"/>
              </a:rPr>
              <a:t>…</a:t>
            </a:r>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EQ</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LE</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'&lt;=' </a:t>
            </a:r>
            <a:r>
              <a:rPr lang="mr-IN" dirty="0" err="1">
                <a:solidFill>
                  <a:srgbClr val="007400"/>
                </a:solidFill>
                <a:latin typeface="Menlo-Regular" charset="0"/>
              </a:rPr>
              <a:t>exp</a:t>
            </a:r>
            <a:r>
              <a:rPr lang="mr-IN" dirty="0">
                <a:solidFill>
                  <a:srgbClr val="007400"/>
                </a:solidFill>
                <a:latin typeface="Menlo-Regular" charset="0"/>
              </a:rPr>
              <a:t>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v_left</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v_right</a:t>
            </a:r>
            <a:r>
              <a:rPr lang="en-US" dirty="0">
                <a:solidFill>
                  <a:srgbClr val="000000"/>
                </a:solidFill>
                <a:latin typeface="Menlo-Regular" charset="0"/>
              </a:rPr>
              <a:t> = </a:t>
            </a:r>
            <a:r>
              <a:rPr lang="en-US" dirty="0" err="1">
                <a:solidFill>
                  <a:srgbClr val="000000"/>
                </a:solidFill>
                <a:latin typeface="Menlo-Regular" charset="0"/>
              </a:rPr>
              <a:t>eval_exp_tree</a:t>
            </a:r>
            <a:r>
              <a:rPr lang="en-US" dirty="0">
                <a:solidFill>
                  <a:srgbClr val="000000"/>
                </a:solidFill>
                <a:latin typeface="Menlo-Regular" charset="0"/>
              </a:rPr>
              <a:t>(node[</a:t>
            </a:r>
            <a:r>
              <a:rPr lang="en-US" dirty="0">
                <a:solidFill>
                  <a:srgbClr val="1C00CF"/>
                </a:solidFill>
                <a:latin typeface="Menlo-Regular" charset="0"/>
              </a:rPr>
              <a:t>2</a:t>
            </a:r>
            <a:r>
              <a:rPr lang="en-US"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1</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v_left</a:t>
            </a:r>
            <a:r>
              <a:rPr lang="en-US" dirty="0">
                <a:solidFill>
                  <a:srgbClr val="000000"/>
                </a:solidFill>
                <a:latin typeface="Menlo-Regular" charset="0"/>
              </a:rPr>
              <a:t> &lt;= </a:t>
            </a:r>
            <a:r>
              <a:rPr lang="en-US" dirty="0" err="1">
                <a:solidFill>
                  <a:srgbClr val="000000"/>
                </a:solidFill>
                <a:latin typeface="Menlo-Regular" charset="0"/>
              </a:rPr>
              <a:t>v_right</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0</a:t>
            </a:r>
            <a:endParaRPr lang="en-US" dirty="0">
              <a:solidFill>
                <a:srgbClr val="000000"/>
              </a:solidFill>
              <a:latin typeface="Menlo-Regular" charset="0"/>
            </a:endParaRPr>
          </a:p>
          <a:p>
            <a:r>
              <a:rPr lang="mr-IN" dirty="0">
                <a:solidFill>
                  <a:srgbClr val="000000"/>
                </a:solidFill>
                <a:latin typeface="Menlo-Regular" charset="0"/>
              </a:rPr>
              <a:t>    </a:t>
            </a: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'UMINUS'</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'UMINUS'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 </a:t>
            </a:r>
            <a:r>
              <a:rPr lang="mr-IN" dirty="0" err="1">
                <a:solidFill>
                  <a:srgbClr val="0000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a:t>
            </a:r>
            <a:r>
              <a:rPr lang="en-US" dirty="0">
                <a:solidFill>
                  <a:srgbClr val="1C00CF"/>
                </a:solidFill>
                <a:latin typeface="Menlo-Regular" charset="0"/>
              </a:rPr>
              <a:t>NOT</a:t>
            </a:r>
            <a:r>
              <a:rPr lang="mr-IN" dirty="0">
                <a:solidFill>
                  <a:srgbClr val="1C00CF"/>
                </a:solidFill>
                <a:latin typeface="Menlo-Regular" charset="0"/>
              </a:rPr>
              <a:t>'</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 </a:t>
            </a:r>
            <a:r>
              <a:rPr lang="mr-IN" dirty="0" err="1">
                <a:solidFill>
                  <a:srgbClr val="007400"/>
                </a:solidFill>
                <a:latin typeface="Menlo-Regular" charset="0"/>
              </a:rPr>
              <a:t>exp</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000000"/>
                </a:solidFill>
                <a:latin typeface="Menlo-Regular" charset="0"/>
              </a:rPr>
              <a:t>val</a:t>
            </a:r>
            <a:r>
              <a:rPr lang="mr-IN" dirty="0">
                <a:solidFill>
                  <a:srgbClr val="000000"/>
                </a:solidFill>
                <a:latin typeface="Menlo-Regular" charset="0"/>
              </a:rPr>
              <a:t> = </a:t>
            </a:r>
            <a:r>
              <a:rPr lang="mr-IN" dirty="0" err="1">
                <a:solidFill>
                  <a:srgbClr val="000000"/>
                </a:solidFill>
                <a:latin typeface="Menlo-Regular" charset="0"/>
              </a:rPr>
              <a:t>eval_exp_tree</a:t>
            </a:r>
            <a:r>
              <a:rPr lang="mr-IN" dirty="0">
                <a:solidFill>
                  <a:srgbClr val="000000"/>
                </a:solidFill>
                <a:latin typeface="Menlo-Regular" charset="0"/>
              </a:rPr>
              <a: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if</a:t>
            </a:r>
            <a:r>
              <a:rPr lang="en-US" dirty="0">
                <a:solidFill>
                  <a:srgbClr val="000000"/>
                </a:solidFill>
                <a:latin typeface="Menlo-Regular" charset="0"/>
              </a:rPr>
              <a:t> </a:t>
            </a:r>
            <a:r>
              <a:rPr lang="en-US" dirty="0" err="1">
                <a:solidFill>
                  <a:srgbClr val="000000"/>
                </a:solidFill>
                <a:latin typeface="Menlo-Regular" charset="0"/>
              </a:rPr>
              <a:t>val</a:t>
            </a:r>
            <a:r>
              <a:rPr lang="en-US" dirty="0">
                <a:solidFill>
                  <a:srgbClr val="000000"/>
                </a:solidFill>
                <a:latin typeface="Menlo-Regular" charset="0"/>
              </a:rPr>
              <a:t> != </a:t>
            </a:r>
            <a:r>
              <a:rPr lang="en-US" dirty="0">
                <a:solidFill>
                  <a:srgbClr val="1C00CF"/>
                </a:solidFill>
                <a:latin typeface="Menlo-Regular" charset="0"/>
              </a:rPr>
              <a:t>0</a:t>
            </a:r>
            <a:r>
              <a:rPr lang="en-US" dirty="0">
                <a:solidFill>
                  <a:srgbClr val="000000"/>
                </a:solidFill>
                <a:latin typeface="Menlo-Regular" charset="0"/>
              </a:rPr>
              <a:t> </a:t>
            </a:r>
            <a:r>
              <a:rPr lang="en-US" dirty="0">
                <a:solidFill>
                  <a:srgbClr val="AA0D91"/>
                </a:solidFill>
                <a:latin typeface="Menlo-Regular" charset="0"/>
              </a:rPr>
              <a:t>else</a:t>
            </a:r>
            <a:r>
              <a:rPr lang="en-US" dirty="0">
                <a:solidFill>
                  <a:srgbClr val="000000"/>
                </a:solidFill>
                <a:latin typeface="Menlo-Regular" charset="0"/>
              </a:rPr>
              <a:t> </a:t>
            </a:r>
            <a:r>
              <a:rPr lang="en-US" dirty="0">
                <a:solidFill>
                  <a:srgbClr val="1C00CF"/>
                </a:solidFill>
                <a:latin typeface="Menlo-Regular" charset="0"/>
              </a:rPr>
              <a:t>1</a:t>
            </a:r>
            <a:endParaRPr lang="en-US" dirty="0">
              <a:solidFill>
                <a:srgbClr val="000000"/>
              </a:solidFill>
              <a:latin typeface="Menlo-Regular" charset="0"/>
            </a:endParaRPr>
          </a:p>
          <a:p>
            <a:r>
              <a:rPr lang="mr-IN" dirty="0">
                <a:solidFill>
                  <a:srgbClr val="000000"/>
                </a:solidFill>
                <a:latin typeface="Menlo-Regular" charset="0"/>
              </a:rPr>
              <a:t>    </a:t>
            </a:r>
          </a:p>
          <a:p>
            <a:r>
              <a:rPr lang="mr-IN" dirty="0">
                <a:solidFill>
                  <a:srgbClr val="000000"/>
                </a:solidFill>
                <a:latin typeface="Menlo-Regular" charset="0"/>
              </a:rPr>
              <a:t>    </a:t>
            </a:r>
            <a:r>
              <a:rPr lang="mr-IN" dirty="0" err="1">
                <a:solidFill>
                  <a:srgbClr val="AA0D91"/>
                </a:solidFill>
                <a:latin typeface="Menlo-Regular" charset="0"/>
              </a:rPr>
              <a:t>elif</a:t>
            </a:r>
            <a:r>
              <a:rPr lang="mr-IN" dirty="0">
                <a:solidFill>
                  <a:srgbClr val="000000"/>
                </a:solidFill>
                <a:latin typeface="Menlo-Regular" charset="0"/>
              </a:rPr>
              <a:t> </a:t>
            </a:r>
            <a:r>
              <a:rPr lang="mr-IN" dirty="0" err="1">
                <a:solidFill>
                  <a:srgbClr val="000000"/>
                </a:solidFill>
                <a:latin typeface="Menlo-Regular" charset="0"/>
              </a:rPr>
              <a:t>type</a:t>
            </a:r>
            <a:r>
              <a:rPr lang="mr-IN" dirty="0">
                <a:solidFill>
                  <a:srgbClr val="000000"/>
                </a:solidFill>
                <a:latin typeface="Menlo-Regular" charset="0"/>
              </a:rPr>
              <a:t> == </a:t>
            </a:r>
            <a:r>
              <a:rPr lang="mr-IN" dirty="0">
                <a:solidFill>
                  <a:srgbClr val="1C00CF"/>
                </a:solidFill>
                <a:latin typeface="Menlo-Regular" charset="0"/>
              </a:rPr>
              <a:t>'NAME'</a:t>
            </a:r>
            <a:r>
              <a:rPr lang="mr-IN"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'NAME' </a:t>
            </a:r>
            <a:r>
              <a:rPr lang="mr-IN" dirty="0" err="1">
                <a:solidFill>
                  <a:srgbClr val="007400"/>
                </a:solidFill>
                <a:latin typeface="Menlo-Regular" charset="0"/>
              </a:rPr>
              <a:t>var_name</a:t>
            </a:r>
            <a:endParaRPr lang="mr-IN" dirty="0">
              <a:solidFill>
                <a:srgbClr val="000000"/>
              </a:solidFill>
              <a:latin typeface="Menlo-Regular" charset="0"/>
            </a:endParaRPr>
          </a:p>
          <a:p>
            <a:r>
              <a:rPr lang="en-US" dirty="0">
                <a:solidFill>
                  <a:srgbClr val="000000"/>
                </a:solidFill>
                <a:latin typeface="Menlo-Regular" charset="0"/>
              </a:rPr>
              <a:t>    </a:t>
            </a:r>
            <a:r>
              <a:rPr lang="en-US" dirty="0">
                <a:solidFill>
                  <a:srgbClr val="AA0D91"/>
                </a:solidFill>
                <a:latin typeface="Menlo-Regular" charset="0"/>
              </a:rPr>
              <a:t>return</a:t>
            </a:r>
            <a:r>
              <a:rPr lang="en-US" dirty="0">
                <a:solidFill>
                  <a:srgbClr val="000000"/>
                </a:solidFill>
                <a:latin typeface="Menlo-Regular" charset="0"/>
              </a:rPr>
              <a:t> </a:t>
            </a:r>
            <a:r>
              <a:rPr lang="en-US" dirty="0" err="1">
                <a:solidFill>
                  <a:srgbClr val="000000"/>
                </a:solidFill>
                <a:latin typeface="Menlo-Regular" charset="0"/>
              </a:rPr>
              <a:t>state.symbol_table.get</a:t>
            </a:r>
            <a:r>
              <a:rPr lang="en-US" dirty="0">
                <a:solidFill>
                  <a:srgbClr val="000000"/>
                </a:solidFill>
                <a:latin typeface="Menlo-Regular" charset="0"/>
              </a:rPr>
              <a:t>(node[</a:t>
            </a:r>
            <a:r>
              <a:rPr lang="en-US" dirty="0">
                <a:solidFill>
                  <a:srgbClr val="1C00CF"/>
                </a:solidFill>
                <a:latin typeface="Menlo-Regular" charset="0"/>
              </a:rPr>
              <a:t>1</a:t>
            </a:r>
            <a:r>
              <a:rPr lang="en-US" dirty="0">
                <a:solidFill>
                  <a:srgbClr val="000000"/>
                </a:solidFill>
                <a:latin typeface="Menlo-Regular" charset="0"/>
              </a:rPr>
              <a:t>],</a:t>
            </a:r>
            <a:r>
              <a:rPr lang="en-US" dirty="0">
                <a:solidFill>
                  <a:srgbClr val="1C00CF"/>
                </a:solidFill>
                <a:latin typeface="Menlo-Regular" charset="0"/>
              </a:rPr>
              <a:t>0</a:t>
            </a:r>
            <a:r>
              <a:rPr lang="en-US" dirty="0">
                <a:solidFill>
                  <a:srgbClr val="000000"/>
                </a:solidFill>
                <a:latin typeface="Menlo-Regular" charset="0"/>
              </a:rPr>
              <a:t>)</a:t>
            </a:r>
          </a:p>
          <a:p>
            <a:endParaRPr lang="en-US" dirty="0">
              <a:solidFill>
                <a:srgbClr val="000000"/>
              </a:solidFill>
              <a:latin typeface="Menlo-Regular" charset="0"/>
            </a:endParaRPr>
          </a:p>
          <a:p>
            <a:r>
              <a:rPr lang="en-US" dirty="0">
                <a:solidFill>
                  <a:srgbClr val="000000"/>
                </a:solidFill>
                <a:latin typeface="Menlo-Regular" charset="0"/>
              </a:rPr>
              <a:t>  </a:t>
            </a:r>
            <a:r>
              <a:rPr lang="en-US" dirty="0" err="1">
                <a:solidFill>
                  <a:srgbClr val="AA0D91"/>
                </a:solidFill>
                <a:latin typeface="Menlo-Regular" charset="0"/>
              </a:rPr>
              <a:t>elif</a:t>
            </a:r>
            <a:r>
              <a:rPr lang="en-US" dirty="0">
                <a:solidFill>
                  <a:srgbClr val="000000"/>
                </a:solidFill>
                <a:latin typeface="Menlo-Regular" charset="0"/>
              </a:rPr>
              <a:t> type == </a:t>
            </a:r>
            <a:r>
              <a:rPr lang="en-US" dirty="0">
                <a:solidFill>
                  <a:srgbClr val="1C00CF"/>
                </a:solidFill>
                <a:latin typeface="Menlo-Regular" charset="0"/>
              </a:rPr>
              <a:t>'NUMBER'</a:t>
            </a:r>
            <a:r>
              <a:rPr lang="en-US" dirty="0">
                <a:solidFill>
                  <a:srgbClr val="000000"/>
                </a:solidFill>
                <a:latin typeface="Menlo-Regular" charset="0"/>
              </a:rPr>
              <a:t>:</a:t>
            </a:r>
          </a:p>
          <a:p>
            <a:r>
              <a:rPr lang="mr-IN" dirty="0">
                <a:solidFill>
                  <a:srgbClr val="000000"/>
                </a:solidFill>
                <a:latin typeface="Menlo-Regular" charset="0"/>
              </a:rPr>
              <a:t>        </a:t>
            </a:r>
            <a:r>
              <a:rPr lang="mr-IN" dirty="0">
                <a:solidFill>
                  <a:srgbClr val="007400"/>
                </a:solidFill>
                <a:latin typeface="Menlo-Regular" charset="0"/>
              </a:rPr>
              <a:t># NUMBER </a:t>
            </a:r>
            <a:r>
              <a:rPr lang="mr-IN" dirty="0" err="1">
                <a:solidFill>
                  <a:srgbClr val="007400"/>
                </a:solidFill>
                <a:latin typeface="Menlo-Regular" charset="0"/>
              </a:rPr>
              <a:t>val</a:t>
            </a:r>
            <a:endParaRPr lang="mr-IN" dirty="0">
              <a:solidFill>
                <a:srgbClr val="000000"/>
              </a:solidFill>
              <a:latin typeface="Menlo-Regular" charset="0"/>
            </a:endParaRPr>
          </a:p>
          <a:p>
            <a:r>
              <a:rPr lang="mr-IN" dirty="0">
                <a:solidFill>
                  <a:srgbClr val="000000"/>
                </a:solidFill>
                <a:latin typeface="Menlo-Regular" charset="0"/>
              </a:rPr>
              <a:t>        </a:t>
            </a:r>
            <a:r>
              <a:rPr lang="mr-IN" dirty="0" err="1">
                <a:solidFill>
                  <a:srgbClr val="AA0D91"/>
                </a:solidFill>
                <a:latin typeface="Menlo-Regular" charset="0"/>
              </a:rPr>
              <a:t>return</a:t>
            </a:r>
            <a:r>
              <a:rPr lang="mr-IN" dirty="0">
                <a:solidFill>
                  <a:srgbClr val="000000"/>
                </a:solidFill>
                <a:latin typeface="Menlo-Regular" charset="0"/>
              </a:rPr>
              <a:t> </a:t>
            </a:r>
            <a:r>
              <a:rPr lang="en-US" dirty="0">
                <a:solidFill>
                  <a:srgbClr val="000000"/>
                </a:solidFill>
                <a:latin typeface="Menlo-Regular" charset="0"/>
              </a:rPr>
              <a:t>int(</a:t>
            </a:r>
            <a:r>
              <a:rPr lang="mr-IN" dirty="0" err="1">
                <a:solidFill>
                  <a:srgbClr val="000000"/>
                </a:solidFill>
                <a:latin typeface="Menlo-Regular" charset="0"/>
              </a:rPr>
              <a:t>node</a:t>
            </a:r>
            <a:r>
              <a:rPr lang="mr-IN" dirty="0">
                <a:solidFill>
                  <a:srgbClr val="000000"/>
                </a:solidFill>
                <a:latin typeface="Menlo-Regular" charset="0"/>
              </a:rPr>
              <a:t>[</a:t>
            </a:r>
            <a:r>
              <a:rPr lang="mr-IN" dirty="0">
                <a:solidFill>
                  <a:srgbClr val="1C00CF"/>
                </a:solidFill>
                <a:latin typeface="Menlo-Regular" charset="0"/>
              </a:rPr>
              <a:t>1</a:t>
            </a:r>
            <a:r>
              <a:rPr lang="mr-IN" dirty="0">
                <a:solidFill>
                  <a:srgbClr val="000000"/>
                </a:solidFill>
                <a:latin typeface="Menlo-Regular" charset="0"/>
              </a:rPr>
              <a:t>]</a:t>
            </a:r>
            <a:r>
              <a:rPr lang="en-US" dirty="0">
                <a:solidFill>
                  <a:srgbClr val="000000"/>
                </a:solidFill>
                <a:latin typeface="Menlo-Regular" charset="0"/>
              </a:rPr>
              <a:t>)</a:t>
            </a:r>
          </a:p>
          <a:p>
            <a:endParaRPr lang="en-US" dirty="0">
              <a:solidFill>
                <a:srgbClr val="000000"/>
              </a:solidFill>
              <a:latin typeface="Menlo-Regular" charset="0"/>
            </a:endParaRPr>
          </a:p>
          <a:p>
            <a:r>
              <a:rPr lang="mr-IN" dirty="0">
                <a:solidFill>
                  <a:srgbClr val="000000"/>
                </a:solidFill>
                <a:latin typeface="Menlo-Regular" charset="0"/>
              </a:rPr>
              <a:t> </a:t>
            </a:r>
            <a:r>
              <a:rPr lang="en-US" dirty="0">
                <a:solidFill>
                  <a:srgbClr val="000000"/>
                </a:solidFill>
                <a:latin typeface="Menlo-Regular" charset="0"/>
              </a:rPr>
              <a:t>  </a:t>
            </a:r>
            <a:r>
              <a:rPr lang="mr-IN" dirty="0" err="1">
                <a:solidFill>
                  <a:srgbClr val="AA0D91"/>
                </a:solidFill>
                <a:latin typeface="Menlo-Regular" charset="0"/>
              </a:rPr>
              <a:t>else</a:t>
            </a:r>
            <a:r>
              <a:rPr lang="mr-IN" dirty="0">
                <a:solidFill>
                  <a:srgbClr val="000000"/>
                </a:solidFill>
                <a:latin typeface="Menlo-Regular" charset="0"/>
              </a:rPr>
              <a:t>:</a:t>
            </a:r>
            <a:endParaRPr lang="mr-IN" sz="1050" dirty="0">
              <a:solidFill>
                <a:prstClr val="black"/>
              </a:solidFill>
              <a:latin typeface="Helvetica" charset="0"/>
            </a:endParaRPr>
          </a:p>
          <a:p>
            <a:r>
              <a:rPr lang="en-US" dirty="0">
                <a:solidFill>
                  <a:srgbClr val="000000"/>
                </a:solidFill>
                <a:latin typeface="Menlo-Regular" charset="0"/>
              </a:rPr>
              <a:t>     </a:t>
            </a:r>
            <a:r>
              <a:rPr lang="en-US" dirty="0">
                <a:solidFill>
                  <a:srgbClr val="AA0D91"/>
                </a:solidFill>
                <a:latin typeface="Menlo-Regular" charset="0"/>
              </a:rPr>
              <a:t>raise</a:t>
            </a:r>
            <a:r>
              <a:rPr lang="en-US" dirty="0">
                <a:solidFill>
                  <a:srgbClr val="000000"/>
                </a:solidFill>
                <a:latin typeface="Menlo-Regular" charset="0"/>
              </a:rPr>
              <a:t> </a:t>
            </a:r>
            <a:r>
              <a:rPr lang="en-US" dirty="0" err="1">
                <a:solidFill>
                  <a:srgbClr val="000000"/>
                </a:solidFill>
                <a:latin typeface="Menlo-Regular" charset="0"/>
              </a:rPr>
              <a:t>ValueError</a:t>
            </a:r>
            <a:r>
              <a:rPr lang="en-US" dirty="0">
                <a:solidFill>
                  <a:srgbClr val="000000"/>
                </a:solidFill>
                <a:latin typeface="Menlo-Regular" charset="0"/>
              </a:rPr>
              <a:t>(</a:t>
            </a:r>
            <a:r>
              <a:rPr lang="en-US" dirty="0">
                <a:solidFill>
                  <a:srgbClr val="C41A16"/>
                </a:solidFill>
                <a:latin typeface="Menlo-Regular" charset="0"/>
              </a:rPr>
              <a:t>"Unexpected instruction type: {}"</a:t>
            </a:r>
            <a:r>
              <a:rPr lang="en-US" dirty="0">
                <a:solidFill>
                  <a:srgbClr val="000000"/>
                </a:solidFill>
                <a:latin typeface="Menlo-Regular" charset="0"/>
              </a:rPr>
              <a:t>.format(type))</a:t>
            </a:r>
            <a:endParaRPr lang="en-US" dirty="0"/>
          </a:p>
        </p:txBody>
      </p:sp>
      <p:sp>
        <p:nvSpPr>
          <p:cNvPr id="3" name="TextBox 2">
            <a:extLst>
              <a:ext uri="{FF2B5EF4-FFF2-40B4-BE49-F238E27FC236}">
                <a16:creationId xmlns:a16="http://schemas.microsoft.com/office/drawing/2014/main" id="{38E8EF3B-716A-4B4D-8A0E-A1F09DC701F9}"/>
              </a:ext>
            </a:extLst>
          </p:cNvPr>
          <p:cNvSpPr txBox="1"/>
          <p:nvPr/>
        </p:nvSpPr>
        <p:spPr>
          <a:xfrm>
            <a:off x="6391741" y="1886634"/>
            <a:ext cx="2582758" cy="646331"/>
          </a:xfrm>
          <a:prstGeom prst="rect">
            <a:avLst/>
          </a:prstGeom>
          <a:solidFill>
            <a:schemeClr val="bg1"/>
          </a:solidFill>
          <a:ln>
            <a:solidFill>
              <a:schemeClr val="tx1"/>
            </a:solidFill>
          </a:ln>
        </p:spPr>
        <p:txBody>
          <a:bodyPr wrap="none" rtlCol="0">
            <a:spAutoFit/>
          </a:bodyPr>
          <a:lstStyle/>
          <a:p>
            <a:r>
              <a:rPr lang="en-US" sz="1800" dirty="0"/>
              <a:t>Representing Booleans</a:t>
            </a:r>
            <a:br>
              <a:rPr lang="en-US" sz="1800" dirty="0"/>
            </a:br>
            <a:r>
              <a:rPr lang="en-US" sz="1800" dirty="0"/>
              <a:t>as integers.</a:t>
            </a:r>
          </a:p>
        </p:txBody>
      </p:sp>
    </p:spTree>
    <p:extLst>
      <p:ext uri="{BB962C8B-B14F-4D97-AF65-F5344CB8AC3E}">
        <p14:creationId xmlns:p14="http://schemas.microsoft.com/office/powerpoint/2010/main" val="402515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Top-level Function</a:t>
            </a:r>
          </a:p>
        </p:txBody>
      </p:sp>
      <p:sp>
        <p:nvSpPr>
          <p:cNvPr id="6" name="TextBox 5"/>
          <p:cNvSpPr txBox="1"/>
          <p:nvPr/>
        </p:nvSpPr>
        <p:spPr>
          <a:xfrm>
            <a:off x="422031" y="2485292"/>
            <a:ext cx="1535998" cy="246221"/>
          </a:xfrm>
          <a:prstGeom prst="rect">
            <a:avLst/>
          </a:prstGeom>
          <a:noFill/>
        </p:spPr>
        <p:txBody>
          <a:bodyPr wrap="none" rtlCol="0">
            <a:spAutoFit/>
          </a:bodyPr>
          <a:lstStyle/>
          <a:p>
            <a:r>
              <a:rPr lang="en-US" dirty="0"/>
              <a:t>exp1bytecode_interp.py</a:t>
            </a:r>
          </a:p>
        </p:txBody>
      </p:sp>
      <p:pic>
        <p:nvPicPr>
          <p:cNvPr id="2" name="Picture 1">
            <a:extLst>
              <a:ext uri="{FF2B5EF4-FFF2-40B4-BE49-F238E27FC236}">
                <a16:creationId xmlns:a16="http://schemas.microsoft.com/office/drawing/2014/main" id="{D86BF1C6-43D8-C54A-AB62-80B4CFABE9DF}"/>
              </a:ext>
            </a:extLst>
          </p:cNvPr>
          <p:cNvPicPr>
            <a:picLocks noChangeAspect="1"/>
          </p:cNvPicPr>
          <p:nvPr/>
        </p:nvPicPr>
        <p:blipFill>
          <a:blip r:embed="rId2"/>
          <a:stretch>
            <a:fillRect/>
          </a:stretch>
        </p:blipFill>
        <p:spPr>
          <a:xfrm>
            <a:off x="1524000" y="2970788"/>
            <a:ext cx="6324600" cy="2311400"/>
          </a:xfrm>
          <a:prstGeom prst="rect">
            <a:avLst/>
          </a:prstGeom>
          <a:ln>
            <a:solidFill>
              <a:schemeClr val="tx1"/>
            </a:solidFill>
          </a:ln>
        </p:spPr>
      </p:pic>
    </p:spTree>
    <p:extLst>
      <p:ext uri="{BB962C8B-B14F-4D97-AF65-F5344CB8AC3E}">
        <p14:creationId xmlns:p14="http://schemas.microsoft.com/office/powerpoint/2010/main" val="1743770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F5FD-DFC2-0A4F-8D2F-F04D7C0C69BD}"/>
              </a:ext>
            </a:extLst>
          </p:cNvPr>
          <p:cNvSpPr>
            <a:spLocks noGrp="1"/>
          </p:cNvSpPr>
          <p:nvPr>
            <p:ph type="title"/>
          </p:nvPr>
        </p:nvSpPr>
        <p:spPr/>
        <p:txBody>
          <a:bodyPr/>
          <a:lstStyle/>
          <a:p>
            <a:r>
              <a:rPr lang="en-US" dirty="0"/>
              <a:t>Running from </a:t>
            </a:r>
            <a:r>
              <a:rPr lang="en-US" dirty="0" err="1"/>
              <a:t>Commandline</a:t>
            </a:r>
            <a:endParaRPr lang="en-US" dirty="0"/>
          </a:p>
        </p:txBody>
      </p:sp>
      <p:pic>
        <p:nvPicPr>
          <p:cNvPr id="3" name="Picture 2">
            <a:extLst>
              <a:ext uri="{FF2B5EF4-FFF2-40B4-BE49-F238E27FC236}">
                <a16:creationId xmlns:a16="http://schemas.microsoft.com/office/drawing/2014/main" id="{0E1B3337-6233-3041-9860-46F231590251}"/>
              </a:ext>
            </a:extLst>
          </p:cNvPr>
          <p:cNvPicPr>
            <a:picLocks noChangeAspect="1"/>
          </p:cNvPicPr>
          <p:nvPr/>
        </p:nvPicPr>
        <p:blipFill>
          <a:blip r:embed="rId2"/>
          <a:stretch>
            <a:fillRect/>
          </a:stretch>
        </p:blipFill>
        <p:spPr>
          <a:xfrm>
            <a:off x="1409700" y="1981200"/>
            <a:ext cx="6324600" cy="4152900"/>
          </a:xfrm>
          <a:prstGeom prst="rect">
            <a:avLst/>
          </a:prstGeom>
          <a:ln>
            <a:solidFill>
              <a:schemeClr val="tx1"/>
            </a:solidFill>
          </a:ln>
        </p:spPr>
      </p:pic>
    </p:spTree>
    <p:extLst>
      <p:ext uri="{BB962C8B-B14F-4D97-AF65-F5344CB8AC3E}">
        <p14:creationId xmlns:p14="http://schemas.microsoft.com/office/powerpoint/2010/main" val="2512432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our Interpreter</a:t>
            </a:r>
          </a:p>
        </p:txBody>
      </p:sp>
      <p:pic>
        <p:nvPicPr>
          <p:cNvPr id="3" name="Picture 2">
            <a:extLst>
              <a:ext uri="{FF2B5EF4-FFF2-40B4-BE49-F238E27FC236}">
                <a16:creationId xmlns:a16="http://schemas.microsoft.com/office/drawing/2014/main" id="{7CAC0658-D7B7-D147-9426-DE277A1C1E45}"/>
              </a:ext>
            </a:extLst>
          </p:cNvPr>
          <p:cNvPicPr>
            <a:picLocks noChangeAspect="1"/>
          </p:cNvPicPr>
          <p:nvPr/>
        </p:nvPicPr>
        <p:blipFill>
          <a:blip r:embed="rId2"/>
          <a:stretch>
            <a:fillRect/>
          </a:stretch>
        </p:blipFill>
        <p:spPr>
          <a:xfrm>
            <a:off x="1409700" y="1828800"/>
            <a:ext cx="6324600" cy="3975100"/>
          </a:xfrm>
          <a:prstGeom prst="rect">
            <a:avLst/>
          </a:prstGeom>
          <a:ln>
            <a:solidFill>
              <a:schemeClr val="tx1"/>
            </a:solidFill>
          </a:ln>
        </p:spPr>
      </p:pic>
    </p:spTree>
    <p:extLst>
      <p:ext uri="{BB962C8B-B14F-4D97-AF65-F5344CB8AC3E}">
        <p14:creationId xmlns:p14="http://schemas.microsoft.com/office/powerpoint/2010/main" val="1053364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Interpreter with IR</a:t>
            </a:r>
          </a:p>
        </p:txBody>
      </p:sp>
      <p:sp>
        <p:nvSpPr>
          <p:cNvPr id="45059" name="Rectangle 3"/>
          <p:cNvSpPr>
            <a:spLocks noGrp="1" noChangeArrowheads="1"/>
          </p:cNvSpPr>
          <p:nvPr>
            <p:ph type="body" idx="1"/>
          </p:nvPr>
        </p:nvSpPr>
        <p:spPr>
          <a:xfrm>
            <a:off x="457200" y="1719263"/>
            <a:ext cx="8229600" cy="1862137"/>
          </a:xfrm>
        </p:spPr>
        <p:txBody>
          <a:bodyPr/>
          <a:lstStyle/>
          <a:p>
            <a:pPr>
              <a:lnSpc>
                <a:spcPct val="90000"/>
              </a:lnSpc>
            </a:pPr>
            <a:r>
              <a:rPr lang="en-US" sz="2600" dirty="0"/>
              <a:t>The advantage of IR based interpretation is that we are </a:t>
            </a:r>
            <a:r>
              <a:rPr lang="en-US" sz="2600" u="sng" dirty="0"/>
              <a:t>decoupling</a:t>
            </a:r>
            <a:r>
              <a:rPr lang="en-US" sz="2600" dirty="0"/>
              <a:t> program recognition (parsing/reading) from executing the program.</a:t>
            </a:r>
          </a:p>
          <a:p>
            <a:pPr>
              <a:lnSpc>
                <a:spcPct val="90000"/>
              </a:lnSpc>
            </a:pPr>
            <a:r>
              <a:rPr lang="en-US" sz="2600" dirty="0"/>
              <a:t>As we saw this decoupling allows us to create IRs that are convenient to use!</a:t>
            </a:r>
          </a:p>
        </p:txBody>
      </p:sp>
      <p:sp>
        <p:nvSpPr>
          <p:cNvPr id="11" name="TextBox 10"/>
          <p:cNvSpPr txBox="1"/>
          <p:nvPr/>
        </p:nvSpPr>
        <p:spPr>
          <a:xfrm>
            <a:off x="2266840" y="48840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50292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44958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48840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49602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4970641"/>
            <a:ext cx="971440" cy="584776"/>
          </a:xfrm>
          <a:prstGeom prst="rect">
            <a:avLst/>
          </a:prstGeom>
          <a:noFill/>
        </p:spPr>
        <p:txBody>
          <a:bodyPr wrap="none" rtlCol="0">
            <a:spAutoFit/>
          </a:bodyPr>
          <a:lstStyle/>
          <a:p>
            <a:pPr algn="ctr"/>
            <a:r>
              <a:rPr lang="en-US" dirty="0"/>
              <a:t>Program</a:t>
            </a:r>
          </a:p>
          <a:p>
            <a:pPr algn="ctr"/>
            <a:r>
              <a:rPr lang="en-US" dirty="0"/>
              <a:t>Output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a:t>Chap 4</a:t>
            </a:r>
            <a:endParaRPr lang="en-US" dirty="0"/>
          </a:p>
        </p:txBody>
      </p:sp>
    </p:spTree>
    <p:extLst>
      <p:ext uri="{BB962C8B-B14F-4D97-AF65-F5344CB8AC3E}">
        <p14:creationId xmlns:p14="http://schemas.microsoft.com/office/powerpoint/2010/main" val="23926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Syntax directed interpretation fails…</a:t>
            </a:r>
          </a:p>
        </p:txBody>
      </p:sp>
      <p:sp>
        <p:nvSpPr>
          <p:cNvPr id="18436" name="Text Box 4"/>
          <p:cNvSpPr txBox="1">
            <a:spLocks noChangeArrowheads="1"/>
          </p:cNvSpPr>
          <p:nvPr/>
        </p:nvSpPr>
        <p:spPr bwMode="auto">
          <a:xfrm>
            <a:off x="533400" y="4343400"/>
            <a:ext cx="8539838" cy="224676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000" dirty="0"/>
              <a:t>In exp1bytecode we see that label definitions are </a:t>
            </a:r>
            <a:r>
              <a:rPr lang="en-US" sz="2000" i="1" dirty="0"/>
              <a:t>non-local </a:t>
            </a:r>
            <a:r>
              <a:rPr lang="en-US" sz="2000" dirty="0"/>
              <a:t>to jump </a:t>
            </a:r>
            <a:br>
              <a:rPr lang="en-US" sz="2000" dirty="0"/>
            </a:br>
            <a:r>
              <a:rPr lang="en-US" sz="2000" dirty="0"/>
              <a:t>statements and therefore </a:t>
            </a:r>
            <a:r>
              <a:rPr lang="en-US" sz="2000" i="1" dirty="0"/>
              <a:t>cannot</a:t>
            </a:r>
            <a:r>
              <a:rPr lang="en-US" sz="2000" dirty="0"/>
              <a:t> be executed in a syntax directed manner.</a:t>
            </a:r>
            <a:br>
              <a:rPr lang="en-US" sz="2000" dirty="0"/>
            </a:br>
            <a:br>
              <a:rPr lang="en-US" sz="2000" dirty="0"/>
            </a:br>
            <a:r>
              <a:rPr lang="en-US" sz="2000" dirty="0"/>
              <a:t>Even if we were to implement some sort of label table, how do we </a:t>
            </a:r>
            <a:br>
              <a:rPr lang="en-US" sz="2000" dirty="0"/>
            </a:br>
            <a:r>
              <a:rPr lang="en-US" sz="2000" dirty="0"/>
              <a:t>represent the instructions that we want to jump to?</a:t>
            </a:r>
            <a:br>
              <a:rPr lang="en-US" sz="2000" dirty="0"/>
            </a:br>
            <a:br>
              <a:rPr lang="en-US" sz="2000" dirty="0"/>
            </a:br>
            <a:r>
              <a:rPr lang="en-US" sz="2000" dirty="0">
                <a:sym typeface="Wingdings" charset="0"/>
              </a:rPr>
              <a:t> </a:t>
            </a:r>
            <a:r>
              <a:rPr lang="en-US" sz="2000" b="1" dirty="0">
                <a:sym typeface="Wingdings" charset="0"/>
              </a:rPr>
              <a:t>Answer:</a:t>
            </a:r>
            <a:r>
              <a:rPr lang="en-US" sz="2000" dirty="0">
                <a:sym typeface="Wingdings" charset="0"/>
              </a:rPr>
              <a:t> we will use an IR to do the actual interpretation.</a:t>
            </a:r>
            <a:endParaRPr lang="en-US" sz="2000" dirty="0"/>
          </a:p>
        </p:txBody>
      </p:sp>
      <p:pic>
        <p:nvPicPr>
          <p:cNvPr id="3" name="Picture 2">
            <a:extLst>
              <a:ext uri="{FF2B5EF4-FFF2-40B4-BE49-F238E27FC236}">
                <a16:creationId xmlns:a16="http://schemas.microsoft.com/office/drawing/2014/main" id="{85A2612C-46CC-C34A-868C-DEA3EC321623}"/>
              </a:ext>
            </a:extLst>
          </p:cNvPr>
          <p:cNvPicPr>
            <a:picLocks noChangeAspect="1"/>
          </p:cNvPicPr>
          <p:nvPr/>
        </p:nvPicPr>
        <p:blipFill>
          <a:blip r:embed="rId3"/>
          <a:stretch>
            <a:fillRect/>
          </a:stretch>
        </p:blipFill>
        <p:spPr>
          <a:xfrm>
            <a:off x="2492375" y="1021129"/>
            <a:ext cx="3473450" cy="29869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Top-level Design</a:t>
            </a:r>
          </a:p>
        </p:txBody>
      </p:sp>
      <p:sp>
        <p:nvSpPr>
          <p:cNvPr id="21507" name="Rectangle 3"/>
          <p:cNvSpPr>
            <a:spLocks noGrp="1" noChangeArrowheads="1"/>
          </p:cNvSpPr>
          <p:nvPr>
            <p:ph type="body" idx="1"/>
          </p:nvPr>
        </p:nvSpPr>
        <p:spPr>
          <a:xfrm>
            <a:off x="457200" y="1719263"/>
            <a:ext cx="8229600" cy="1328737"/>
          </a:xfrm>
        </p:spPr>
        <p:txBody>
          <a:bodyPr/>
          <a:lstStyle/>
          <a:p>
            <a:r>
              <a:rPr lang="en-US" dirty="0"/>
              <a:t>Our interpreter will follow the layout for an interpreter very closely</a:t>
            </a:r>
          </a:p>
        </p:txBody>
      </p:sp>
      <p:grpSp>
        <p:nvGrpSpPr>
          <p:cNvPr id="2" name="Group 1"/>
          <p:cNvGrpSpPr/>
          <p:nvPr/>
        </p:nvGrpSpPr>
        <p:grpSpPr>
          <a:xfrm>
            <a:off x="457200" y="3505200"/>
            <a:ext cx="7513830" cy="1219200"/>
            <a:chOff x="457200" y="3505200"/>
            <a:chExt cx="7513830" cy="1219200"/>
          </a:xfrm>
        </p:grpSpPr>
        <p:sp>
          <p:nvSpPr>
            <p:cNvPr id="11" name="TextBox 10"/>
            <p:cNvSpPr txBox="1"/>
            <p:nvPr/>
          </p:nvSpPr>
          <p:spPr>
            <a:xfrm>
              <a:off x="2266840" y="3893403"/>
              <a:ext cx="14478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Syntax</a:t>
              </a:r>
            </a:p>
            <a:p>
              <a:pPr algn="ctr"/>
              <a:r>
                <a:rPr lang="en-US" sz="2400" dirty="0"/>
                <a:t>Analysis</a:t>
              </a:r>
            </a:p>
          </p:txBody>
        </p:sp>
        <p:sp>
          <p:nvSpPr>
            <p:cNvPr id="12" name="TextBox 11"/>
            <p:cNvSpPr txBox="1"/>
            <p:nvPr/>
          </p:nvSpPr>
          <p:spPr>
            <a:xfrm>
              <a:off x="1504840"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3" name="TextBox 12"/>
            <p:cNvSpPr txBox="1"/>
            <p:nvPr/>
          </p:nvSpPr>
          <p:spPr>
            <a:xfrm>
              <a:off x="382826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457200" y="4038600"/>
              <a:ext cx="971440" cy="584776"/>
            </a:xfrm>
            <a:prstGeom prst="rect">
              <a:avLst/>
            </a:prstGeom>
            <a:noFill/>
          </p:spPr>
          <p:txBody>
            <a:bodyPr wrap="none" rtlCol="0">
              <a:spAutoFit/>
            </a:bodyPr>
            <a:lstStyle/>
            <a:p>
              <a:pPr algn="ctr"/>
              <a:r>
                <a:rPr lang="en-US" dirty="0"/>
                <a:t>Program</a:t>
              </a:r>
              <a:br>
                <a:rPr lang="en-US" dirty="0"/>
              </a:br>
              <a:r>
                <a:rPr lang="en-US" dirty="0"/>
                <a:t>Text</a:t>
              </a:r>
            </a:p>
          </p:txBody>
        </p:sp>
        <p:sp>
          <p:nvSpPr>
            <p:cNvPr id="15" name="TextBox 14"/>
            <p:cNvSpPr txBox="1"/>
            <p:nvPr/>
          </p:nvSpPr>
          <p:spPr>
            <a:xfrm>
              <a:off x="3886200" y="3505200"/>
              <a:ext cx="389850" cy="338554"/>
            </a:xfrm>
            <a:prstGeom prst="rect">
              <a:avLst/>
            </a:prstGeom>
            <a:noFill/>
          </p:spPr>
          <p:txBody>
            <a:bodyPr wrap="none" rtlCol="0">
              <a:spAutoFit/>
            </a:bodyPr>
            <a:lstStyle/>
            <a:p>
              <a:r>
                <a:rPr lang="en-US" dirty="0"/>
                <a:t>IR</a:t>
              </a:r>
            </a:p>
          </p:txBody>
        </p:sp>
        <p:sp>
          <p:nvSpPr>
            <p:cNvPr id="16" name="TextBox 15"/>
            <p:cNvSpPr txBox="1"/>
            <p:nvPr/>
          </p:nvSpPr>
          <p:spPr>
            <a:xfrm>
              <a:off x="4572440" y="3893403"/>
              <a:ext cx="158212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Semantic</a:t>
              </a:r>
            </a:p>
            <a:p>
              <a:pPr algn="ctr"/>
              <a:r>
                <a:rPr lang="en-US" sz="2400" dirty="0"/>
                <a:t>Analysis</a:t>
              </a:r>
            </a:p>
          </p:txBody>
        </p:sp>
        <p:sp>
          <p:nvSpPr>
            <p:cNvPr id="17" name="TextBox 16"/>
            <p:cNvSpPr txBox="1"/>
            <p:nvPr/>
          </p:nvSpPr>
          <p:spPr>
            <a:xfrm>
              <a:off x="6268189" y="39696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8" name="TextBox 17"/>
            <p:cNvSpPr txBox="1"/>
            <p:nvPr/>
          </p:nvSpPr>
          <p:spPr>
            <a:xfrm>
              <a:off x="6999590" y="3980041"/>
              <a:ext cx="971440" cy="584776"/>
            </a:xfrm>
            <a:prstGeom prst="rect">
              <a:avLst/>
            </a:prstGeom>
            <a:noFill/>
          </p:spPr>
          <p:txBody>
            <a:bodyPr wrap="none" rtlCol="0">
              <a:spAutoFit/>
            </a:bodyPr>
            <a:lstStyle/>
            <a:p>
              <a:pPr algn="ctr"/>
              <a:r>
                <a:rPr lang="en-US" dirty="0"/>
                <a:t>Program</a:t>
              </a:r>
            </a:p>
            <a:p>
              <a:pPr algn="ctr"/>
              <a:r>
                <a:rPr lang="en-US" dirty="0"/>
                <a:t>Output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IR Design</a:t>
            </a:r>
          </a:p>
        </p:txBody>
      </p:sp>
      <p:sp>
        <p:nvSpPr>
          <p:cNvPr id="19459" name="Rectangle 3"/>
          <p:cNvSpPr>
            <a:spLocks noGrp="1" noChangeArrowheads="1"/>
          </p:cNvSpPr>
          <p:nvPr>
            <p:ph type="body" idx="1"/>
          </p:nvPr>
        </p:nvSpPr>
        <p:spPr/>
        <p:txBody>
          <a:bodyPr/>
          <a:lstStyle/>
          <a:p>
            <a:r>
              <a:rPr lang="en-US" dirty="0"/>
              <a:t>For variable values we will use the </a:t>
            </a:r>
            <a:r>
              <a:rPr lang="en-US" i="1" dirty="0"/>
              <a:t>dictionary based symbol table</a:t>
            </a:r>
            <a:r>
              <a:rPr lang="en-US" dirty="0"/>
              <a:t> from before</a:t>
            </a:r>
          </a:p>
          <a:p>
            <a:r>
              <a:rPr lang="en-US" dirty="0"/>
              <a:t>As our IR we will use an abstract representation of the program as a </a:t>
            </a:r>
            <a:r>
              <a:rPr lang="en-US" i="1" dirty="0"/>
              <a:t>list of instructions</a:t>
            </a:r>
          </a:p>
          <a:p>
            <a:r>
              <a:rPr lang="en-US" dirty="0"/>
              <a:t>For label definitions we will use a </a:t>
            </a:r>
            <a:r>
              <a:rPr lang="en-US" i="1" dirty="0"/>
              <a:t>label lookup</a:t>
            </a:r>
            <a:r>
              <a:rPr lang="en-US" dirty="0"/>
              <a:t> table that associates labels with instructions in our list of instructions</a:t>
            </a:r>
          </a:p>
        </p:txBody>
      </p:sp>
    </p:spTree>
  </p:cSld>
  <p:clrMapOvr>
    <a:masterClrMapping/>
  </p:clrMapOvr>
</p:sld>
</file>

<file path=ppt/theme/theme1.xml><?xml version="1.0" encoding="utf-8"?>
<a:theme xmlns:a="http://schemas.openxmlformats.org/drawingml/2006/main" name="csc402-ln005">
  <a:themeElements>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5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5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5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5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5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5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5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5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5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5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5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402:csc402-ln005.ppt</Template>
  <TotalTime>73309</TotalTime>
  <Words>3563</Words>
  <Application>Microsoft Macintosh PowerPoint</Application>
  <PresentationFormat>On-screen Show (4:3)</PresentationFormat>
  <Paragraphs>794</Paragraphs>
  <Slides>65</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Courier</vt:lpstr>
      <vt:lpstr>Courier New</vt:lpstr>
      <vt:lpstr>Helvetica</vt:lpstr>
      <vt:lpstr>HelveticaNeue</vt:lpstr>
      <vt:lpstr>Menlo-Regular</vt:lpstr>
      <vt:lpstr>Wingdings</vt:lpstr>
      <vt:lpstr>csc402-ln005</vt:lpstr>
      <vt:lpstr>Intermediate Representation (IR)</vt:lpstr>
      <vt:lpstr>Reading</vt:lpstr>
      <vt:lpstr>Exp1bytecode Language Design</vt:lpstr>
      <vt:lpstr>Exp1bytecode Grammar</vt:lpstr>
      <vt:lpstr>Exp1bytecode</vt:lpstr>
      <vt:lpstr>Syntax-Directed Interpretation</vt:lpstr>
      <vt:lpstr>Syntax directed interpretation fails…</vt:lpstr>
      <vt:lpstr>Top-level Design</vt:lpstr>
      <vt:lpstr>IR Design</vt:lpstr>
      <vt:lpstr>IR Design</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Running the Program</vt:lpstr>
      <vt:lpstr>Implementation</vt:lpstr>
      <vt:lpstr>Implementation: State</vt:lpstr>
      <vt:lpstr>Implementation: Lexer</vt:lpstr>
      <vt:lpstr>Implementation: Extended Grammar</vt:lpstr>
      <vt:lpstr>Implementation: Parser</vt:lpstr>
      <vt:lpstr>Implementation: Parser</vt:lpstr>
      <vt:lpstr>Implementation: Parser</vt:lpstr>
      <vt:lpstr>Implementation: Parser</vt:lpstr>
      <vt:lpstr>Implementation: Parser</vt:lpstr>
      <vt:lpstr>A Note on the Expressions</vt:lpstr>
      <vt:lpstr>A Note on the Expressions</vt:lpstr>
      <vt:lpstr>Testing our Parser</vt:lpstr>
      <vt:lpstr>Interpretation – running the abstract machine</vt:lpstr>
      <vt:lpstr>Interpreting Instructions</vt:lpstr>
      <vt:lpstr>Interpreting Instructions</vt:lpstr>
      <vt:lpstr>Interpreting Expressions</vt:lpstr>
      <vt:lpstr>Interpreting Expressions</vt:lpstr>
      <vt:lpstr>Top-level Function</vt:lpstr>
      <vt:lpstr>Running from Commandline</vt:lpstr>
      <vt:lpstr>Testing our Interpreter</vt:lpstr>
      <vt:lpstr>Interpreter with IR</vt:lpstr>
      <vt:lpstr>Reading</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Lutz</dc:creator>
  <cp:lastModifiedBy>Lutz Hamel</cp:lastModifiedBy>
  <cp:revision>85</cp:revision>
  <dcterms:created xsi:type="dcterms:W3CDTF">2011-09-20T19:12:08Z</dcterms:created>
  <dcterms:modified xsi:type="dcterms:W3CDTF">2021-09-28T18:01:31Z</dcterms:modified>
</cp:coreProperties>
</file>