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59" r:id="rId13"/>
    <p:sldId id="260" r:id="rId14"/>
    <p:sldId id="261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920" autoAdjust="0"/>
    <p:restoredTop sz="90979"/>
  </p:normalViewPr>
  <p:slideViewPr>
    <p:cSldViewPr>
      <p:cViewPr varScale="1">
        <p:scale>
          <a:sx n="102" d="100"/>
          <a:sy n="102" d="100"/>
        </p:scale>
        <p:origin x="1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2149EA-C02E-DA42-AC5E-1DF4A670E7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2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CB633-6BD3-294A-8825-9346D53C6232}" type="slidenum">
              <a:rPr lang="en-US"/>
              <a:pPr/>
              <a:t>12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6C001-6A8B-FE4D-89E5-93ED752A002A}" type="slidenum">
              <a:rPr lang="en-US"/>
              <a:pPr/>
              <a:t>13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03F52-E5A9-E14B-995A-B118DFD2A4CB}" type="slidenum">
              <a:rPr lang="en-US"/>
              <a:pPr/>
              <a:t>14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EE34E95-B096-1842-A8EB-5E101A89AAC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FB183-69A2-8A40-A306-D38AF509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EF47-75EB-3543-BE57-16068084D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2926D-232D-C043-99CA-0DE39A8E2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8565E-3901-7C4F-A648-4D6F4E441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17F37-3A21-6A45-8220-EEC76C3C7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550E5-3A05-AD45-A534-506D16E51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347AA-F3C7-054C-876E-2B8F9D51EB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C62C4-86D1-CA43-AB05-D002C82CF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B1196-438F-4D4F-80C2-4A9C6058D5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640F5-04C1-5F42-B1F0-3A7C45B07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FC72D31-7D26-F145-A7D0-0C8EE4532A4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recursive structure of trees gives rise to an elegant way of processing trees: </a:t>
            </a:r>
            <a:r>
              <a:rPr lang="en-US" i="1" dirty="0"/>
              <a:t>tree walking</a:t>
            </a:r>
            <a:r>
              <a:rPr lang="en-US" dirty="0"/>
              <a:t>. </a:t>
            </a:r>
          </a:p>
          <a:p>
            <a:r>
              <a:rPr lang="en-US" dirty="0"/>
              <a:t>A tree walker typically starts at the root node and traverses the tree in a depth first manner.</a:t>
            </a:r>
          </a:p>
        </p:txBody>
      </p:sp>
    </p:spTree>
    <p:extLst>
      <p:ext uri="{BB962C8B-B14F-4D97-AF65-F5344CB8AC3E}">
        <p14:creationId xmlns:p14="http://schemas.microsoft.com/office/powerpoint/2010/main" val="178328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3092" y="1171417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4500"/>
            <a:ext cx="3219450" cy="1279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5" y="3291266"/>
            <a:ext cx="3099179" cy="138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972428"/>
            <a:ext cx="2997200" cy="1683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524000"/>
            <a:ext cx="4508500" cy="3884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010103"/>
            <a:ext cx="2628900" cy="1671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197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cuppa1_interp.py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0" y="1524000"/>
            <a:ext cx="3605770" cy="488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003" y="2257583"/>
            <a:ext cx="3087593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5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Pretty Printer with a Twist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pretty printer will do the following things:</a:t>
            </a:r>
          </a:p>
          <a:p>
            <a:pPr lvl="1"/>
            <a:r>
              <a:rPr lang="en-US" dirty="0"/>
              <a:t>It will read the Cuppa1 programs and construct an AST</a:t>
            </a:r>
          </a:p>
          <a:p>
            <a:pPr lvl="1"/>
            <a:r>
              <a:rPr lang="en-US" dirty="0"/>
              <a:t>It will compute whether a particular variable is used in the program</a:t>
            </a:r>
          </a:p>
          <a:p>
            <a:pPr lvl="1"/>
            <a:r>
              <a:rPr lang="en-US" dirty="0"/>
              <a:t>It will output a pretty printed version of the input script but </a:t>
            </a:r>
            <a:r>
              <a:rPr lang="en-US" u="sng" dirty="0"/>
              <a:t>will flag assignment/get statements to variables which are not used in the program</a:t>
            </a:r>
          </a:p>
          <a:p>
            <a:pPr marL="0" indent="0">
              <a:buNone/>
            </a:pPr>
            <a:endParaRPr lang="en-US" sz="2000" dirty="0">
              <a:latin typeface="Wingdings"/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This cannot be accomplished in a syntax directed manner </a:t>
            </a:r>
            <a:r>
              <a:rPr lang="mr-IN" sz="2000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–</a:t>
            </a:r>
            <a:r>
              <a:rPr lang="en-US" sz="2000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therefore we need the AST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PrettyPrinting</a:t>
            </a:r>
            <a:r>
              <a:rPr lang="en-US" dirty="0"/>
              <a:t> the Language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572125" y="1447800"/>
            <a:ext cx="143827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// list of integers</a:t>
            </a:r>
          </a:p>
          <a:p>
            <a:r>
              <a:rPr lang="en-US" dirty="0"/>
              <a:t>get x;</a:t>
            </a:r>
          </a:p>
          <a:p>
            <a:r>
              <a:rPr lang="en-US" dirty="0" err="1"/>
              <a:t>i</a:t>
            </a:r>
            <a:r>
              <a:rPr lang="en-US" dirty="0"/>
              <a:t> = x;</a:t>
            </a:r>
          </a:p>
          <a:p>
            <a:r>
              <a:rPr lang="en-US" dirty="0"/>
              <a:t>while (1 &lt;= x) {</a:t>
            </a:r>
          </a:p>
          <a:p>
            <a:r>
              <a:rPr lang="en-US" dirty="0"/>
              <a:t>       put x;</a:t>
            </a:r>
          </a:p>
          <a:p>
            <a:r>
              <a:rPr lang="en-US" dirty="0"/>
              <a:t>       x = x - 1;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5334000" y="3429000"/>
            <a:ext cx="2125663" cy="2519363"/>
            <a:chOff x="3696" y="2400"/>
            <a:chExt cx="1339" cy="1587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696" y="2985"/>
              <a:ext cx="1339" cy="10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get x</a:t>
              </a:r>
            </a:p>
            <a:p>
              <a:r>
                <a:rPr lang="en-US"/>
                <a:t>i = x</a:t>
              </a:r>
              <a:r>
                <a:rPr lang="en-US">
                  <a:solidFill>
                    <a:srgbClr val="FF0000"/>
                  </a:solidFill>
                </a:rPr>
                <a:t>  // -- var i unused -- </a:t>
              </a:r>
            </a:p>
            <a:p>
              <a:r>
                <a:rPr lang="en-US"/>
                <a:t>while ( 1 &lt;= x )</a:t>
              </a:r>
            </a:p>
            <a:p>
              <a:r>
                <a:rPr lang="en-US"/>
                <a:t>{</a:t>
              </a:r>
            </a:p>
            <a:p>
              <a:r>
                <a:rPr lang="en-US"/>
                <a:t>     put x</a:t>
              </a:r>
            </a:p>
            <a:p>
              <a:r>
                <a:rPr lang="en-US"/>
                <a:t>     x = x - 1</a:t>
              </a:r>
            </a:p>
            <a:p>
              <a:r>
                <a:rPr lang="en-US"/>
                <a:t>}</a:t>
              </a:r>
            </a:p>
          </p:txBody>
        </p:sp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>
              <a:off x="4176" y="2400"/>
              <a:ext cx="306" cy="432"/>
            </a:xfrm>
            <a:prstGeom prst="downArrow">
              <a:avLst>
                <a:gd name="adj1" fmla="val 50000"/>
                <a:gd name="adj2" fmla="val 3529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41325" y="6096000"/>
            <a:ext cx="820045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ym typeface="Wingdings 2" charset="0"/>
              </a:rPr>
              <a:t> We need an IR because usage will always occur after definition – cannot be</a:t>
            </a:r>
            <a:br>
              <a:rPr lang="en-US" sz="1800" dirty="0">
                <a:sym typeface="Wingdings 2" charset="0"/>
              </a:rPr>
            </a:br>
            <a:r>
              <a:rPr lang="en-US" sz="1800" dirty="0">
                <a:sym typeface="Wingdings 2" charset="0"/>
              </a:rPr>
              <a:t>     handled by a syntax directed pretty printer.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35100"/>
            <a:ext cx="2438400" cy="4548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2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Pretty Printer is a Translator!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319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Pretty Printer with a Twist fits neatly into our translator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input file and construct AST/Collect info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Generate output code, flagging unused assignments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3565" y="4114800"/>
            <a:ext cx="8605935" cy="923754"/>
            <a:chOff x="203826" y="1676400"/>
            <a:chExt cx="10073985" cy="1136928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  <a:br>
                <a:rPr lang="en-US" sz="1200" dirty="0"/>
              </a:br>
              <a:r>
                <a:rPr lang="en-US" sz="1200" dirty="0"/>
                <a:t>Text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Target</a:t>
              </a:r>
              <a:br>
                <a:rPr lang="en-US" sz="1200" dirty="0"/>
              </a:br>
              <a:r>
                <a:rPr lang="en-US" sz="1200" dirty="0"/>
                <a:t>Language</a:t>
              </a: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H="1" flipV="1">
            <a:off x="4572000" y="5105400"/>
            <a:ext cx="27964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581400" y="5715000"/>
            <a:ext cx="282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Variable definition/usage </a:t>
            </a:r>
            <a:r>
              <a:rPr lang="en-US" dirty="0"/>
              <a:t>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Printer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5981700" cy="3000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1400" y="5816600"/>
            <a:ext cx="230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+ 2 Tree Walkers</a:t>
            </a:r>
          </a:p>
        </p:txBody>
      </p:sp>
    </p:spTree>
    <p:extLst>
      <p:ext uri="{BB962C8B-B14F-4D97-AF65-F5344CB8AC3E}">
        <p14:creationId xmlns:p14="http://schemas.microsoft.com/office/powerpoint/2010/main" val="210483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pass of the pretty printer walks the AST and looks for variables in expressions</a:t>
            </a:r>
          </a:p>
          <a:p>
            <a:pPr lvl="1"/>
            <a:r>
              <a:rPr lang="en-US" dirty="0"/>
              <a:t>only those count as usage points. </a:t>
            </a:r>
          </a:p>
          <a:p>
            <a:r>
              <a:rPr lang="en-US" dirty="0"/>
              <a:t>A peek at the tree walker for the first pass,</a:t>
            </a:r>
            <a:br>
              <a:rPr lang="en-US" dirty="0"/>
            </a:br>
            <a:r>
              <a:rPr lang="en-US" dirty="0"/>
              <a:t>   cuppa1_pp1_walk.py</a:t>
            </a:r>
            <a:br>
              <a:rPr lang="en-US" dirty="0"/>
            </a:br>
            <a:r>
              <a:rPr lang="en-US" dirty="0"/>
              <a:t>shows that it literally just walks the tree doing nothing until it finds a variable in an expression. </a:t>
            </a:r>
          </a:p>
          <a:p>
            <a:r>
              <a:rPr lang="en-US" dirty="0"/>
              <a:t>If it finds a variable in an expression then the node function for </a:t>
            </a:r>
            <a:r>
              <a:rPr lang="en-US" dirty="0" err="1"/>
              <a:t>id_exp</a:t>
            </a:r>
            <a:r>
              <a:rPr lang="en-US" dirty="0"/>
              <a:t> marks the variable in the symbol table as used,</a:t>
            </a:r>
          </a:p>
        </p:txBody>
      </p:sp>
    </p:spTree>
    <p:extLst>
      <p:ext uri="{BB962C8B-B14F-4D97-AF65-F5344CB8AC3E}">
        <p14:creationId xmlns:p14="http://schemas.microsoft.com/office/powerpoint/2010/main" val="76109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819400" cy="1042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95600"/>
            <a:ext cx="2571750" cy="117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95800"/>
            <a:ext cx="4425950" cy="1307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144488" y="2980706"/>
            <a:ext cx="19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Walking the Tree!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567" y="3549810"/>
            <a:ext cx="2978150" cy="732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86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05641"/>
            <a:ext cx="5511800" cy="1467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9600" y="214844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 bwMode="auto">
          <a:xfrm rot="20081653">
            <a:off x="3371782" y="4017734"/>
            <a:ext cx="304800" cy="513773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9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097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Recall that when the frontend finds a definition of a variable as an</a:t>
            </a:r>
          </a:p>
          <a:p>
            <a:pPr lvl="1"/>
            <a:r>
              <a:rPr lang="en-US" dirty="0"/>
              <a:t>assignment statement or a</a:t>
            </a:r>
          </a:p>
          <a:p>
            <a:pPr lvl="1"/>
            <a:r>
              <a:rPr lang="en-US" dirty="0"/>
              <a:t>get statement </a:t>
            </a:r>
          </a:p>
          <a:p>
            <a:r>
              <a:rPr lang="en-US" dirty="0"/>
              <a:t>it enters the variable into the symbol table and initializes it with None.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89" y="3276600"/>
            <a:ext cx="3507211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 bwMode="auto">
          <a:xfrm>
            <a:off x="5486400" y="53340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5496296" y="59436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following: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2536048" cy="244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59" y="2590800"/>
            <a:ext cx="5962650" cy="616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059" y="3500604"/>
            <a:ext cx="5962650" cy="18644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3F8BF-BBE0-D242-9C7A-86D2FFD24FE6}"/>
              </a:ext>
            </a:extLst>
          </p:cNvPr>
          <p:cNvSpPr txBox="1"/>
          <p:nvPr/>
        </p:nvSpPr>
        <p:spPr>
          <a:xfrm>
            <a:off x="3675888" y="224028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3*2+4</a:t>
            </a:r>
          </a:p>
        </p:txBody>
      </p:sp>
    </p:spTree>
    <p:extLst>
      <p:ext uri="{BB962C8B-B14F-4D97-AF65-F5344CB8AC3E}">
        <p14:creationId xmlns:p14="http://schemas.microsoft.com/office/powerpoint/2010/main" val="516246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7141"/>
            <a:ext cx="4324350" cy="2149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087662"/>
            <a:ext cx="4241800" cy="1892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2649" y="1876301"/>
            <a:ext cx="19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tree walker</a:t>
            </a:r>
          </a:p>
        </p:txBody>
      </p:sp>
    </p:spTree>
    <p:extLst>
      <p:ext uri="{BB962C8B-B14F-4D97-AF65-F5344CB8AC3E}">
        <p14:creationId xmlns:p14="http://schemas.microsoft.com/office/powerpoint/2010/main" val="474374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PP2: Pretty Print Tree Walker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tree walker for the second pass walks the AST and compiles a formatted string that represents the pretty printed program.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2667000" cy="1729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48200" y="3555726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that programs are nil terminated</a:t>
            </a:r>
            <a:br>
              <a:rPr lang="en-US" dirty="0"/>
            </a:br>
            <a:r>
              <a:rPr lang="en-US" dirty="0" err="1"/>
              <a:t>Seq</a:t>
            </a:r>
            <a:r>
              <a:rPr lang="en-US" dirty="0"/>
              <a:t> lists of statements: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13" y="4267200"/>
            <a:ext cx="2184400" cy="148590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 bwMode="auto">
          <a:xfrm>
            <a:off x="2170216" y="4853583"/>
            <a:ext cx="22860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9399" y="5450774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Concatenate the string</a:t>
            </a:r>
          </a:p>
          <a:p>
            <a:r>
              <a:rPr lang="en-US" dirty="0"/>
              <a:t>for </a:t>
            </a:r>
            <a:r>
              <a:rPr lang="en-US" dirty="0" err="1"/>
              <a:t>stmt</a:t>
            </a:r>
            <a:r>
              <a:rPr lang="en-US" dirty="0"/>
              <a:t> with the string from </a:t>
            </a:r>
            <a:br>
              <a:rPr lang="en-US" dirty="0"/>
            </a:br>
            <a:r>
              <a:rPr lang="en-US" dirty="0"/>
              <a:t>the rest of the </a:t>
            </a:r>
            <a:r>
              <a:rPr lang="en-US" dirty="0" err="1"/>
              <a:t>Seq</a:t>
            </a:r>
            <a:r>
              <a:rPr lang="en-US" dirty="0"/>
              <a:t> list.</a:t>
            </a:r>
          </a:p>
        </p:txBody>
      </p:sp>
    </p:spTree>
    <p:extLst>
      <p:ext uri="{BB962C8B-B14F-4D97-AF65-F5344CB8AC3E}">
        <p14:creationId xmlns:p14="http://schemas.microsoft.com/office/powerpoint/2010/main" val="26908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PP2: Pretty Print Tree Walker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600200"/>
            <a:ext cx="3632200" cy="1884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6" y="4038600"/>
            <a:ext cx="4216400" cy="2053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948077"/>
            <a:ext cx="3937000" cy="1627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855023" y="6424551"/>
            <a:ext cx="677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Indent() and </a:t>
            </a:r>
            <a:r>
              <a:rPr lang="en-US" dirty="0" err="1"/>
              <a:t>indent_level</a:t>
            </a:r>
            <a:r>
              <a:rPr lang="en-US" dirty="0"/>
              <a:t> keep track of the code indentation for formatting purposes.</a:t>
            </a:r>
          </a:p>
        </p:txBody>
      </p:sp>
    </p:spTree>
    <p:extLst>
      <p:ext uri="{BB962C8B-B14F-4D97-AF65-F5344CB8AC3E}">
        <p14:creationId xmlns:p14="http://schemas.microsoft.com/office/powerpoint/2010/main" val="100049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Function of PP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3975677" cy="487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593278" y="2576945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level function</a:t>
            </a:r>
          </a:p>
        </p:txBody>
      </p:sp>
    </p:spTree>
    <p:extLst>
      <p:ext uri="{BB962C8B-B14F-4D97-AF65-F5344CB8AC3E}">
        <p14:creationId xmlns:p14="http://schemas.microsoft.com/office/powerpoint/2010/main" val="26376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Cuppa1 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9400"/>
            <a:ext cx="7620000" cy="299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397" y="2006930"/>
            <a:ext cx="21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pretty printer</a:t>
            </a:r>
          </a:p>
        </p:txBody>
      </p:sp>
    </p:spTree>
    <p:extLst>
      <p:ext uri="{BB962C8B-B14F-4D97-AF65-F5344CB8AC3E}">
        <p14:creationId xmlns:p14="http://schemas.microsoft.com/office/powerpoint/2010/main" val="180341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5</a:t>
            </a:r>
          </a:p>
          <a:p>
            <a:r>
              <a:rPr lang="en-US"/>
              <a:t>Midterm </a:t>
            </a:r>
            <a:r>
              <a:rPr lang="en-US" dirty="0"/>
              <a:t>– see webpage.</a:t>
            </a:r>
          </a:p>
        </p:txBody>
      </p:sp>
    </p:spTree>
    <p:extLst>
      <p:ext uri="{BB962C8B-B14F-4D97-AF65-F5344CB8AC3E}">
        <p14:creationId xmlns:p14="http://schemas.microsoft.com/office/powerpoint/2010/main" val="125082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530"/>
          <a:stretch/>
        </p:blipFill>
        <p:spPr>
          <a:xfrm>
            <a:off x="152400" y="914400"/>
            <a:ext cx="3810000" cy="4273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2268"/>
          <a:stretch/>
        </p:blipFill>
        <p:spPr>
          <a:xfrm>
            <a:off x="5292725" y="2186261"/>
            <a:ext cx="2393950" cy="111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1202" r="3700"/>
          <a:stretch/>
        </p:blipFill>
        <p:spPr>
          <a:xfrm>
            <a:off x="3810000" y="4744882"/>
            <a:ext cx="5257800" cy="2075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simple tree walker for our 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183882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simple tree walker for our expression tree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953000"/>
            <a:ext cx="3048000" cy="787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905000"/>
            <a:ext cx="5962650" cy="61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814804"/>
            <a:ext cx="5962650" cy="1864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700" y="6057900"/>
            <a:ext cx="340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just interpreted the expression tree!!!</a:t>
            </a:r>
          </a:p>
        </p:txBody>
      </p:sp>
    </p:spTree>
    <p:extLst>
      <p:ext uri="{BB962C8B-B14F-4D97-AF65-F5344CB8AC3E}">
        <p14:creationId xmlns:p14="http://schemas.microsoft.com/office/powerpoint/2010/main" val="161925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Notice that this scheme mimics what we did in the syntax directed interpretation schema,</a:t>
            </a:r>
          </a:p>
          <a:p>
            <a:r>
              <a:rPr lang="en-US" dirty="0"/>
              <a:t>But now we interpret an expression tree rather than the implicit tree constructed by the parser.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simple tree walker for our expression tree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4530"/>
          <a:stretch/>
        </p:blipFill>
        <p:spPr>
          <a:xfrm>
            <a:off x="228600" y="1981200"/>
            <a:ext cx="3810000" cy="42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Play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Tree walkers exist completely separately from the AST.</a:t>
            </a:r>
          </a:p>
          <a:p>
            <a:r>
              <a:rPr lang="en-US" dirty="0"/>
              <a:t>Tree walkers plug into the AST and process it using their node functions.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25" y="2971800"/>
            <a:ext cx="47463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Play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There is nothing to prevent us from plugging in multiple walkers during the processing of an AST, each performing a distinct phase of the processing.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298825"/>
            <a:ext cx="544830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" y="2438400"/>
            <a:ext cx="728749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5043714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142940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91343</TotalTime>
  <Words>720</Words>
  <Application>Microsoft Macintosh PowerPoint</Application>
  <PresentationFormat>On-screen Show (4:3)</PresentationFormat>
  <Paragraphs>103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csc402-ln002</vt:lpstr>
      <vt:lpstr>Processing ASTs:  Tree Walking</vt:lpstr>
      <vt:lpstr>Processing ASTs:  Tree Walking</vt:lpstr>
      <vt:lpstr>Processing ASTs:  Tree Walking</vt:lpstr>
      <vt:lpstr>Processing ASTs:  Tree Walking</vt:lpstr>
      <vt:lpstr>Processing ASTs:  Tree Walking</vt:lpstr>
      <vt:lpstr>Tree Walkers are Plug'n Play</vt:lpstr>
      <vt:lpstr>Tree Walkers are Plug'n Play</vt:lpstr>
      <vt:lpstr>An Interpreter for Cuppa1</vt:lpstr>
      <vt:lpstr>An Interpreter for Cuppa1</vt:lpstr>
      <vt:lpstr>An Interpreter for Cuppa1</vt:lpstr>
      <vt:lpstr>An Interpreter for Cuppa1</vt:lpstr>
      <vt:lpstr>A Pretty Printer with a Twist</vt:lpstr>
      <vt:lpstr>PrettyPrinting the Language</vt:lpstr>
      <vt:lpstr>The Pretty Printer is a Translator!</vt:lpstr>
      <vt:lpstr>Pretty Printer Architecture</vt:lpstr>
      <vt:lpstr>PP1: Variable Usage</vt:lpstr>
      <vt:lpstr>PP1: Variable Usage</vt:lpstr>
      <vt:lpstr>PP1: Variable Usage</vt:lpstr>
      <vt:lpstr>PP1: Variable Usage</vt:lpstr>
      <vt:lpstr>PP1: Variable Usage</vt:lpstr>
      <vt:lpstr>PP2: Pretty Print Tree Walker</vt:lpstr>
      <vt:lpstr>PP2: Pretty Print Tree Walker</vt:lpstr>
      <vt:lpstr>Top Level Function of PP</vt:lpstr>
      <vt:lpstr>The Cuppa1 PP</vt:lpstr>
      <vt:lpstr>Assignment 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113</cp:revision>
  <cp:lastPrinted>2019-10-07T10:05:08Z</cp:lastPrinted>
  <dcterms:created xsi:type="dcterms:W3CDTF">2011-09-27T16:15:36Z</dcterms:created>
  <dcterms:modified xsi:type="dcterms:W3CDTF">2021-09-28T18:54:51Z</dcterms:modified>
</cp:coreProperties>
</file>