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0"/>
  </p:notesMasterIdLst>
  <p:sldIdLst>
    <p:sldId id="276" r:id="rId2"/>
    <p:sldId id="256" r:id="rId3"/>
    <p:sldId id="277" r:id="rId4"/>
    <p:sldId id="257" r:id="rId5"/>
    <p:sldId id="258" r:id="rId6"/>
    <p:sldId id="259" r:id="rId7"/>
    <p:sldId id="278" r:id="rId8"/>
    <p:sldId id="260" r:id="rId9"/>
    <p:sldId id="261" r:id="rId10"/>
    <p:sldId id="262" r:id="rId11"/>
    <p:sldId id="275" r:id="rId12"/>
    <p:sldId id="279" r:id="rId13"/>
    <p:sldId id="280" r:id="rId14"/>
    <p:sldId id="282" r:id="rId15"/>
    <p:sldId id="281" r:id="rId16"/>
    <p:sldId id="263" r:id="rId17"/>
    <p:sldId id="270" r:id="rId18"/>
    <p:sldId id="283" r:id="rId19"/>
    <p:sldId id="264" r:id="rId20"/>
    <p:sldId id="265" r:id="rId21"/>
    <p:sldId id="267" r:id="rId22"/>
    <p:sldId id="268" r:id="rId23"/>
    <p:sldId id="269" r:id="rId24"/>
    <p:sldId id="271" r:id="rId25"/>
    <p:sldId id="272" r:id="rId26"/>
    <p:sldId id="285" r:id="rId27"/>
    <p:sldId id="284" r:id="rId28"/>
    <p:sldId id="27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10"/>
    <p:restoredTop sz="90963"/>
  </p:normalViewPr>
  <p:slideViewPr>
    <p:cSldViewPr>
      <p:cViewPr>
        <p:scale>
          <a:sx n="96" d="100"/>
          <a:sy n="96" d="100"/>
        </p:scale>
        <p:origin x="66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42D43-44F8-E040-9021-D73A13F19F2D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smtClean="0"/>
              <a:t>algorithm box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6111C-B9CE-7B4A-8887-1FB1CD87998C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top-down parser algorithm using a queue – algorithm outline could be similar to the one for LR(1</a:t>
            </a:r>
            <a:r>
              <a:rPr lang="en-US" smtClean="0"/>
              <a:t>) parsing.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Programming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exception of the Generator we saw that all language processors perform some kind of syntax analysis – an analysis of the structure of the program.</a:t>
            </a:r>
          </a:p>
          <a:p>
            <a:r>
              <a:rPr lang="en-US" dirty="0" smtClean="0"/>
              <a:t>To make this efficient and effective we need some mechanism to specify the structure of a programming language in a straight forward manner.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 smtClean="0">
                <a:ea typeface="Wingdings"/>
                <a:cs typeface="Wingdings"/>
                <a:sym typeface="Wingdings"/>
              </a:rPr>
              <a:t>grammars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dirty="0"/>
              <a:t>-Down </a:t>
            </a:r>
            <a:r>
              <a:rPr lang="en-US" dirty="0" smtClean="0"/>
              <a:t>Parsers </a:t>
            </a:r>
            <a:r>
              <a:rPr lang="en-US" dirty="0"/>
              <a:t>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as </a:t>
            </a:r>
            <a:r>
              <a:rPr lang="en-US" sz="2200" dirty="0"/>
              <a:t>opposed to bottom up </a:t>
            </a:r>
            <a:r>
              <a:rPr lang="en-US" sz="2200" dirty="0" smtClean="0"/>
              <a:t>parsers, LR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</a:t>
            </a:r>
            <a:r>
              <a:rPr lang="en-US" sz="2600" dirty="0" smtClean="0"/>
              <a:t>to decide </a:t>
            </a:r>
            <a:r>
              <a:rPr lang="en-US" sz="2600" dirty="0"/>
              <a:t>how to construct the next node(s) in the </a:t>
            </a:r>
            <a:r>
              <a:rPr lang="en-US" sz="2600" dirty="0" smtClean="0"/>
              <a:t>parse tree.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</a:t>
            </a:r>
            <a:r>
              <a:rPr lang="en-US" sz="2200" dirty="0" smtClean="0"/>
              <a:t>derivation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066800" y="2271712"/>
            <a:ext cx="314325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 smtClean="0"/>
              <a:t>prog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</a:t>
            </a:r>
            <a:r>
              <a:rPr lang="sv-SE" dirty="0" smtClean="0"/>
              <a:t>      </a:t>
            </a:r>
            <a:r>
              <a:rPr lang="sv-SE" dirty="0"/>
              <a:t>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  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</a:t>
            </a:r>
            <a:r>
              <a:rPr lang="nl-NL" dirty="0" smtClean="0"/>
              <a:t>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</a:t>
            </a:r>
            <a:r>
              <a:rPr lang="nl-NL" dirty="0" smtClean="0"/>
              <a:t>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</a:t>
            </a:r>
            <a:r>
              <a:rPr lang="ro-RO" dirty="0" smtClean="0"/>
              <a:t>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 top-down parsing we can think</a:t>
            </a:r>
          </a:p>
          <a:p>
            <a:r>
              <a:rPr lang="en-US" dirty="0"/>
              <a:t>o</a:t>
            </a:r>
            <a:r>
              <a:rPr lang="en-US" dirty="0" smtClean="0"/>
              <a:t>f the grammar extended with the</a:t>
            </a:r>
          </a:p>
          <a:p>
            <a:r>
              <a:rPr lang="en-US" dirty="0"/>
              <a:t>o</a:t>
            </a:r>
            <a:r>
              <a:rPr lang="en-US" dirty="0" smtClean="0"/>
              <a:t>ne token look-ahead set.</a:t>
            </a:r>
          </a:p>
          <a:p>
            <a:endParaRPr lang="en-US" dirty="0"/>
          </a:p>
          <a:p>
            <a:r>
              <a:rPr lang="en-US" dirty="0" smtClean="0"/>
              <a:t>The look-ahead set uniquely identifies</a:t>
            </a:r>
          </a:p>
          <a:p>
            <a:r>
              <a:rPr lang="en-US" dirty="0"/>
              <a:t>t</a:t>
            </a:r>
            <a:r>
              <a:rPr lang="en-US" dirty="0" smtClean="0"/>
              <a:t>he selection of each rule within a</a:t>
            </a:r>
          </a:p>
          <a:p>
            <a:r>
              <a:rPr lang="en-US" dirty="0"/>
              <a:t>b</a:t>
            </a:r>
            <a:r>
              <a:rPr lang="en-US" dirty="0" smtClean="0"/>
              <a:t>lock of rules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 grammar is a list of rules and a rule is the tuple (non-terminal, body)</a:t>
            </a:r>
          </a:p>
          <a:p>
            <a:r>
              <a:rPr lang="en-US" dirty="0" smtClean="0"/>
              <a:t>Note: a grammar extended with </a:t>
            </a:r>
            <a:r>
              <a:rPr lang="en-US" dirty="0" err="1" smtClean="0"/>
              <a:t>lookahead</a:t>
            </a:r>
            <a:r>
              <a:rPr lang="en-US" dirty="0" smtClean="0"/>
              <a:t> sets is a list of rules where each rule</a:t>
            </a:r>
            <a:br>
              <a:rPr lang="en-US" dirty="0" smtClean="0"/>
            </a:br>
            <a:r>
              <a:rPr lang="en-US" dirty="0" smtClean="0"/>
              <a:t>          is the tuple (non-terminal, </a:t>
            </a:r>
            <a:r>
              <a:rPr lang="en-US" dirty="0" err="1" smtClean="0"/>
              <a:t>lookahead</a:t>
            </a:r>
            <a:r>
              <a:rPr lang="en-US" dirty="0" smtClean="0"/>
              <a:t>-set, body)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union operator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 smtClean="0"/>
              <a:t>grammar</a:t>
            </a:r>
            <a:r>
              <a:rPr lang="da-DK" b="1" dirty="0" smtClean="0"/>
              <a:t> G:</a:t>
            </a:r>
          </a:p>
          <a:p>
            <a:endParaRPr lang="da-DK" dirty="0"/>
          </a:p>
          <a:p>
            <a:r>
              <a:rPr lang="da-DK" dirty="0" err="1" smtClean="0"/>
              <a:t>prog</a:t>
            </a:r>
            <a:r>
              <a:rPr lang="da-DK" dirty="0" smtClean="0"/>
              <a:t> </a:t>
            </a:r>
            <a:r>
              <a:rPr lang="da-DK" dirty="0"/>
              <a:t>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 smtClean="0"/>
              <a:t>prog</a:t>
            </a:r>
            <a:endParaRPr lang="da-DK" dirty="0"/>
          </a:p>
          <a:p>
            <a:r>
              <a:rPr lang="da-DK" dirty="0"/>
              <a:t>    </a:t>
            </a:r>
            <a:r>
              <a:rPr lang="da-DK" dirty="0" smtClean="0"/>
              <a:t>    | </a:t>
            </a:r>
            <a:r>
              <a:rPr lang="da-DK" dirty="0"/>
              <a:t>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</a:t>
            </a:r>
            <a:r>
              <a:rPr lang="da-DK" dirty="0" smtClean="0"/>
              <a:t>      </a:t>
            </a:r>
            <a:r>
              <a:rPr lang="da-DK" dirty="0"/>
              <a:t>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</a:t>
            </a:r>
            <a:r>
              <a:rPr lang="da-DK" dirty="0" smtClean="0"/>
              <a:t>      </a:t>
            </a:r>
            <a:r>
              <a:rPr lang="da-DK" dirty="0"/>
              <a:t>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</a:t>
            </a:r>
            <a:r>
              <a:rPr lang="da-DK" dirty="0" smtClean="0"/>
              <a:t>      </a:t>
            </a:r>
            <a:r>
              <a:rPr lang="da-DK" dirty="0"/>
              <a:t>| ( </a:t>
            </a:r>
            <a:r>
              <a:rPr lang="da-DK" dirty="0" err="1"/>
              <a:t>exp</a:t>
            </a:r>
            <a:r>
              <a:rPr lang="da-DK" dirty="0"/>
              <a:t> )</a:t>
            </a:r>
          </a:p>
          <a:p>
            <a:r>
              <a:rPr lang="da-DK" dirty="0" smtClean="0"/>
              <a:t>       </a:t>
            </a:r>
            <a:r>
              <a:rPr lang="da-DK" dirty="0"/>
              <a:t>| var</a:t>
            </a:r>
          </a:p>
          <a:p>
            <a:r>
              <a:rPr lang="da-DK" dirty="0" smtClean="0"/>
              <a:t>       </a:t>
            </a:r>
            <a:r>
              <a:rPr lang="da-DK" dirty="0"/>
              <a:t>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</a:t>
            </a:r>
            <a:r>
              <a:rPr lang="da-DK" dirty="0" smtClean="0"/>
              <a:t>9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grammar GL:</a:t>
            </a:r>
          </a:p>
          <a:p>
            <a:endParaRPr lang="en-US" dirty="0"/>
          </a:p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 smtClean="0"/>
              <a:t>prog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</a:t>
            </a:r>
            <a:r>
              <a:rPr lang="sv-SE" dirty="0" smtClean="0"/>
              <a:t>      </a:t>
            </a:r>
            <a:r>
              <a:rPr lang="sv-SE" dirty="0"/>
              <a:t>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  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</a:t>
            </a:r>
            <a:r>
              <a:rPr lang="nl-NL" dirty="0" smtClean="0"/>
              <a:t>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</a:t>
            </a:r>
            <a:r>
              <a:rPr lang="nl-NL" dirty="0" smtClean="0"/>
              <a:t>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</a:t>
            </a:r>
            <a:r>
              <a:rPr lang="ro-RO" dirty="0" smtClean="0"/>
              <a:t>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 smtClean="0">
                <a:solidFill>
                  <a:srgbClr val="000000"/>
                </a:solidFill>
              </a:rPr>
              <a:t>... </a:t>
            </a:r>
            <a:r>
              <a:rPr lang="is-IS" dirty="0" smtClean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 smtClean="0"/>
              <a:t>sLL</a:t>
            </a:r>
            <a:r>
              <a:rPr lang="en-US" sz="2800" dirty="0" smtClean="0"/>
              <a:t>(1</a:t>
            </a:r>
            <a:r>
              <a:rPr lang="en-US" sz="2800" dirty="0"/>
              <a:t>) parsing </a:t>
            </a:r>
            <a:r>
              <a:rPr lang="en-US" sz="2800" dirty="0" smtClean="0"/>
              <a:t>does not </a:t>
            </a:r>
            <a:r>
              <a:rPr lang="en-US" sz="2800" dirty="0"/>
              <a:t>deal with non-terminals that expand into the empty string in the first position of a </a:t>
            </a:r>
            <a:r>
              <a:rPr lang="en-US" sz="2800" dirty="0" smtClean="0"/>
              <a:t>production </a:t>
            </a:r>
            <a:r>
              <a:rPr lang="mr-IN" sz="2800" dirty="0" smtClean="0"/>
              <a:t>–</a:t>
            </a:r>
            <a:r>
              <a:rPr lang="en-US" sz="2800" dirty="0" smtClean="0"/>
              <a:t> also called </a:t>
            </a:r>
            <a:r>
              <a:rPr lang="en-US" sz="2800" i="1" dirty="0" err="1" smtClean="0"/>
              <a:t>nullable</a:t>
            </a:r>
            <a:r>
              <a:rPr lang="en-US" sz="2800" i="1" dirty="0" smtClean="0"/>
              <a:t> prefixes.</a:t>
            </a:r>
            <a:endParaRPr lang="en-US" sz="2800" dirty="0"/>
          </a:p>
          <a:p>
            <a:r>
              <a:rPr lang="en-US" sz="2800" dirty="0"/>
              <a:t>All our hand-built parsers will be </a:t>
            </a:r>
            <a:r>
              <a:rPr lang="en-US" sz="2800" dirty="0" err="1"/>
              <a:t>sLL</a:t>
            </a:r>
            <a:r>
              <a:rPr lang="en-US" sz="2800" dirty="0"/>
              <a:t>(1) but when we use </a:t>
            </a:r>
            <a:r>
              <a:rPr lang="en-US" sz="2800" dirty="0" smtClean="0"/>
              <a:t>Ply and we </a:t>
            </a:r>
            <a:r>
              <a:rPr lang="en-US" sz="2800" dirty="0"/>
              <a:t>will have access to </a:t>
            </a:r>
            <a:r>
              <a:rPr lang="en-US" sz="2800" dirty="0" smtClean="0"/>
              <a:t>a powerful parsing technique called LR(1).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</a:t>
            </a:r>
            <a:r>
              <a:rPr lang="en-US" i="1" dirty="0" smtClean="0"/>
              <a:t>non-terminal </a:t>
            </a:r>
            <a:r>
              <a:rPr lang="en-US" dirty="0" smtClean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We start with the grammar for Exp0 extended with the </a:t>
            </a:r>
            <a:r>
              <a:rPr lang="en-US" sz="2200" dirty="0" err="1" smtClean="0"/>
              <a:t>lookahead</a:t>
            </a:r>
            <a:r>
              <a:rPr lang="en-US" sz="2200" dirty="0" smtClean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 smtClean="0"/>
              <a:t>prog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</a:t>
            </a:r>
            <a:r>
              <a:rPr lang="sv-SE" dirty="0" smtClean="0"/>
              <a:t>      </a:t>
            </a:r>
            <a:r>
              <a:rPr lang="sv-SE" dirty="0"/>
              <a:t>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smtClean="0"/>
              <a:t>  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</a:t>
            </a:r>
            <a:r>
              <a:rPr lang="nl-NL" dirty="0" smtClean="0"/>
              <a:t>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( </a:t>
            </a:r>
            <a:r>
              <a:rPr lang="nl-NL" dirty="0" err="1"/>
              <a:t>exp</a:t>
            </a:r>
            <a:r>
              <a:rPr lang="nl-NL" dirty="0"/>
              <a:t> )</a:t>
            </a:r>
          </a:p>
          <a:p>
            <a:r>
              <a:rPr lang="nl-NL" dirty="0"/>
              <a:t>   </a:t>
            </a:r>
            <a:r>
              <a:rPr lang="nl-NL" dirty="0" smtClean="0"/>
              <a:t>    </a:t>
            </a:r>
            <a:r>
              <a:rPr lang="nl-NL" dirty="0"/>
              <a:t>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</a:t>
            </a:r>
            <a:r>
              <a:rPr lang="ro-RO" dirty="0" smtClean="0"/>
              <a:t>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 smtClean="0">
                <a:solidFill>
                  <a:srgbClr val="000000"/>
                </a:solidFill>
              </a:rPr>
              <a:t>... </a:t>
            </a:r>
            <a:r>
              <a:rPr lang="is-IS" dirty="0" smtClean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 smtClean="0"/>
              <a:t>We need to set up some sort of character input stream</a:t>
            </a:r>
            <a:endParaRPr 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362200"/>
            <a:ext cx="6726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</a:t>
            </a:r>
            <a:r>
              <a:rPr lang="en-US" sz="1600" dirty="0" err="1">
                <a:latin typeface="Courier New"/>
                <a:cs typeface="Courier New"/>
              </a:rPr>
              <a:t>grammar_stuff</a:t>
            </a:r>
            <a:r>
              <a:rPr lang="en-US" sz="1600" dirty="0">
                <a:latin typeface="Courier New"/>
                <a:cs typeface="Courier New"/>
              </a:rPr>
              <a:t> import </a:t>
            </a:r>
            <a:r>
              <a:rPr lang="en-US" sz="1600" dirty="0" err="1" smtClean="0">
                <a:latin typeface="Courier New"/>
                <a:cs typeface="Courier New"/>
              </a:rPr>
              <a:t>InputStream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1600" dirty="0"/>
          </a:p>
          <a:p>
            <a:r>
              <a:rPr lang="en-US" sz="1600" dirty="0" err="1" smtClean="0"/>
              <a:t>InputStream</a:t>
            </a:r>
            <a:r>
              <a:rPr lang="en-US" sz="1600" dirty="0" smtClean="0"/>
              <a:t> supports the operations: ‘pointer’, ‘next’, and ‘</a:t>
            </a:r>
            <a:r>
              <a:rPr lang="en-US" sz="1600" dirty="0" err="1" smtClean="0"/>
              <a:t>end_of_file</a:t>
            </a:r>
            <a:r>
              <a:rPr lang="en-US" sz="1600" dirty="0" smtClean="0"/>
              <a:t>’</a:t>
            </a:r>
          </a:p>
          <a:p>
            <a:endParaRPr lang="en-US" sz="1600" dirty="0"/>
          </a:p>
          <a:p>
            <a:pPr algn="ctr"/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et_stream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InputStream</a:t>
            </a:r>
            <a:r>
              <a:rPr lang="en-US" sz="1600" dirty="0" smtClean="0">
                <a:latin typeface="Courier New"/>
                <a:cs typeface="Courier New"/>
              </a:rPr>
              <a:t>([&lt;input list of characters</a:t>
            </a:r>
            <a:r>
              <a:rPr lang="en-US" sz="1600" dirty="0" smtClean="0">
                <a:latin typeface="Courier New"/>
                <a:cs typeface="Courier New"/>
              </a:rPr>
              <a:t>&gt;]))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81016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all the Python code given in the slides is available in the ‘code’ section of the </a:t>
            </a:r>
            <a:r>
              <a:rPr lang="en-US" dirty="0" err="1" smtClean="0"/>
              <a:t>Plipy</a:t>
            </a:r>
            <a:r>
              <a:rPr lang="en-US" dirty="0" smtClean="0"/>
              <a:t> Notebooks.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hand-built parser for Exp0 is in ’exp0_recdesc.py’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prog</a:t>
            </a:r>
            <a:r>
              <a:rPr lang="en-US" sz="1600" dirty="0"/>
              <a:t> 	:	</a:t>
            </a:r>
            <a:r>
              <a:rPr lang="en-US" sz="1600" dirty="0" err="1" smtClean="0"/>
              <a:t>stmt</a:t>
            </a:r>
            <a:r>
              <a:rPr lang="en-US" sz="1600" dirty="0"/>
              <a:t> </a:t>
            </a:r>
            <a:r>
              <a:rPr lang="en-US" sz="1600" dirty="0" err="1" smtClean="0"/>
              <a:t>prog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|               “”</a:t>
            </a:r>
            <a:endParaRPr lang="en-US" sz="1600" dirty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098925" y="3303588"/>
            <a:ext cx="341684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r>
              <a:rPr lang="en-US" dirty="0">
                <a:latin typeface="Courier New"/>
                <a:cs typeface="Courier New"/>
              </a:rPr>
              <a:t>():</a:t>
            </a:r>
          </a:p>
          <a:p>
            <a:r>
              <a:rPr lang="en-US" dirty="0">
                <a:latin typeface="Courier New"/>
                <a:cs typeface="Courier New"/>
              </a:rPr>
              <a:t>    while not </a:t>
            </a:r>
            <a:r>
              <a:rPr lang="en-US" dirty="0" err="1">
                <a:latin typeface="Courier New"/>
                <a:cs typeface="Courier New"/>
              </a:rPr>
              <a:t>I.end_of_file</a:t>
            </a:r>
            <a:r>
              <a:rPr lang="en-US" dirty="0">
                <a:latin typeface="Courier New"/>
                <a:cs typeface="Courier New"/>
              </a:rPr>
              <a:t>():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stmt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2331244" y="325993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9450" y="5715645"/>
            <a:ext cx="6202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 a </a:t>
            </a:r>
            <a:r>
              <a:rPr lang="en-US" dirty="0" err="1"/>
              <a:t>lookahead</a:t>
            </a:r>
            <a:r>
              <a:rPr lang="en-US" dirty="0"/>
              <a:t> set is not necessary here – only one rule to choose </a:t>
            </a:r>
            <a:r>
              <a:rPr lang="en-US" dirty="0" smtClean="0"/>
              <a:t>from </a:t>
            </a:r>
          </a:p>
          <a:p>
            <a:r>
              <a:rPr lang="en-US" dirty="0"/>
              <a:t> </a:t>
            </a:r>
            <a:r>
              <a:rPr lang="en-US" dirty="0" smtClean="0"/>
              <a:t>          besides the empty rule.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</a:t>
            </a:r>
            <a:r>
              <a:rPr lang="en-US" sz="2400" dirty="0" smtClean="0"/>
              <a:t>. (there are many kind of other grammars: regular grammars, context-sensitive grammars,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17887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{‘p’}</a:t>
            </a:r>
            <a:r>
              <a:rPr lang="en-US" sz="1600" dirty="0"/>
              <a:t>	'p'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{‘s’}</a:t>
            </a:r>
            <a:r>
              <a:rPr lang="en-US" sz="1600" dirty="0"/>
              <a:t>	'</a:t>
            </a:r>
            <a:r>
              <a:rPr lang="en-US" sz="1600" dirty="0" smtClean="0"/>
              <a:t>s’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exp</a:t>
            </a:r>
            <a:r>
              <a:rPr lang="en-US" sz="1600" dirty="0"/>
              <a:t> ';'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43200" y="3276600"/>
            <a:ext cx="60198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stmt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urier New"/>
                <a:cs typeface="Courier New"/>
              </a:rPr>
              <a:t>sym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 = </a:t>
            </a:r>
            <a:r>
              <a:rPr lang="en-US" sz="1000" dirty="0" err="1">
                <a:solidFill>
                  <a:srgbClr val="FF0000"/>
                </a:solidFill>
                <a:latin typeface="Courier New"/>
                <a:cs typeface="Courier New"/>
              </a:rPr>
              <a:t>I.pointer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if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== 'p':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 # match the ';'                                                                                </a:t>
            </a:r>
          </a:p>
          <a:p>
            <a:r>
              <a:rPr lang="pl-PL" sz="1000" dirty="0">
                <a:latin typeface="Courier New"/>
                <a:cs typeface="Courier New"/>
              </a:rPr>
              <a:t>    </a:t>
            </a:r>
            <a:r>
              <a:rPr lang="pl-PL" sz="1000" dirty="0" err="1">
                <a:latin typeface="Courier New"/>
                <a:cs typeface="Courier New"/>
              </a:rPr>
              <a:t>elif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sym</a:t>
            </a:r>
            <a:r>
              <a:rPr lang="pl-PL" sz="1000" dirty="0">
                <a:latin typeface="Courier New"/>
                <a:cs typeface="Courier New"/>
              </a:rPr>
              <a:t> == 's':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I.next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var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exp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 # match the ';'                                                                                </a:t>
            </a:r>
          </a:p>
          <a:p>
            <a:r>
              <a:rPr lang="hu-HU" sz="1000" dirty="0">
                <a:latin typeface="Courier New"/>
                <a:cs typeface="Courier New"/>
              </a:rPr>
              <a:t>    else: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raise </a:t>
            </a:r>
            <a:r>
              <a:rPr lang="en-US" sz="1000" dirty="0" err="1">
                <a:latin typeface="Courier New"/>
                <a:cs typeface="Courier New"/>
              </a:rPr>
              <a:t>SyntaxError</a:t>
            </a:r>
            <a:r>
              <a:rPr lang="en-US" sz="1000" dirty="0">
                <a:latin typeface="Courier New"/>
                <a:cs typeface="Courier New"/>
              </a:rPr>
              <a:t>('unexpected symbol {} while </a:t>
            </a:r>
            <a:r>
              <a:rPr lang="en-US" sz="1000" dirty="0" err="1">
                <a:latin typeface="Courier New"/>
                <a:cs typeface="Courier New"/>
              </a:rPr>
              <a:t>parsing'.format</a:t>
            </a:r>
            <a:r>
              <a:rPr lang="en-US" sz="1000" dirty="0">
                <a:latin typeface="Courier New"/>
                <a:cs typeface="Courier New"/>
              </a:rPr>
              <a:t>(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))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are using the look-ahead set to decide which rule to call!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8400" y="3389055"/>
            <a:ext cx="5956416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 </a:t>
            </a:r>
            <a:r>
              <a:rPr lang="en-US" sz="1000" dirty="0" err="1">
                <a:latin typeface="Courier New"/>
                <a:cs typeface="Courier New"/>
              </a:rPr>
              <a:t>I.pointer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if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== '+':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</a:t>
            </a:r>
            <a:r>
              <a:rPr lang="pl-PL" sz="1000" dirty="0" err="1">
                <a:latin typeface="Courier New"/>
                <a:cs typeface="Courier New"/>
              </a:rPr>
              <a:t>elif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sym</a:t>
            </a:r>
            <a:r>
              <a:rPr lang="pl-PL" sz="1000" dirty="0">
                <a:latin typeface="Courier New"/>
                <a:cs typeface="Courier New"/>
              </a:rPr>
              <a:t> == '-':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I.next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exp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exp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tr-TR" sz="1000" dirty="0">
                <a:latin typeface="Courier New"/>
                <a:cs typeface="Courier New"/>
              </a:rPr>
              <a:t>    elif </a:t>
            </a:r>
            <a:r>
              <a:rPr lang="tr-TR" sz="1000" dirty="0" err="1">
                <a:latin typeface="Courier New"/>
                <a:cs typeface="Courier New"/>
              </a:rPr>
              <a:t>sym</a:t>
            </a:r>
            <a:r>
              <a:rPr lang="tr-TR" sz="1000" dirty="0">
                <a:latin typeface="Courier New"/>
                <a:cs typeface="Courier New"/>
              </a:rPr>
              <a:t> in ['x', 'y', 'z']:</a:t>
            </a:r>
          </a:p>
          <a:p>
            <a:r>
              <a:rPr lang="tr-TR" sz="1000" dirty="0">
                <a:latin typeface="Courier New"/>
                <a:cs typeface="Courier New"/>
              </a:rPr>
              <a:t>        var()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elif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in ['0', '1', '2', '3', '4', '5', '6','7', '8', '9']:</a:t>
            </a:r>
          </a:p>
          <a:p>
            <a:r>
              <a:rPr lang="ro-RO" sz="1000" dirty="0">
                <a:latin typeface="Courier New"/>
                <a:cs typeface="Courier New"/>
              </a:rPr>
              <a:t>        num()</a:t>
            </a:r>
          </a:p>
          <a:p>
            <a:r>
              <a:rPr lang="hu-HU" sz="1000" dirty="0">
                <a:latin typeface="Courier New"/>
                <a:cs typeface="Courier New"/>
              </a:rPr>
              <a:t>    else: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raise </a:t>
            </a:r>
            <a:r>
              <a:rPr lang="en-US" sz="1000" dirty="0" err="1">
                <a:latin typeface="Courier New"/>
                <a:cs typeface="Courier New"/>
              </a:rPr>
              <a:t>SyntaxError</a:t>
            </a:r>
            <a:r>
              <a:rPr lang="en-US" sz="1000" dirty="0">
                <a:latin typeface="Courier New"/>
                <a:cs typeface="Courier New"/>
              </a:rPr>
              <a:t>('unexpected symbol {} while </a:t>
            </a:r>
            <a:r>
              <a:rPr lang="en-US" sz="1000" dirty="0" err="1">
                <a:latin typeface="Courier New"/>
                <a:cs typeface="Courier New"/>
              </a:rPr>
              <a:t>parsing'.format</a:t>
            </a:r>
            <a:r>
              <a:rPr lang="en-US" sz="1000" dirty="0">
                <a:latin typeface="Courier New"/>
                <a:cs typeface="Courier New"/>
              </a:rPr>
              <a:t>(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))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exp</a:t>
            </a:r>
            <a:r>
              <a:rPr lang="en-US" sz="1600" dirty="0"/>
              <a:t>	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{‘+’}</a:t>
            </a:r>
            <a:r>
              <a:rPr lang="en-US" sz="1600" dirty="0"/>
              <a:t>	'+'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{‘-’}</a:t>
            </a:r>
            <a:r>
              <a:rPr lang="en-US" sz="1600" dirty="0"/>
              <a:t>	'-' </a:t>
            </a:r>
            <a:r>
              <a:rPr lang="en-US" sz="1600" dirty="0" err="1"/>
              <a:t>exp</a:t>
            </a:r>
            <a:r>
              <a:rPr lang="en-US" sz="1600" dirty="0"/>
              <a:t> </a:t>
            </a:r>
            <a:r>
              <a:rPr lang="en-US" sz="1600" dirty="0" err="1"/>
              <a:t>exp</a:t>
            </a:r>
            <a:endParaRPr lang="en-US" sz="1600" dirty="0"/>
          </a:p>
          <a:p>
            <a:r>
              <a:rPr lang="en-US" dirty="0"/>
              <a:t>	</a:t>
            </a:r>
            <a:r>
              <a:rPr lang="en-US" dirty="0" smtClean="0"/>
              <a:t>| </a:t>
            </a:r>
            <a:r>
              <a:rPr lang="en-US" dirty="0" smtClean="0">
                <a:solidFill>
                  <a:srgbClr val="FF0000"/>
                </a:solidFill>
              </a:rPr>
              <a:t>{‘(‘}</a:t>
            </a:r>
            <a:r>
              <a:rPr lang="en-US" dirty="0"/>
              <a:t>	'(' </a:t>
            </a:r>
            <a:r>
              <a:rPr lang="en-US" dirty="0" err="1"/>
              <a:t>exp</a:t>
            </a:r>
            <a:r>
              <a:rPr lang="en-US" dirty="0"/>
              <a:t> ')'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</a:t>
            </a:r>
            <a:r>
              <a:rPr lang="en-US" sz="1600" dirty="0" err="1" smtClean="0">
                <a:solidFill>
                  <a:srgbClr val="FF0000"/>
                </a:solidFill>
              </a:rPr>
              <a:t>x’,’y’,’z</a:t>
            </a:r>
            <a:r>
              <a:rPr lang="en-US" sz="1600" dirty="0" smtClean="0">
                <a:solidFill>
                  <a:srgbClr val="FF0000"/>
                </a:solidFill>
              </a:rPr>
              <a:t>}</a:t>
            </a: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| </a:t>
            </a:r>
            <a:r>
              <a:rPr lang="en-US" sz="1600" dirty="0" smtClean="0">
                <a:solidFill>
                  <a:srgbClr val="FF0000"/>
                </a:solidFill>
              </a:rPr>
              <a:t>{‘0’…’9’}</a:t>
            </a:r>
            <a:r>
              <a:rPr lang="en-US" sz="1600" dirty="0"/>
              <a:t>	</a:t>
            </a:r>
            <a:r>
              <a:rPr lang="en-US" sz="1600" dirty="0" err="1"/>
              <a:t>num</a:t>
            </a:r>
            <a:endParaRPr lang="en-US" sz="1600" dirty="0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244402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19400" y="3276600"/>
            <a:ext cx="595641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 </a:t>
            </a:r>
            <a:r>
              <a:rPr lang="en-US" sz="1000" dirty="0" err="1">
                <a:latin typeface="Courier New"/>
                <a:cs typeface="Courier New"/>
              </a:rPr>
              <a:t>I.pointer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if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== 'x':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tr-TR" sz="1000" dirty="0">
                <a:latin typeface="Courier New"/>
                <a:cs typeface="Courier New"/>
              </a:rPr>
              <a:t>    elif </a:t>
            </a:r>
            <a:r>
              <a:rPr lang="tr-TR" sz="1000" dirty="0" err="1">
                <a:latin typeface="Courier New"/>
                <a:cs typeface="Courier New"/>
              </a:rPr>
              <a:t>sym</a:t>
            </a:r>
            <a:r>
              <a:rPr lang="tr-TR" sz="1000" dirty="0">
                <a:latin typeface="Courier New"/>
                <a:cs typeface="Courier New"/>
              </a:rPr>
              <a:t> == 'y':</a:t>
            </a:r>
          </a:p>
          <a:p>
            <a:r>
              <a:rPr lang="tr-TR" sz="1000" dirty="0">
                <a:latin typeface="Courier New"/>
                <a:cs typeface="Courier New"/>
              </a:rPr>
              <a:t>        </a:t>
            </a:r>
            <a:r>
              <a:rPr lang="tr-TR" sz="1000" dirty="0" err="1">
                <a:latin typeface="Courier New"/>
                <a:cs typeface="Courier New"/>
              </a:rPr>
              <a:t>I.next</a:t>
            </a:r>
            <a:r>
              <a:rPr lang="tr-TR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</a:t>
            </a:r>
            <a:r>
              <a:rPr lang="pl-PL" sz="1000" dirty="0" err="1">
                <a:latin typeface="Courier New"/>
                <a:cs typeface="Courier New"/>
              </a:rPr>
              <a:t>elif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sym</a:t>
            </a:r>
            <a:r>
              <a:rPr lang="pl-PL" sz="1000" dirty="0">
                <a:latin typeface="Courier New"/>
                <a:cs typeface="Courier New"/>
              </a:rPr>
              <a:t> == 'z':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I.next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hu-HU" sz="1000" dirty="0">
                <a:latin typeface="Courier New"/>
                <a:cs typeface="Courier New"/>
              </a:rPr>
              <a:t>    else: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raise </a:t>
            </a:r>
            <a:r>
              <a:rPr lang="en-US" sz="1000" dirty="0" err="1">
                <a:latin typeface="Courier New"/>
                <a:cs typeface="Courier New"/>
              </a:rPr>
              <a:t>SyntaxError</a:t>
            </a:r>
            <a:r>
              <a:rPr lang="en-US" sz="1000" dirty="0">
                <a:latin typeface="Courier New"/>
                <a:cs typeface="Courier New"/>
              </a:rPr>
              <a:t>('unexpected symbol {} while </a:t>
            </a:r>
            <a:r>
              <a:rPr lang="en-US" sz="1000" dirty="0" err="1">
                <a:latin typeface="Courier New"/>
                <a:cs typeface="Courier New"/>
              </a:rPr>
              <a:t>parsing'.format</a:t>
            </a:r>
            <a:r>
              <a:rPr lang="en-US" sz="1000" dirty="0">
                <a:latin typeface="Courier New"/>
                <a:cs typeface="Courier New"/>
              </a:rPr>
              <a:t>(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))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Parser by Hand</a:t>
            </a:r>
            <a:endParaRPr lang="en-US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err="1" smtClean="0"/>
              <a:t>var</a:t>
            </a:r>
            <a:r>
              <a:rPr lang="en-US" sz="1600" dirty="0" smtClean="0"/>
              <a:t>  :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‘x’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y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‘y’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ja-JP" altLang="en-US" sz="1600" dirty="0">
                <a:solidFill>
                  <a:srgbClr val="FF0000"/>
                </a:solidFill>
              </a:rPr>
              <a:t>‘</a:t>
            </a:r>
            <a:r>
              <a:rPr lang="en-US" altLang="ja-JP" sz="1600" dirty="0">
                <a:solidFill>
                  <a:srgbClr val="FF0000"/>
                </a:solidFill>
              </a:rPr>
              <a:t>z</a:t>
            </a:r>
            <a:r>
              <a:rPr lang="ja-JP" altLang="en-US" sz="1600" dirty="0">
                <a:solidFill>
                  <a:srgbClr val="FF0000"/>
                </a:solidFill>
              </a:rPr>
              <a:t>’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'z’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81088" y="2584450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/>
              <a:t>num	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‘0’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‘1’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ja-JP" altLang="en-US" dirty="0">
                <a:solidFill>
                  <a:srgbClr val="FF0000"/>
                </a:solidFill>
              </a:rPr>
              <a:t>‘</a:t>
            </a:r>
            <a:r>
              <a:rPr lang="en-US" altLang="ja-JP" dirty="0">
                <a:solidFill>
                  <a:srgbClr val="FF0000"/>
                </a:solidFill>
              </a:rPr>
              <a:t>9</a:t>
            </a:r>
            <a:r>
              <a:rPr lang="ja-JP" altLang="en-US" dirty="0">
                <a:solidFill>
                  <a:srgbClr val="FF0000"/>
                </a:solidFill>
              </a:rPr>
              <a:t>’</a:t>
            </a:r>
            <a:r>
              <a:rPr lang="en-US" altLang="ja-JP" dirty="0">
                <a:solidFill>
                  <a:srgbClr val="FF0000"/>
                </a:solidFill>
              </a:rPr>
              <a:t> } </a:t>
            </a:r>
            <a:r>
              <a:rPr lang="en-US" dirty="0"/>
              <a:t>'9'</a:t>
            </a:r>
          </a:p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75558" y="3403937"/>
            <a:ext cx="595641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num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 </a:t>
            </a:r>
            <a:r>
              <a:rPr lang="en-US" sz="1000" dirty="0" err="1">
                <a:latin typeface="Courier New"/>
                <a:cs typeface="Courier New"/>
              </a:rPr>
              <a:t>I.pointer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if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in ['0', '1', '2', '3', '4', '5', '6','7', '8', '9']: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hu-HU" sz="1000" dirty="0">
                <a:latin typeface="Courier New"/>
                <a:cs typeface="Courier New"/>
              </a:rPr>
              <a:t>    else: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raise </a:t>
            </a:r>
            <a:r>
              <a:rPr lang="en-US" sz="1000" dirty="0" err="1">
                <a:latin typeface="Courier New"/>
                <a:cs typeface="Courier New"/>
              </a:rPr>
              <a:t>SyntaxError</a:t>
            </a:r>
            <a:r>
              <a:rPr lang="en-US" sz="1000" dirty="0">
                <a:latin typeface="Courier New"/>
                <a:cs typeface="Courier New"/>
              </a:rPr>
              <a:t>('unexpected symbol {} while </a:t>
            </a:r>
            <a:r>
              <a:rPr lang="en-US" sz="1000" dirty="0" err="1">
                <a:latin typeface="Courier New"/>
                <a:cs typeface="Courier New"/>
              </a:rPr>
              <a:t>parsing'.format</a:t>
            </a:r>
            <a:r>
              <a:rPr lang="en-US" sz="1000" dirty="0">
                <a:latin typeface="Courier New"/>
                <a:cs typeface="Courier New"/>
              </a:rPr>
              <a:t>(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29400" y="838200"/>
            <a:ext cx="9223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p + x 1 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249336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prog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while not </a:t>
            </a:r>
            <a:r>
              <a:rPr lang="en-US" sz="1000" dirty="0" err="1">
                <a:latin typeface="Courier New"/>
                <a:cs typeface="Courier New"/>
              </a:rPr>
              <a:t>I.end_of_file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stmt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6099" y="1371600"/>
            <a:ext cx="180943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Call Tree: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prog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stmt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r>
              <a:rPr lang="en-US" sz="1200" dirty="0" smtClean="0"/>
              <a:t>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#‘p’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exp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   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</a:t>
            </a:r>
            <a:r>
              <a:rPr lang="en-US" sz="1200" dirty="0"/>
              <a:t> </a:t>
            </a:r>
            <a:r>
              <a:rPr lang="en-US" sz="1200" dirty="0" smtClean="0"/>
              <a:t>#‘</a:t>
            </a:r>
            <a:r>
              <a:rPr lang="en-US" sz="1200" dirty="0"/>
              <a:t>+</a:t>
            </a:r>
            <a:r>
              <a:rPr lang="en-US" sz="1200" dirty="0" smtClean="0"/>
              <a:t>’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exp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r>
              <a:rPr lang="en-US" sz="1200" dirty="0" smtClean="0"/>
              <a:t>             </a:t>
            </a:r>
            <a:r>
              <a:rPr lang="en-US" sz="1200" dirty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         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</a:t>
            </a:r>
            <a:r>
              <a:rPr lang="en-US" sz="1200" dirty="0"/>
              <a:t>#</a:t>
            </a:r>
            <a:r>
              <a:rPr lang="en-US" sz="1200" dirty="0" smtClean="0"/>
              <a:t>‘</a:t>
            </a:r>
            <a:r>
              <a:rPr lang="en-US" sz="1200" dirty="0"/>
              <a:t>x</a:t>
            </a:r>
            <a:r>
              <a:rPr lang="en-US" sz="1200" dirty="0" smtClean="0"/>
              <a:t>’</a:t>
            </a:r>
            <a:endParaRPr lang="en-US" sz="1200" dirty="0"/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exp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r>
              <a:rPr lang="en-US" sz="1200" dirty="0" smtClean="0"/>
              <a:t>              </a:t>
            </a:r>
            <a:r>
              <a:rPr lang="en-US" sz="1200" dirty="0" err="1" smtClean="0"/>
              <a:t>num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             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#‘</a:t>
            </a:r>
            <a:r>
              <a:rPr lang="en-US" sz="1200" dirty="0"/>
              <a:t>1</a:t>
            </a:r>
            <a:r>
              <a:rPr lang="en-US" sz="1200" dirty="0" smtClean="0"/>
              <a:t>’</a:t>
            </a:r>
            <a:br>
              <a:rPr lang="en-US" sz="1200" dirty="0" smtClean="0"/>
            </a:br>
            <a:r>
              <a:rPr lang="en-US" sz="1200" dirty="0" smtClean="0"/>
              <a:t>      </a:t>
            </a:r>
            <a:r>
              <a:rPr lang="en-US" sz="1200" dirty="0" err="1" smtClean="0"/>
              <a:t>I.next</a:t>
            </a:r>
            <a:r>
              <a:rPr lang="en-US" sz="1200" dirty="0" smtClean="0"/>
              <a:t>() </a:t>
            </a:r>
            <a:r>
              <a:rPr lang="en-US" sz="1200" dirty="0"/>
              <a:t>#</a:t>
            </a:r>
            <a:r>
              <a:rPr lang="en-US" sz="1200" dirty="0" smtClean="0"/>
              <a:t>‘;’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619408" y="4038600"/>
            <a:ext cx="1762592" cy="2743200"/>
            <a:chOff x="6248400" y="4038600"/>
            <a:chExt cx="1762592" cy="2743200"/>
          </a:xfrm>
        </p:grpSpPr>
        <p:sp>
          <p:nvSpPr>
            <p:cNvPr id="12" name="TextBox 11"/>
            <p:cNvSpPr txBox="1"/>
            <p:nvPr/>
          </p:nvSpPr>
          <p:spPr>
            <a:xfrm>
              <a:off x="6917651" y="4038600"/>
              <a:ext cx="544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prog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248400" y="4346377"/>
              <a:ext cx="1762592" cy="2435423"/>
              <a:chOff x="6248400" y="4346377"/>
              <a:chExt cx="1762592" cy="243542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902538" y="4495800"/>
                <a:ext cx="530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</a:t>
                </a:r>
                <a:r>
                  <a:rPr lang="en-US" dirty="0" err="1" smtClean="0"/>
                  <a:t>tmt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13332" y="5029200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50174" y="5029200"/>
                <a:ext cx="474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exp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776445" y="5029200"/>
                <a:ext cx="234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;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81800" y="64740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43800" y="6474023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cxnSp>
            <p:nvCxnSpPr>
              <p:cNvPr id="20" name="Straight Connector 19"/>
              <p:cNvCxnSpPr>
                <a:stCxn id="12" idx="2"/>
                <a:endCxn id="13" idx="0"/>
              </p:cNvCxnSpPr>
              <p:nvPr/>
            </p:nvCxnSpPr>
            <p:spPr bwMode="auto">
              <a:xfrm flipH="1">
                <a:off x="7167996" y="4346377"/>
                <a:ext cx="21656" cy="1494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/>
              <p:cNvCxnSpPr>
                <a:stCxn id="13" idx="2"/>
                <a:endCxn id="14" idx="0"/>
              </p:cNvCxnSpPr>
              <p:nvPr/>
            </p:nvCxnSpPr>
            <p:spPr bwMode="auto">
              <a:xfrm flipH="1">
                <a:off x="6455590" y="4803577"/>
                <a:ext cx="712406" cy="2256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>
                <a:stCxn id="13" idx="2"/>
                <a:endCxn id="16" idx="0"/>
              </p:cNvCxnSpPr>
              <p:nvPr/>
            </p:nvCxnSpPr>
            <p:spPr bwMode="auto">
              <a:xfrm>
                <a:off x="7167996" y="4803577"/>
                <a:ext cx="19245" cy="2256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>
                <a:stCxn id="13" idx="2"/>
                <a:endCxn id="17" idx="0"/>
              </p:cNvCxnSpPr>
              <p:nvPr/>
            </p:nvCxnSpPr>
            <p:spPr bwMode="auto">
              <a:xfrm>
                <a:off x="7167996" y="4803577"/>
                <a:ext cx="725723" cy="2256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6629400" y="5486400"/>
                <a:ext cx="474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exp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376969" y="5467920"/>
                <a:ext cx="474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exp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53200" y="60198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rhsvar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391400" y="6016823"/>
                <a:ext cx="5339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num</a:t>
                </a:r>
                <a:endParaRPr lang="en-US" dirty="0"/>
              </a:p>
            </p:txBody>
          </p:sp>
          <p:cxnSp>
            <p:nvCxnSpPr>
              <p:cNvPr id="11" name="Straight Connector 10"/>
              <p:cNvCxnSpPr>
                <a:stCxn id="16" idx="2"/>
                <a:endCxn id="4" idx="0"/>
              </p:cNvCxnSpPr>
              <p:nvPr/>
            </p:nvCxnSpPr>
            <p:spPr bwMode="auto">
              <a:xfrm flipH="1">
                <a:off x="6866467" y="5336977"/>
                <a:ext cx="320774" cy="1494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>
                <a:stCxn id="16" idx="2"/>
                <a:endCxn id="5" idx="0"/>
              </p:cNvCxnSpPr>
              <p:nvPr/>
            </p:nvCxnSpPr>
            <p:spPr bwMode="auto">
              <a:xfrm>
                <a:off x="7187241" y="5336977"/>
                <a:ext cx="426795" cy="1309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/>
              <p:cNvCxnSpPr>
                <a:stCxn id="4" idx="2"/>
                <a:endCxn id="6" idx="0"/>
              </p:cNvCxnSpPr>
              <p:nvPr/>
            </p:nvCxnSpPr>
            <p:spPr bwMode="auto">
              <a:xfrm>
                <a:off x="6866467" y="5794177"/>
                <a:ext cx="29135" cy="2256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24" name="Straight Connector 26623"/>
              <p:cNvCxnSpPr>
                <a:stCxn id="5" idx="2"/>
                <a:endCxn id="7" idx="0"/>
              </p:cNvCxnSpPr>
              <p:nvPr/>
            </p:nvCxnSpPr>
            <p:spPr bwMode="auto">
              <a:xfrm>
                <a:off x="7614036" y="5775697"/>
                <a:ext cx="44324" cy="24112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26" name="Straight Connector 26625"/>
              <p:cNvCxnSpPr>
                <a:stCxn id="6" idx="2"/>
                <a:endCxn id="18" idx="0"/>
              </p:cNvCxnSpPr>
              <p:nvPr/>
            </p:nvCxnSpPr>
            <p:spPr bwMode="auto">
              <a:xfrm>
                <a:off x="6895602" y="6327577"/>
                <a:ext cx="23415" cy="14644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32" name="Straight Connector 26631"/>
              <p:cNvCxnSpPr>
                <a:stCxn id="7" idx="2"/>
                <a:endCxn id="19" idx="0"/>
              </p:cNvCxnSpPr>
              <p:nvPr/>
            </p:nvCxnSpPr>
            <p:spPr bwMode="auto">
              <a:xfrm>
                <a:off x="7658360" y="6324600"/>
                <a:ext cx="27698" cy="1494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636" name="TextBox 26635"/>
              <p:cNvSpPr txBox="1"/>
              <p:nvPr/>
            </p:nvSpPr>
            <p:spPr>
              <a:xfrm>
                <a:off x="6248400" y="5541238"/>
                <a:ext cx="2895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cxnSp>
            <p:nvCxnSpPr>
              <p:cNvPr id="26638" name="Straight Connector 26637"/>
              <p:cNvCxnSpPr>
                <a:stCxn id="16" idx="2"/>
                <a:endCxn id="26636" idx="0"/>
              </p:cNvCxnSpPr>
              <p:nvPr/>
            </p:nvCxnSpPr>
            <p:spPr bwMode="auto">
              <a:xfrm flipH="1">
                <a:off x="6393156" y="5336977"/>
                <a:ext cx="794085" cy="2042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81000" y="2928878"/>
            <a:ext cx="21336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stmt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 </a:t>
            </a:r>
            <a:r>
              <a:rPr lang="en-US" sz="1000" dirty="0" err="1">
                <a:latin typeface="Courier New"/>
                <a:cs typeface="Courier New"/>
              </a:rPr>
              <a:t>I.pointer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if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== 'p':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 </a:t>
            </a:r>
            <a:r>
              <a:rPr lang="en-US" sz="1000" dirty="0" smtClean="0">
                <a:latin typeface="Courier New"/>
                <a:cs typeface="Courier New"/>
              </a:rPr>
              <a:t># '</a:t>
            </a:r>
            <a:r>
              <a:rPr lang="en-US" sz="1000" dirty="0">
                <a:latin typeface="Courier New"/>
                <a:cs typeface="Courier New"/>
              </a:rPr>
              <a:t>;'                                                                                </a:t>
            </a:r>
          </a:p>
          <a:p>
            <a:r>
              <a:rPr lang="pl-PL" sz="1000" dirty="0">
                <a:latin typeface="Courier New"/>
                <a:cs typeface="Courier New"/>
              </a:rPr>
              <a:t>    </a:t>
            </a:r>
            <a:r>
              <a:rPr lang="pl-PL" sz="1000" dirty="0" err="1">
                <a:latin typeface="Courier New"/>
                <a:cs typeface="Courier New"/>
              </a:rPr>
              <a:t>elif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sym</a:t>
            </a:r>
            <a:r>
              <a:rPr lang="pl-PL" sz="1000" dirty="0">
                <a:latin typeface="Courier New"/>
                <a:cs typeface="Courier New"/>
              </a:rPr>
              <a:t> == 's':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I.next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var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exp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 </a:t>
            </a:r>
            <a:r>
              <a:rPr lang="en-US" sz="1000" dirty="0" smtClean="0">
                <a:latin typeface="Courier New"/>
                <a:cs typeface="Courier New"/>
              </a:rPr>
              <a:t># '</a:t>
            </a:r>
            <a:r>
              <a:rPr lang="en-US" sz="1000" dirty="0">
                <a:latin typeface="Courier New"/>
                <a:cs typeface="Courier New"/>
              </a:rPr>
              <a:t>;'                                                                                </a:t>
            </a:r>
          </a:p>
          <a:p>
            <a:r>
              <a:rPr lang="hu-HU" sz="1000" dirty="0">
                <a:latin typeface="Courier New"/>
                <a:cs typeface="Courier New"/>
              </a:rPr>
              <a:t>    else: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raise </a:t>
            </a:r>
            <a:r>
              <a:rPr lang="en-US" sz="1000" dirty="0" err="1">
                <a:latin typeface="Courier New"/>
                <a:cs typeface="Courier New"/>
              </a:rPr>
              <a:t>SyntaxError</a:t>
            </a:r>
            <a:r>
              <a:rPr lang="en-US" sz="1000" dirty="0" smtClean="0">
                <a:latin typeface="Courier New"/>
                <a:cs typeface="Courier New"/>
              </a:rPr>
              <a:t>(…)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048000" y="2168366"/>
            <a:ext cx="2647279" cy="2708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def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():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 </a:t>
            </a:r>
            <a:r>
              <a:rPr lang="en-US" sz="1000" dirty="0" err="1">
                <a:latin typeface="Courier New"/>
                <a:cs typeface="Courier New"/>
              </a:rPr>
              <a:t>I.pointer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if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== '+':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I.next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en-US" sz="1000" dirty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exp</a:t>
            </a:r>
            <a:r>
              <a:rPr lang="en-US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</a:t>
            </a:r>
            <a:r>
              <a:rPr lang="pl-PL" sz="1000" dirty="0" err="1">
                <a:latin typeface="Courier New"/>
                <a:cs typeface="Courier New"/>
              </a:rPr>
              <a:t>elif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sym</a:t>
            </a:r>
            <a:r>
              <a:rPr lang="pl-PL" sz="1000" dirty="0">
                <a:latin typeface="Courier New"/>
                <a:cs typeface="Courier New"/>
              </a:rPr>
              <a:t> == '-':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I.next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exp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pl-PL" sz="1000" dirty="0">
                <a:latin typeface="Courier New"/>
                <a:cs typeface="Courier New"/>
              </a:rPr>
              <a:t>        </a:t>
            </a:r>
            <a:r>
              <a:rPr lang="pl-PL" sz="1000" dirty="0" err="1">
                <a:latin typeface="Courier New"/>
                <a:cs typeface="Courier New"/>
              </a:rPr>
              <a:t>exp</a:t>
            </a:r>
            <a:r>
              <a:rPr lang="pl-PL" sz="1000" dirty="0">
                <a:latin typeface="Courier New"/>
                <a:cs typeface="Courier New"/>
              </a:rPr>
              <a:t>()</a:t>
            </a:r>
          </a:p>
          <a:p>
            <a:r>
              <a:rPr lang="tr-TR" sz="1000" dirty="0">
                <a:latin typeface="Courier New"/>
                <a:cs typeface="Courier New"/>
              </a:rPr>
              <a:t>    elif </a:t>
            </a:r>
            <a:r>
              <a:rPr lang="tr-TR" sz="1000" dirty="0" err="1">
                <a:latin typeface="Courier New"/>
                <a:cs typeface="Courier New"/>
              </a:rPr>
              <a:t>sym</a:t>
            </a:r>
            <a:r>
              <a:rPr lang="tr-TR" sz="1000" dirty="0">
                <a:latin typeface="Courier New"/>
                <a:cs typeface="Courier New"/>
              </a:rPr>
              <a:t> in ['x', 'y', 'z']:</a:t>
            </a:r>
          </a:p>
          <a:p>
            <a:r>
              <a:rPr lang="tr-TR" sz="1000" dirty="0">
                <a:latin typeface="Courier New"/>
                <a:cs typeface="Courier New"/>
              </a:rPr>
              <a:t>        var()</a:t>
            </a:r>
          </a:p>
          <a:p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elif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sym</a:t>
            </a:r>
            <a:r>
              <a:rPr lang="en-US" sz="1000" dirty="0">
                <a:latin typeface="Courier New"/>
                <a:cs typeface="Courier New"/>
              </a:rPr>
              <a:t> in ['0', </a:t>
            </a:r>
            <a:r>
              <a:rPr lang="en-US" sz="1000" dirty="0" smtClean="0">
                <a:latin typeface="Courier New"/>
                <a:cs typeface="Courier New"/>
              </a:rPr>
              <a:t>…, </a:t>
            </a:r>
            <a:r>
              <a:rPr lang="en-US" sz="1000" dirty="0">
                <a:latin typeface="Courier New"/>
                <a:cs typeface="Courier New"/>
              </a:rPr>
              <a:t>'9']:</a:t>
            </a:r>
          </a:p>
          <a:p>
            <a:r>
              <a:rPr lang="ro-RO" sz="1000" dirty="0">
                <a:latin typeface="Courier New"/>
                <a:cs typeface="Courier New"/>
              </a:rPr>
              <a:t>        num()</a:t>
            </a:r>
          </a:p>
          <a:p>
            <a:r>
              <a:rPr lang="hu-HU" sz="1000" dirty="0">
                <a:latin typeface="Courier New"/>
                <a:cs typeface="Courier New"/>
              </a:rPr>
              <a:t>    else:</a:t>
            </a:r>
          </a:p>
          <a:p>
            <a:r>
              <a:rPr lang="en-US" sz="1000" dirty="0">
                <a:latin typeface="Courier New"/>
                <a:cs typeface="Courier New"/>
              </a:rPr>
              <a:t>        raise </a:t>
            </a:r>
            <a:r>
              <a:rPr lang="en-US" sz="1000" dirty="0" err="1">
                <a:latin typeface="Courier New"/>
                <a:cs typeface="Courier New"/>
              </a:rPr>
              <a:t>SyntaxError</a:t>
            </a:r>
            <a:r>
              <a:rPr lang="en-US" sz="1000" dirty="0" smtClean="0">
                <a:latin typeface="Courier New"/>
                <a:cs typeface="Courier New"/>
              </a:rPr>
              <a:t>(…)</a:t>
            </a:r>
            <a:endParaRPr lang="en-US" sz="1000" dirty="0">
              <a:latin typeface="Courier New"/>
              <a:cs typeface="Courier New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Parser: An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Our parser is an LL(1) parser (why?)</a:t>
            </a:r>
          </a:p>
          <a:p>
            <a:pPr lvl="1"/>
            <a:r>
              <a:rPr lang="en-US" dirty="0"/>
              <a:t>The parse tree is implicit in the function call activation record stack </a:t>
            </a:r>
            <a:endParaRPr lang="en-US" dirty="0" smtClean="0"/>
          </a:p>
          <a:p>
            <a:pPr lvl="1"/>
            <a:r>
              <a:rPr lang="en-US" dirty="0" smtClean="0"/>
              <a:t>Building a parser by hand is a lot of work and the parser is difficult to maintain.</a:t>
            </a:r>
          </a:p>
          <a:p>
            <a:pPr lvl="1"/>
            <a:r>
              <a:rPr lang="en-US" dirty="0" smtClean="0"/>
              <a:t>We would like a tool that reads our grammar file and converts it automatically into a parser – that is what Ply does!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assume that you have cloned/downloaded the </a:t>
            </a:r>
            <a:r>
              <a:rPr lang="en-US" dirty="0" err="1" smtClean="0"/>
              <a:t>Plipy</a:t>
            </a:r>
            <a:r>
              <a:rPr lang="en-US" dirty="0" smtClean="0"/>
              <a:t> book and have access to the ‘code’ folder.</a:t>
            </a:r>
          </a:p>
          <a:p>
            <a:r>
              <a:rPr lang="en-US" dirty="0" smtClean="0"/>
              <a:t>For notebook demos it is assumed that you navigated </a:t>
            </a:r>
            <a:r>
              <a:rPr lang="en-US" dirty="0" err="1" smtClean="0"/>
              <a:t>Jupyter</a:t>
            </a:r>
            <a:r>
              <a:rPr lang="en-US" dirty="0" smtClean="0"/>
              <a:t> to the ‘code’ folder and started a new notebook</a:t>
            </a:r>
          </a:p>
          <a:p>
            <a:r>
              <a:rPr lang="en-US" dirty="0" smtClean="0"/>
              <a:t>This works for all OS’s that Anaconda 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8153400" cy="39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Chapter 2</a:t>
            </a:r>
            <a:endParaRPr lang="en-US" dirty="0"/>
          </a:p>
          <a:p>
            <a:r>
              <a:rPr lang="en-US" dirty="0" smtClean="0"/>
              <a:t>Assignment </a:t>
            </a:r>
            <a:r>
              <a:rPr lang="en-US" dirty="0" smtClean="0"/>
              <a:t>#1 -- see the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 smtClean="0"/>
              <a:t>Grammars </a:t>
            </a:r>
            <a:r>
              <a:rPr lang="en-US" sz="2400" dirty="0"/>
              <a:t>can readily express the structure of phrases in programming </a:t>
            </a:r>
            <a:r>
              <a:rPr lang="en-US" sz="2400" dirty="0" smtClean="0"/>
              <a:t>languages</a:t>
            </a:r>
          </a:p>
          <a:p>
            <a:pPr lvl="1"/>
            <a:r>
              <a:rPr lang="en-US" sz="2000" dirty="0" err="1" smtClean="0"/>
              <a:t>stmt</a:t>
            </a:r>
            <a:r>
              <a:rPr lang="en-US" sz="2000" dirty="0" smtClean="0"/>
              <a:t>: function-</a:t>
            </a:r>
            <a:r>
              <a:rPr lang="en-US" sz="2000" dirty="0" err="1" smtClean="0"/>
              <a:t>def</a:t>
            </a:r>
            <a:r>
              <a:rPr lang="en-US" sz="2000" dirty="0" smtClean="0"/>
              <a:t> | return-</a:t>
            </a:r>
            <a:r>
              <a:rPr lang="en-US" sz="2000" dirty="0" err="1" smtClean="0"/>
              <a:t>stmt</a:t>
            </a:r>
            <a:r>
              <a:rPr lang="en-US" sz="2000" dirty="0" smtClean="0"/>
              <a:t> | if-</a:t>
            </a:r>
            <a:r>
              <a:rPr lang="en-US" sz="2000" dirty="0" err="1" smtClean="0"/>
              <a:t>stmt</a:t>
            </a:r>
            <a:r>
              <a:rPr lang="en-US" sz="2000" dirty="0" smtClean="0"/>
              <a:t> | while-</a:t>
            </a:r>
            <a:r>
              <a:rPr lang="en-US" sz="2000" dirty="0" err="1" smtClean="0"/>
              <a:t>stmt</a:t>
            </a:r>
            <a:endParaRPr lang="en-US" sz="2000" dirty="0" smtClean="0"/>
          </a:p>
          <a:p>
            <a:pPr lvl="1"/>
            <a:r>
              <a:rPr lang="en-US" sz="2000" dirty="0" smtClean="0"/>
              <a:t>function-</a:t>
            </a:r>
            <a:r>
              <a:rPr lang="en-US" sz="2000" dirty="0" err="1" smtClean="0"/>
              <a:t>def</a:t>
            </a:r>
            <a:r>
              <a:rPr lang="en-US" sz="2000" dirty="0" smtClean="0"/>
              <a:t>: </a:t>
            </a:r>
            <a:r>
              <a:rPr lang="en-US" sz="2000" b="1" dirty="0" smtClean="0"/>
              <a:t>function</a:t>
            </a:r>
            <a:r>
              <a:rPr lang="en-US" sz="2000" dirty="0" smtClean="0"/>
              <a:t> name </a:t>
            </a:r>
            <a:r>
              <a:rPr lang="en-US" sz="2000" dirty="0" err="1" smtClean="0"/>
              <a:t>expr</a:t>
            </a:r>
            <a:r>
              <a:rPr lang="en-US" sz="2000" dirty="0" smtClean="0"/>
              <a:t> </a:t>
            </a:r>
            <a:r>
              <a:rPr lang="en-US" sz="2000" dirty="0" err="1" smtClean="0"/>
              <a:t>stmt</a:t>
            </a:r>
            <a:endParaRPr lang="en-US" sz="2000" dirty="0"/>
          </a:p>
          <a:p>
            <a:pPr lvl="1"/>
            <a:r>
              <a:rPr lang="en-US" sz="2000" dirty="0"/>
              <a:t>return-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expr</a:t>
            </a:r>
            <a:endParaRPr lang="en-US" sz="2000" dirty="0"/>
          </a:p>
          <a:p>
            <a:pPr lvl="1"/>
            <a:r>
              <a:rPr lang="en-US" sz="2000" dirty="0"/>
              <a:t>if-</a:t>
            </a:r>
            <a:r>
              <a:rPr lang="en-US" sz="2000" dirty="0" err="1"/>
              <a:t>stmt</a:t>
            </a:r>
            <a:r>
              <a:rPr lang="en-US" sz="2000" dirty="0"/>
              <a:t> :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err="1"/>
              <a:t>expr</a:t>
            </a:r>
            <a:r>
              <a:rPr lang="en-US" sz="2000" dirty="0"/>
              <a:t>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 err="1" smtClean="0"/>
              <a:t>endif</a:t>
            </a:r>
            <a:endParaRPr lang="en-US" sz="2000" b="1" dirty="0" smtClean="0"/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hile-</a:t>
            </a:r>
            <a:r>
              <a:rPr lang="en-US" sz="2000" dirty="0" err="1" smtClean="0"/>
              <a:t>stmt</a:t>
            </a:r>
            <a:r>
              <a:rPr lang="en-US" sz="2000" dirty="0" smtClean="0"/>
              <a:t>: </a:t>
            </a:r>
            <a:r>
              <a:rPr lang="en-US" sz="2000" b="1" dirty="0" smtClean="0"/>
              <a:t>while </a:t>
            </a:r>
            <a:r>
              <a:rPr lang="en-US" sz="2000" dirty="0" err="1" smtClean="0"/>
              <a:t>expr</a:t>
            </a:r>
            <a:r>
              <a:rPr lang="en-US" sz="2000" dirty="0" smtClean="0"/>
              <a:t> </a:t>
            </a:r>
            <a:r>
              <a:rPr lang="en-US" sz="2000" b="1" dirty="0" smtClean="0"/>
              <a:t>do</a:t>
            </a:r>
            <a:r>
              <a:rPr lang="en-US" sz="2000" dirty="0" smtClean="0"/>
              <a:t> </a:t>
            </a:r>
            <a:r>
              <a:rPr lang="en-US" sz="2000" dirty="0" err="1" smtClean="0"/>
              <a:t>stmt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enddo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</a:t>
            </a:r>
            <a:r>
              <a:rPr lang="en-US" sz="2200" dirty="0" smtClean="0"/>
              <a:t>structures - e.g. function-</a:t>
            </a:r>
            <a:r>
              <a:rPr lang="en-US" sz="2200" dirty="0" err="1" smtClean="0"/>
              <a:t>def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</a:t>
            </a:r>
            <a:r>
              <a:rPr lang="en-US" sz="2200" dirty="0" smtClean="0"/>
              <a:t>– e.g. </a:t>
            </a:r>
            <a:r>
              <a:rPr lang="en-US" sz="2200" b="1" dirty="0" smtClean="0"/>
              <a:t>while </a:t>
            </a:r>
            <a:r>
              <a:rPr lang="en-US" sz="2200" dirty="0" smtClean="0"/>
              <a:t>(</a:t>
            </a:r>
            <a:r>
              <a:rPr lang="en-US" sz="2200" dirty="0"/>
              <a:t>sometimes we don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t use explicit tokens but put the words that make up the tokens of a language in quotes)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</a:t>
            </a:r>
            <a:r>
              <a:rPr lang="en-US" sz="2200" dirty="0" smtClean="0"/>
              <a:t>– e.g. return-</a:t>
            </a:r>
            <a:r>
              <a:rPr lang="en-US" sz="2200" dirty="0" err="1" smtClean="0"/>
              <a:t>stmt</a:t>
            </a:r>
            <a:r>
              <a:rPr lang="en-US" sz="2200" dirty="0" smtClean="0"/>
              <a:t>: </a:t>
            </a:r>
            <a:r>
              <a:rPr lang="en-US" sz="2200" b="1" dirty="0" smtClean="0"/>
              <a:t>return</a:t>
            </a:r>
            <a:r>
              <a:rPr lang="en-US" sz="2200" dirty="0" smtClean="0"/>
              <a:t> </a:t>
            </a:r>
            <a:r>
              <a:rPr lang="en-US" sz="2200" dirty="0" err="1" smtClean="0"/>
              <a:t>exp</a:t>
            </a:r>
            <a:endParaRPr lang="en-US" sz="2200" dirty="0"/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 (often denoted by an asterisk</a:t>
            </a:r>
            <a:r>
              <a:rPr lang="en-US" sz="2200" dirty="0" smtClean="0"/>
              <a:t>)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 smtClean="0"/>
              <a:t>In our case that would probably be the </a:t>
            </a:r>
            <a:r>
              <a:rPr lang="en-US" sz="1900" dirty="0" err="1" smtClean="0"/>
              <a:t>stmt</a:t>
            </a:r>
            <a:r>
              <a:rPr lang="en-US" sz="1900" dirty="0" smtClean="0"/>
              <a:t> non-terminal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 smtClean="0"/>
              <a:t>prog</a:t>
            </a:r>
            <a:r>
              <a:rPr lang="da-DK" sz="1200" dirty="0" smtClean="0"/>
              <a:t> </a:t>
            </a:r>
            <a:r>
              <a:rPr lang="da-DK" sz="1200" dirty="0"/>
              <a:t>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 smtClean="0"/>
              <a:t>prog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  </a:t>
            </a:r>
            <a:r>
              <a:rPr lang="da-DK" sz="1200" dirty="0"/>
              <a:t>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</a:t>
            </a:r>
            <a:r>
              <a:rPr lang="da-DK" sz="1200" dirty="0" smtClean="0"/>
              <a:t>      </a:t>
            </a:r>
            <a:r>
              <a:rPr lang="da-DK" sz="1200" dirty="0"/>
              <a:t>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var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Exp0 Program: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 x 1 ; p + x 1 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</a:t>
            </a:r>
            <a:r>
              <a:rPr lang="en-US" sz="2200" dirty="0"/>
              <a:t>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</a:t>
            </a:r>
            <a:r>
              <a:rPr lang="en-US" sz="22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show that a sentence belongs to the language by constructing a parse tree starting at the start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 x 3 ;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33976" y="1143000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9872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25937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3242" y="25937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25908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25937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8321" y="32766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5106" y="327957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1450777"/>
            <a:ext cx="731119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22950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22950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22950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22950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9015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1" idx="2"/>
          </p:cNvCxnSpPr>
          <p:nvPr/>
        </p:nvCxnSpPr>
        <p:spPr bwMode="auto">
          <a:xfrm flipH="1">
            <a:off x="5897364" y="2898577"/>
            <a:ext cx="43091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737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constructing the parse tree by filling in the leftmost</a:t>
            </a:r>
            <a:br>
              <a:rPr lang="en-US" dirty="0" smtClean="0"/>
            </a:br>
            <a:r>
              <a:rPr lang="en-US" dirty="0" smtClean="0"/>
              <a:t>non-terminal at each step we obtain </a:t>
            </a:r>
            <a:r>
              <a:rPr lang="en-US" b="1" dirty="0" smtClean="0"/>
              <a:t>the left-most derivation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err="1" smtClean="0">
                <a:sym typeface="Wingdings"/>
              </a:rPr>
              <a:t>stmt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prog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s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var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exp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;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s x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exp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;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 smtClean="0">
                <a:latin typeface="+mn-lt"/>
                <a:ea typeface="Wingdings"/>
                <a:cs typeface="Wingdings"/>
                <a:sym typeface="Wingdings"/>
              </a:rPr>
              <a:t>prog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s </a:t>
            </a:r>
            <a:r>
              <a:rPr lang="en-US" dirty="0">
                <a:ea typeface="Wingdings"/>
                <a:cs typeface="Wingdings"/>
                <a:sym typeface="Wingdings"/>
              </a:rPr>
              <a:t>x 3 ;</a:t>
            </a:r>
            <a:endParaRPr lang="en-US" dirty="0" smtClean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 smtClean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 smtClean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8600" y="2743200"/>
            <a:ext cx="26670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 smtClean="0"/>
              <a:t>prog</a:t>
            </a:r>
            <a:r>
              <a:rPr lang="da-DK" sz="1200" dirty="0" smtClean="0"/>
              <a:t> </a:t>
            </a:r>
            <a:r>
              <a:rPr lang="da-DK" sz="1200" dirty="0"/>
              <a:t>: </a:t>
            </a:r>
            <a:r>
              <a:rPr lang="da-DK" sz="1200" dirty="0" err="1" smtClean="0"/>
              <a:t>stmt</a:t>
            </a:r>
            <a:r>
              <a:rPr lang="da-DK" sz="1200" dirty="0" smtClean="0"/>
              <a:t> </a:t>
            </a:r>
            <a:r>
              <a:rPr lang="da-DK" sz="1200" dirty="0" err="1" smtClean="0"/>
              <a:t>prog</a:t>
            </a:r>
            <a:endParaRPr lang="da-DK" sz="1200" dirty="0"/>
          </a:p>
          <a:p>
            <a:r>
              <a:rPr lang="da-DK" sz="1200" dirty="0"/>
              <a:t>    </a:t>
            </a:r>
            <a:r>
              <a:rPr lang="da-DK" sz="1200" dirty="0" smtClean="0"/>
              <a:t>     | </a:t>
            </a:r>
            <a:r>
              <a:rPr lang="da-DK" sz="1200" dirty="0"/>
              <a:t>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</a:t>
            </a:r>
            <a:r>
              <a:rPr lang="da-DK" sz="1200" dirty="0" smtClean="0"/>
              <a:t>      </a:t>
            </a:r>
            <a:r>
              <a:rPr lang="da-DK" sz="1200" dirty="0"/>
              <a:t>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</a:t>
            </a:r>
            <a:r>
              <a:rPr lang="da-DK" sz="1200" dirty="0" smtClean="0"/>
              <a:t>      </a:t>
            </a:r>
            <a:r>
              <a:rPr lang="da-DK" sz="1200" dirty="0"/>
              <a:t>| ( </a:t>
            </a:r>
            <a:r>
              <a:rPr lang="da-DK" sz="1200" dirty="0" err="1"/>
              <a:t>exp</a:t>
            </a:r>
            <a:r>
              <a:rPr lang="da-DK" sz="1200" dirty="0"/>
              <a:t> )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var</a:t>
            </a:r>
          </a:p>
          <a:p>
            <a:r>
              <a:rPr lang="da-DK" sz="1200" dirty="0" smtClean="0"/>
              <a:t>       </a:t>
            </a:r>
            <a:r>
              <a:rPr lang="da-DK" sz="1200" dirty="0"/>
              <a:t>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477000" y="1978223"/>
            <a:ext cx="544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25878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“”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5905977" y="14507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749001" y="2286000"/>
            <a:ext cx="183507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</a:t>
            </a:r>
            <a:r>
              <a:rPr lang="en-US" u="sng"/>
              <a:t>valid</a:t>
            </a:r>
            <a:r>
              <a:rPr lang="en-US"/>
              <a:t> sentence (a sentence that belongs to the language) has a parse tree.</a:t>
            </a:r>
          </a:p>
          <a:p>
            <a:r>
              <a:rPr lang="en-US"/>
              <a:t>Test if these sentences are valid:</a:t>
            </a:r>
          </a:p>
          <a:p>
            <a:pPr lvl="1"/>
            <a:r>
              <a:rPr lang="en-US"/>
              <a:t>p x + 1 ;</a:t>
            </a:r>
          </a:p>
          <a:p>
            <a:pPr lvl="1"/>
            <a:r>
              <a:rPr lang="en-US"/>
              <a:t>s x 1 ; s y x ;</a:t>
            </a:r>
          </a:p>
          <a:p>
            <a:pPr lvl="1"/>
            <a:r>
              <a:rPr lang="en-US"/>
              <a:t>s x 1 ; p (+ x 1) ;</a:t>
            </a:r>
          </a:p>
          <a:p>
            <a:pPr lvl="1"/>
            <a:r>
              <a:rPr lang="en-US"/>
              <a:t>s y + 3 x ;</a:t>
            </a:r>
          </a:p>
          <a:p>
            <a:pPr lvl="1"/>
            <a:r>
              <a:rPr lang="en-US"/>
              <a:t>s + y 3 x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</a:t>
            </a:r>
            <a:r>
              <a:rPr lang="en-US" dirty="0" smtClean="0"/>
              <a:t>true:</a:t>
            </a:r>
            <a:endParaRPr lang="en-US" dirty="0"/>
          </a:p>
          <a:p>
            <a:pPr lvl="1"/>
            <a:r>
              <a:rPr lang="en-US" dirty="0" smtClean="0"/>
              <a:t>If a sentence has a parse tree, then it belongs to the language.</a:t>
            </a:r>
            <a:endParaRPr lang="en-US" dirty="0"/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</a:t>
            </a:r>
            <a:r>
              <a:rPr lang="en-US" u="sng" dirty="0" smtClean="0"/>
              <a:t>correct,</a:t>
            </a:r>
            <a:r>
              <a:rPr lang="en-US" dirty="0" smtClean="0"/>
              <a:t> </a:t>
            </a:r>
            <a:r>
              <a:rPr lang="en-US" dirty="0"/>
              <a:t>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50438</TotalTime>
  <Words>2047</Words>
  <Application>Microsoft Macintosh PowerPoint</Application>
  <PresentationFormat>On-screen Show (4:3)</PresentationFormat>
  <Paragraphs>364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Courier New</vt:lpstr>
      <vt:lpstr>Symbol</vt:lpstr>
      <vt:lpstr>Wingdings</vt:lpstr>
      <vt:lpstr>Network</vt:lpstr>
      <vt:lpstr>The Structure of Programming Languages</vt:lpstr>
      <vt:lpstr>Grammars</vt:lpstr>
      <vt:lpstr>Grammars</vt:lpstr>
      <vt:lpstr>Grammars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 by Hand</vt:lpstr>
      <vt:lpstr>Constructing a Parser</vt:lpstr>
      <vt:lpstr>Constructing a Parser: An Example</vt:lpstr>
      <vt:lpstr>Constructing a Parser: An Example</vt:lpstr>
      <vt:lpstr>Running the Parser</vt:lpstr>
      <vt:lpstr>Running the Parser</vt:lpstr>
      <vt:lpstr>Assignments</vt:lpstr>
    </vt:vector>
  </TitlesOfParts>
  <Company>Lutz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99</cp:revision>
  <cp:lastPrinted>2017-09-08T15:43:38Z</cp:lastPrinted>
  <dcterms:created xsi:type="dcterms:W3CDTF">2011-09-06T19:50:37Z</dcterms:created>
  <dcterms:modified xsi:type="dcterms:W3CDTF">2017-09-15T03:12:41Z</dcterms:modified>
</cp:coreProperties>
</file>