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5"/>
  </p:notesMasterIdLst>
  <p:sldIdLst>
    <p:sldId id="256" r:id="rId2"/>
    <p:sldId id="257" r:id="rId3"/>
    <p:sldId id="259" r:id="rId4"/>
    <p:sldId id="312" r:id="rId5"/>
    <p:sldId id="313" r:id="rId6"/>
    <p:sldId id="258" r:id="rId7"/>
    <p:sldId id="260" r:id="rId8"/>
    <p:sldId id="261" r:id="rId9"/>
    <p:sldId id="263" r:id="rId10"/>
    <p:sldId id="262" r:id="rId11"/>
    <p:sldId id="264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272" r:id="rId63"/>
    <p:sldId id="311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86" autoAdjust="0"/>
    <p:restoredTop sz="94426" autoAdjust="0"/>
  </p:normalViewPr>
  <p:slideViewPr>
    <p:cSldViewPr>
      <p:cViewPr>
        <p:scale>
          <a:sx n="109" d="100"/>
          <a:sy n="109" d="100"/>
        </p:scale>
        <p:origin x="664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urier New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urier New" charset="0"/>
              </a:defRPr>
            </a:lvl1pPr>
          </a:lstStyle>
          <a:p>
            <a:fld id="{BEB75314-E9B2-0F46-8AAF-23F2C81496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21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1CD52-C5DD-2841-9BF2-B6C47901718F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874F9-D7A3-5E40-A607-F790CFA2503A}" type="slidenum">
              <a:rPr lang="en-US"/>
              <a:pPr/>
              <a:t>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29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2BC4E-3532-8F4A-A803-E4CC36F2345E}" type="slidenum">
              <a:rPr lang="en-US"/>
              <a:pPr/>
              <a:t>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35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39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40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41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85759-4FDC-504A-B7B8-CA4F13535C99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42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43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44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0B5EB-2F8C-FE40-ACA1-234378A055C1}" type="slidenum">
              <a:rPr lang="en-US"/>
              <a:pPr/>
              <a:t>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E6988-852F-CD4F-B391-E2BF0FFC0A6B}" type="slidenum">
              <a:rPr lang="en-US"/>
              <a:pPr/>
              <a:t>8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1FC67-AA65-C740-A45D-356D3B8B2496}" type="slidenum">
              <a:rPr lang="en-US"/>
              <a:pPr/>
              <a:t>9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60DA4-6E11-D645-B0E6-1519545BA30D}" type="slidenum">
              <a:rPr lang="en-US"/>
              <a:pPr/>
              <a:t>10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94924-ED93-A644-A1F8-B6003AA64086}" type="slidenum">
              <a:rPr lang="en-US"/>
              <a:pPr/>
              <a:t>11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DAAF85C-52FE-844D-99C7-6BFA113BC11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732F2-4D4B-D24C-BC73-423A67A54C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8D84A-4836-034F-AC05-043ECAA750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ACFBF-6E95-864B-AB05-D301F9867A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14C00-40CE-BF47-A76C-701D3148C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023BD-5915-1140-8C31-5C99163B30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9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818D5-F874-AC4A-AFC6-27B0A3D7EB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5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14879-F083-DC49-AB0D-638E77C43A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5703C-149A-F748-894F-480C3BEE83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8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4EDF-1966-A64E-9684-543A8FBE6A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760CA-DE3C-F246-B902-F22579BF2E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4058B3C7-330F-A74F-B149-409411A1F3F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Representation (IR)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614737"/>
          </a:xfrm>
        </p:spPr>
        <p:txBody>
          <a:bodyPr/>
          <a:lstStyle/>
          <a:p>
            <a:r>
              <a:rPr lang="en-US" sz="2600" dirty="0"/>
              <a:t>Our simple, syntax directed interpretation scheme that we worked out for the </a:t>
            </a:r>
            <a:r>
              <a:rPr lang="en-US" sz="2600" dirty="0" smtClean="0"/>
              <a:t>exp1 </a:t>
            </a:r>
            <a:r>
              <a:rPr lang="en-US" sz="2600" dirty="0"/>
              <a:t>language, where we computed values for expressions as soon as we recognized them in the input stream, will fail with more complex languages.</a:t>
            </a:r>
          </a:p>
          <a:p>
            <a:r>
              <a:rPr lang="en-US" sz="2600" dirty="0"/>
              <a:t>Let</a:t>
            </a:r>
            <a:r>
              <a:rPr lang="ja-JP" altLang="en-US" sz="2600" dirty="0">
                <a:latin typeface="Arial"/>
              </a:rPr>
              <a:t>’</a:t>
            </a:r>
            <a:r>
              <a:rPr lang="en-US" sz="2600" dirty="0"/>
              <a:t>s extend exp1 with conditional and unconditional jump instructions and call the language </a:t>
            </a:r>
            <a:r>
              <a:rPr lang="en-US" sz="2600" b="1" dirty="0"/>
              <a:t>exp1bytecode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variable values we will use the </a:t>
            </a:r>
            <a:r>
              <a:rPr lang="en-US" i="1" dirty="0" smtClean="0"/>
              <a:t>dictionary based </a:t>
            </a:r>
            <a:r>
              <a:rPr lang="en-US" i="1" dirty="0"/>
              <a:t>symbol table</a:t>
            </a:r>
            <a:r>
              <a:rPr lang="en-US" dirty="0"/>
              <a:t> from before</a:t>
            </a:r>
          </a:p>
          <a:p>
            <a:r>
              <a:rPr lang="en-US" dirty="0"/>
              <a:t>As our IR we will use an abstract representation of the program as a </a:t>
            </a:r>
            <a:r>
              <a:rPr lang="en-US" i="1" dirty="0" smtClean="0"/>
              <a:t>list </a:t>
            </a:r>
            <a:r>
              <a:rPr lang="en-US" i="1" dirty="0"/>
              <a:t>of instructions</a:t>
            </a:r>
          </a:p>
          <a:p>
            <a:r>
              <a:rPr lang="en-US" dirty="0"/>
              <a:t>For label definitions we will use a </a:t>
            </a:r>
            <a:r>
              <a:rPr lang="en-US" i="1" dirty="0"/>
              <a:t>label lookup</a:t>
            </a:r>
            <a:r>
              <a:rPr lang="en-US" dirty="0"/>
              <a:t> table that </a:t>
            </a:r>
            <a:r>
              <a:rPr lang="en-US" dirty="0" smtClean="0"/>
              <a:t>associates </a:t>
            </a:r>
            <a:r>
              <a:rPr lang="en-US" dirty="0"/>
              <a:t>labels with instructions in our </a:t>
            </a:r>
            <a:r>
              <a:rPr lang="en-US" dirty="0" smtClean="0"/>
              <a:t>list </a:t>
            </a:r>
            <a:r>
              <a:rPr lang="en-US" dirty="0"/>
              <a:t>of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9" name="Group 37"/>
          <p:cNvGrpSpPr>
            <a:grpSpLocks/>
          </p:cNvGrpSpPr>
          <p:nvPr/>
        </p:nvGrpSpPr>
        <p:grpSpPr bwMode="auto">
          <a:xfrm>
            <a:off x="3200400" y="2057400"/>
            <a:ext cx="5638800" cy="4435475"/>
            <a:chOff x="2016" y="1296"/>
            <a:chExt cx="3552" cy="2794"/>
          </a:xfrm>
        </p:grpSpPr>
        <p:sp>
          <p:nvSpPr>
            <p:cNvPr id="23583" name="AutoShape 31"/>
            <p:cNvSpPr>
              <a:spLocks noChangeArrowheads="1"/>
            </p:cNvSpPr>
            <p:nvPr/>
          </p:nvSpPr>
          <p:spPr bwMode="auto">
            <a:xfrm>
              <a:off x="3408" y="1450"/>
              <a:ext cx="2160" cy="2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6" name="AutoShape 4"/>
            <p:cNvSpPr>
              <a:spLocks noChangeArrowheads="1"/>
            </p:cNvSpPr>
            <p:nvPr/>
          </p:nvSpPr>
          <p:spPr bwMode="auto">
            <a:xfrm>
              <a:off x="2016" y="1546"/>
              <a:ext cx="960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 sz="800"/>
            </a:p>
          </p:txBody>
        </p:sp>
        <p:sp>
          <p:nvSpPr>
            <p:cNvPr id="23557" name="AutoShape 5"/>
            <p:cNvSpPr>
              <a:spLocks noChangeArrowheads="1"/>
            </p:cNvSpPr>
            <p:nvPr/>
          </p:nvSpPr>
          <p:spPr bwMode="auto">
            <a:xfrm>
              <a:off x="2016" y="2938"/>
              <a:ext cx="960" cy="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en-US" sz="800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2054" y="1402"/>
              <a:ext cx="4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Memory</a:t>
              </a:r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2102" y="2786"/>
              <a:ext cx="5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Label Table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5040" y="1914"/>
              <a:ext cx="433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FirstInstr</a:t>
              </a: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3686" y="1296"/>
              <a:ext cx="4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Program</a:t>
              </a:r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Design</a:t>
            </a:r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263525" y="1730375"/>
            <a:ext cx="7737475" cy="4457700"/>
            <a:chOff x="166" y="1090"/>
            <a:chExt cx="4874" cy="2808"/>
          </a:xfrm>
        </p:grpSpPr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3600" y="164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3600" y="212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3600" y="308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3600" y="356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3600" y="2602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128" y="197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128" y="245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128" y="293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128" y="341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2150" y="1738"/>
              <a:ext cx="6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X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[____]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2102" y="3167"/>
              <a:ext cx="4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558" y="2290"/>
              <a:ext cx="1042" cy="95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330" y="3250"/>
              <a:ext cx="1270" cy="72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 flipV="1">
              <a:off x="4656" y="1810"/>
              <a:ext cx="384" cy="1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166" y="1090"/>
              <a:ext cx="1466" cy="8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ourier New" charset="0"/>
                </a:rPr>
                <a:t>   store x 10 ;</a:t>
              </a:r>
            </a:p>
            <a:p>
              <a:r>
                <a:rPr lang="en-US" sz="1400">
                  <a:latin typeface="Courier New" charset="0"/>
                </a:rPr>
                <a:t>L1:</a:t>
              </a:r>
            </a:p>
            <a:p>
              <a:r>
                <a:rPr lang="en-US" sz="1400">
                  <a:latin typeface="Courier New" charset="0"/>
                </a:rPr>
                <a:t>   print x ;</a:t>
              </a:r>
            </a:p>
            <a:p>
              <a:r>
                <a:rPr lang="en-US" sz="1400">
                  <a:latin typeface="Courier New" charset="0"/>
                </a:rPr>
                <a:t>   store x (- x 1) ;</a:t>
              </a:r>
            </a:p>
            <a:p>
              <a:r>
                <a:rPr lang="en-US" sz="1400">
                  <a:latin typeface="Courier New" charset="0"/>
                </a:rPr>
                <a:t>   jumpT x L1 ;</a:t>
              </a:r>
            </a:p>
            <a:p>
              <a:r>
                <a:rPr lang="en-US" sz="1400">
                  <a:latin typeface="Courier New" charset="0"/>
                </a:rPr>
                <a:t>   stop ;</a:t>
              </a:r>
            </a:p>
          </p:txBody>
        </p:sp>
        <p:sp>
          <p:nvSpPr>
            <p:cNvPr id="23587" name="AutoShape 35"/>
            <p:cNvSpPr>
              <a:spLocks noChangeArrowheads="1"/>
            </p:cNvSpPr>
            <p:nvPr/>
          </p:nvSpPr>
          <p:spPr bwMode="auto">
            <a:xfrm rot="5400000">
              <a:off x="778" y="2438"/>
              <a:ext cx="537" cy="462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X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[____]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177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2743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9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9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9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3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9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6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3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9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53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9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Exp1bytecode Language Design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94192"/>
            <a:ext cx="8229600" cy="44116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Four new statements: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stop ;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jumpT</a:t>
            </a:r>
            <a:r>
              <a:rPr lang="en-US" sz="2200" dirty="0"/>
              <a:t> </a:t>
            </a:r>
            <a:r>
              <a:rPr lang="en-US" sz="2200" dirty="0" err="1"/>
              <a:t>exp</a:t>
            </a:r>
            <a:r>
              <a:rPr lang="en-US" sz="2200" dirty="0"/>
              <a:t> label ; 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jumpF</a:t>
            </a:r>
            <a:r>
              <a:rPr lang="en-US" sz="2200" dirty="0"/>
              <a:t> </a:t>
            </a:r>
            <a:r>
              <a:rPr lang="en-US" sz="2200" dirty="0" err="1"/>
              <a:t>exp</a:t>
            </a:r>
            <a:r>
              <a:rPr lang="en-US" sz="2200" dirty="0"/>
              <a:t> label ;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jump label ;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Note</a:t>
            </a:r>
            <a:r>
              <a:rPr lang="en-US" sz="2200" dirty="0"/>
              <a:t>: </a:t>
            </a:r>
            <a:r>
              <a:rPr lang="en-US" sz="2200" dirty="0" err="1"/>
              <a:t>exp</a:t>
            </a:r>
            <a:r>
              <a:rPr lang="en-US" sz="2200" dirty="0"/>
              <a:t> is an integer expression and is interpreted as false if its value is zero otherwise it is true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</a:t>
            </a:r>
            <a:r>
              <a:rPr lang="en-US" sz="2600" dirty="0" smtClean="0"/>
              <a:t>abeled statements:</a:t>
            </a:r>
            <a:endParaRPr lang="en-US" sz="2600" dirty="0"/>
          </a:p>
          <a:p>
            <a:pPr marL="639762" lvl="2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store x 5;</a:t>
            </a:r>
          </a:p>
          <a:p>
            <a:pPr marL="639762" lvl="2" indent="0">
              <a:buNone/>
            </a:pP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L1</a:t>
            </a:r>
            <a:r>
              <a:rPr lang="mr-IN" sz="1800" dirty="0" smtClean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en-US" sz="1800" dirty="0" smtClean="0">
              <a:solidFill>
                <a:prstClr val="blac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639762" lvl="2" indent="0">
              <a:buNone/>
            </a:pPr>
            <a:r>
              <a:rPr lang="mr-IN" sz="1800" dirty="0" smtClean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sz="18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store</a:t>
            </a: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(- </a:t>
            </a:r>
            <a:r>
              <a:rPr lang="mr-IN" sz="18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1);</a:t>
            </a:r>
          </a:p>
          <a:p>
            <a:pPr marL="639762" lvl="2" indent="0">
              <a:buNone/>
            </a:pP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sz="1800" dirty="0" err="1" smtClean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jumpT</a:t>
            </a:r>
            <a:r>
              <a:rPr lang="mr-IN" sz="1800" dirty="0" smtClean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L1;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dirty="0"/>
              <a:t>Two new operators: =, =&lt;, that return 0 when false otherwise they will return 1.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Lastly, we also allow for negative integer constants: </a:t>
            </a:r>
            <a:endParaRPr lang="en-US" sz="26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-</a:t>
            </a:r>
            <a:r>
              <a:rPr lang="en-US" sz="2200" dirty="0"/>
              <a:t>2, 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8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7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8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3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7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8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7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4290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83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8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335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7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335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7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9832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6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4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9832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6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9832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6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1330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Exp1bytecode Grammar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7846" y="2005548"/>
            <a:ext cx="34163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%load code/exp1bytecode_gram.py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exp1bytecode_lex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instr_list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instr_list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labeled_instr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instr_list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        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srgbClr val="A90E1A"/>
                </a:solidFill>
                <a:latin typeface="Courier" charset="0"/>
              </a:rPr>
              <a:t>labeled_instr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label_def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label_def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NAME ':' 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     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instr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PRINT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STORE NAME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JUMPT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JUMPF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STOP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NOOP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…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4338" y="1875692"/>
            <a:ext cx="3493264" cy="3939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… </a:t>
            </a:r>
            <a:endParaRPr lang="en-US" dirty="0" smtClean="0">
              <a:solidFill>
                <a:srgbClr val="A90E1A"/>
              </a:solidFill>
              <a:latin typeface="Courier" charset="0"/>
            </a:endParaRPr>
          </a:p>
          <a:p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mr-IN" dirty="0" err="1" smtClean="0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: '+'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'-'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'-'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'*'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'/'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EQ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 smtClean="0">
                <a:solidFill>
                  <a:srgbClr val="A90E1A"/>
                </a:solidFill>
                <a:latin typeface="Courier" charset="0"/>
              </a:rPr>
              <a:t>exp</a:t>
            </a:r>
            <a:endParaRPr lang="en-US" dirty="0" smtClean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hr-HR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hr-HR" dirty="0">
                <a:solidFill>
                  <a:srgbClr val="A90E1A"/>
                </a:solidFill>
                <a:latin typeface="Courier" charset="0"/>
              </a:rPr>
              <a:t>LE </a:t>
            </a:r>
            <a:r>
              <a:rPr lang="hr-HR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hr-HR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hr-HR" dirty="0" err="1" smtClean="0">
                <a:solidFill>
                  <a:srgbClr val="A90E1A"/>
                </a:solidFill>
                <a:latin typeface="Courier" charset="0"/>
              </a:rPr>
              <a:t>exp</a:t>
            </a:r>
            <a:endParaRPr lang="hr-HR" dirty="0">
              <a:solidFill>
                <a:srgbClr val="000000"/>
              </a:solidFill>
              <a:latin typeface="Courier" charset="0"/>
            </a:endParaRPr>
          </a:p>
          <a:p>
            <a:r>
              <a:rPr lang="hr-HR" dirty="0" smtClean="0">
                <a:solidFill>
                  <a:srgbClr val="000000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'('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var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de-DE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de-DE" dirty="0" smtClean="0">
                <a:solidFill>
                  <a:srgbClr val="A90E1A"/>
                </a:solidFill>
                <a:latin typeface="Courier" charset="0"/>
              </a:rPr>
              <a:t>   | </a:t>
            </a:r>
            <a:r>
              <a:rPr lang="de-DE" dirty="0">
                <a:solidFill>
                  <a:srgbClr val="A90E1A"/>
                </a:solidFill>
                <a:latin typeface="Courier" charset="0"/>
              </a:rPr>
              <a:t>NUMBER</a:t>
            </a:r>
            <a:endParaRPr lang="de-DE" dirty="0">
              <a:solidFill>
                <a:srgbClr val="000000"/>
              </a:solidFill>
              <a:latin typeface="Courier" charset="0"/>
            </a:endParaRPr>
          </a:p>
          <a:p>
            <a:endParaRPr lang="de-DE" dirty="0">
              <a:solidFill>
                <a:srgbClr val="000000"/>
              </a:solidFill>
              <a:latin typeface="Courier" charset="0"/>
            </a:endParaRPr>
          </a:p>
          <a:p>
            <a:r>
              <a:rPr lang="de-DE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de-DE" dirty="0" err="1" smtClean="0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de-DE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de-DE" dirty="0">
                <a:solidFill>
                  <a:srgbClr val="A90E1A"/>
                </a:solidFill>
                <a:latin typeface="Courier" charset="0"/>
              </a:rPr>
              <a:t>: NAME</a:t>
            </a:r>
            <a:endParaRPr lang="de-DE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var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NAME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(p):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'empty :'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parser =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yacc.yacc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1330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1330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2827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4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3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2827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4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3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2827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4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3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432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3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432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3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432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3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505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5822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2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5822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2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Exp1bytecode </a:t>
            </a:r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3100" y="1664677"/>
            <a:ext cx="495520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%load code/exp1bytecode_lex.py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 for Exp1bytecode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lex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reserved = {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store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'STORE'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print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'PRINT'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'JUMPT'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jumpF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'JUMPF'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'JUMP'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'STOP'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noop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 :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'NOOP'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}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literals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= [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':'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';'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'+'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'-'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'*'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'/'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'('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')'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tokens = [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'NUMBER'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 </a:t>
            </a:r>
            <a:r>
              <a:rPr lang="en-US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F7001"/>
                </a:solidFill>
                <a:latin typeface="Courier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reserved.values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())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t_EQ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'='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t_LE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'=&lt;'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t_ignore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dirty="0" err="1" smtClean="0">
                <a:solidFill>
                  <a:srgbClr val="A90E1A"/>
                </a:solidFill>
                <a:latin typeface="Courier" charset="0"/>
              </a:rPr>
              <a:t>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en-US" dirty="0" smtClean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…</a:t>
            </a:r>
            <a:endParaRPr lang="en-US" dirty="0" smtClean="0">
              <a:solidFill>
                <a:prstClr val="black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98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5822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2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34290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[</a:t>
              </a:r>
              <a:r>
                <a:rPr lang="en-US" dirty="0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dirty="0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4267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029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0" y="2057400"/>
            <a:ext cx="5638800" cy="4435475"/>
            <a:chOff x="1524000" y="2057400"/>
            <a:chExt cx="5638800" cy="4435475"/>
          </a:xfrm>
        </p:grpSpPr>
        <p:grpSp>
          <p:nvGrpSpPr>
            <p:cNvPr id="23589" name="Group 37"/>
            <p:cNvGrpSpPr>
              <a:grpSpLocks/>
            </p:cNvGrpSpPr>
            <p:nvPr/>
          </p:nvGrpSpPr>
          <p:grpSpPr bwMode="auto">
            <a:xfrm>
              <a:off x="1524000" y="2057400"/>
              <a:ext cx="5638800" cy="4435475"/>
              <a:chOff x="2016" y="1296"/>
              <a:chExt cx="3552" cy="2794"/>
            </a:xfrm>
          </p:grpSpPr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3408" y="1450"/>
                <a:ext cx="2160" cy="264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6" name="AutoShape 4"/>
              <p:cNvSpPr>
                <a:spLocks noChangeArrowheads="1"/>
              </p:cNvSpPr>
              <p:nvPr/>
            </p:nvSpPr>
            <p:spPr bwMode="auto">
              <a:xfrm>
                <a:off x="2016" y="1546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7" name="AutoShape 5"/>
              <p:cNvSpPr>
                <a:spLocks noChangeArrowheads="1"/>
              </p:cNvSpPr>
              <p:nvPr/>
            </p:nvSpPr>
            <p:spPr bwMode="auto">
              <a:xfrm>
                <a:off x="2016" y="2938"/>
                <a:ext cx="960" cy="96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5921" dir="2700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59" name="Text Box 7"/>
              <p:cNvSpPr txBox="1">
                <a:spLocks noChangeArrowheads="1"/>
              </p:cNvSpPr>
              <p:nvPr/>
            </p:nvSpPr>
            <p:spPr bwMode="auto">
              <a:xfrm>
                <a:off x="2054" y="1402"/>
                <a:ext cx="40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Memory</a:t>
                </a:r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2102" y="2786"/>
                <a:ext cx="5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Label Table</a:t>
                </a:r>
              </a:p>
            </p:txBody>
          </p:sp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4848" y="1520"/>
                <a:ext cx="433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FirstInstr</a:t>
                </a:r>
                <a:endParaRPr lang="en-US" dirty="0"/>
              </a:p>
            </p:txBody>
          </p:sp>
          <p:sp>
            <p:nvSpPr>
              <p:cNvPr id="23584" name="Text Box 32"/>
              <p:cNvSpPr txBox="1">
                <a:spLocks noChangeArrowheads="1"/>
              </p:cNvSpPr>
              <p:nvPr/>
            </p:nvSpPr>
            <p:spPr bwMode="auto">
              <a:xfrm>
                <a:off x="3686" y="1296"/>
                <a:ext cx="42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Program</a:t>
                </a:r>
              </a:p>
            </p:txBody>
          </p:sp>
        </p:grp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8600" y="2606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10 ;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4038600" y="3368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print x ;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4038600" y="4892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jumpT x L1 ;</a:t>
              </a:r>
            </a:p>
          </p:txBody>
        </p:sp>
        <p:sp>
          <p:nvSpPr>
            <p:cNvPr id="23568" name="AutoShape 16"/>
            <p:cNvSpPr>
              <a:spLocks noChangeArrowheads="1"/>
            </p:cNvSpPr>
            <p:nvPr/>
          </p:nvSpPr>
          <p:spPr bwMode="auto">
            <a:xfrm>
              <a:off x="4038600" y="5654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stop ;</a:t>
              </a:r>
            </a:p>
          </p:txBody>
        </p:sp>
        <p:sp>
          <p:nvSpPr>
            <p:cNvPr id="23569" name="AutoShape 17"/>
            <p:cNvSpPr>
              <a:spLocks noChangeArrowheads="1"/>
            </p:cNvSpPr>
            <p:nvPr/>
          </p:nvSpPr>
          <p:spPr bwMode="auto">
            <a:xfrm>
              <a:off x="4038600" y="4130675"/>
              <a:ext cx="1676400" cy="533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5921" dir="2700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00"/>
                <a:t>store x (- x 1) ;</a:t>
              </a:r>
            </a:p>
          </p:txBody>
        </p:sp>
        <p:cxnSp>
          <p:nvCxnSpPr>
            <p:cNvPr id="23570" name="AutoShape 18"/>
            <p:cNvCxnSpPr>
              <a:cxnSpLocks noChangeShapeType="1"/>
              <a:stCxn id="23562" idx="2"/>
              <a:endCxn id="23566" idx="0"/>
            </p:cNvCxnSpPr>
            <p:nvPr/>
          </p:nvCxnSpPr>
          <p:spPr bwMode="auto">
            <a:xfrm>
              <a:off x="4876800" y="3140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1" name="AutoShape 19"/>
            <p:cNvCxnSpPr>
              <a:cxnSpLocks noChangeShapeType="1"/>
              <a:stCxn id="23566" idx="2"/>
              <a:endCxn id="23569" idx="0"/>
            </p:cNvCxnSpPr>
            <p:nvPr/>
          </p:nvCxnSpPr>
          <p:spPr bwMode="auto">
            <a:xfrm>
              <a:off x="4876800" y="3902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2" name="AutoShape 20"/>
            <p:cNvCxnSpPr>
              <a:cxnSpLocks noChangeShapeType="1"/>
              <a:stCxn id="23569" idx="2"/>
              <a:endCxn id="23567" idx="0"/>
            </p:cNvCxnSpPr>
            <p:nvPr/>
          </p:nvCxnSpPr>
          <p:spPr bwMode="auto">
            <a:xfrm>
              <a:off x="4876800" y="4664075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3" name="AutoShape 21"/>
            <p:cNvCxnSpPr>
              <a:cxnSpLocks noChangeShapeType="1"/>
              <a:stCxn id="23567" idx="2"/>
              <a:endCxn id="23568" idx="0"/>
            </p:cNvCxnSpPr>
            <p:nvPr/>
          </p:nvCxnSpPr>
          <p:spPr bwMode="auto">
            <a:xfrm>
              <a:off x="4876800" y="5426075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1736725" y="2759075"/>
              <a:ext cx="10064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>
                  <a:sym typeface="Wingdings 3" charset="0"/>
                </a:rPr>
                <a:t></a:t>
              </a:r>
              <a:r>
                <a:rPr lang="en-US" dirty="0"/>
                <a:t> </a:t>
              </a:r>
              <a:r>
                <a:rPr lang="en-US"/>
                <a:t>[</a:t>
              </a:r>
              <a:r>
                <a:rPr lang="en-US" smtClean="0"/>
                <a:t>__</a:t>
              </a:r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r>
                <a:rPr lang="en-US" smtClean="0"/>
                <a:t>__</a:t>
              </a:r>
              <a:r>
                <a:rPr lang="en-US" dirty="0"/>
                <a:t>]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660525" y="5027613"/>
              <a:ext cx="7921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L1 </a:t>
              </a:r>
              <a:r>
                <a:rPr lang="en-US">
                  <a:sym typeface="Wingdings 3" charset="0"/>
                </a:rPr>
                <a:t></a:t>
              </a:r>
              <a:r>
                <a:rPr lang="en-US"/>
                <a:t> [___]</a:t>
              </a:r>
            </a:p>
          </p:txBody>
        </p:sp>
        <p:cxnSp>
          <p:nvCxnSpPr>
            <p:cNvPr id="23578" name="AutoShape 26"/>
            <p:cNvCxnSpPr>
              <a:cxnSpLocks noChangeShapeType="1"/>
              <a:stCxn id="23576" idx="3"/>
              <a:endCxn id="23566" idx="1"/>
            </p:cNvCxnSpPr>
            <p:nvPr/>
          </p:nvCxnSpPr>
          <p:spPr bwMode="auto">
            <a:xfrm flipV="1">
              <a:off x="2384425" y="3635375"/>
              <a:ext cx="1654175" cy="15160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79" name="AutoShape 27"/>
            <p:cNvCxnSpPr>
              <a:cxnSpLocks noChangeShapeType="1"/>
              <a:stCxn id="23567" idx="1"/>
              <a:endCxn id="23576" idx="2"/>
            </p:cNvCxnSpPr>
            <p:nvPr/>
          </p:nvCxnSpPr>
          <p:spPr bwMode="auto">
            <a:xfrm rot="10800000" flipV="1">
              <a:off x="2022475" y="5159375"/>
              <a:ext cx="2016125" cy="114300"/>
            </a:xfrm>
            <a:prstGeom prst="curvedConnector4">
              <a:avLst>
                <a:gd name="adj1" fmla="val 41023"/>
                <a:gd name="adj2" fmla="val 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582" name="AutoShape 30"/>
            <p:cNvCxnSpPr>
              <a:cxnSpLocks noChangeShapeType="1"/>
              <a:stCxn id="23580" idx="1"/>
              <a:endCxn id="23562" idx="3"/>
            </p:cNvCxnSpPr>
            <p:nvPr/>
          </p:nvCxnSpPr>
          <p:spPr bwMode="auto">
            <a:xfrm flipH="1">
              <a:off x="5715000" y="2540000"/>
              <a:ext cx="30480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Left Arrow 2"/>
          <p:cNvSpPr/>
          <p:nvPr/>
        </p:nvSpPr>
        <p:spPr bwMode="auto">
          <a:xfrm>
            <a:off x="5791200" y="5791200"/>
            <a:ext cx="6096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173194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9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8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6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4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606062"/>
            <a:ext cx="4955203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400"/>
                </a:solidFill>
                <a:latin typeface="Menlo-Regular" charset="0"/>
              </a:rPr>
              <a:t># define and initialize the structures of our abstract machine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State: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__(self):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self.initialize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initialize(self):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self.program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[]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self.symbol_table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self.label_table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dict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 smtClean="0">
                <a:solidFill>
                  <a:srgbClr val="000000"/>
                </a:solidFill>
                <a:latin typeface="Menlo-Regular" charset="0"/>
              </a:rPr>
              <a:t>self.instr_ix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state = State()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4031" y="4431323"/>
            <a:ext cx="1882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exp1bytecode_interp_state.py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33600"/>
            <a:ext cx="1898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exp1bytecode_interp_gram.py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95800" y="304800"/>
            <a:ext cx="4031873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%load code/exp1bytecode_interp_gram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exp1bytecode_lex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exp1bytecode_interp_state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state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p_prog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srgbClr val="A90E1A"/>
                </a:solidFill>
                <a:latin typeface="Courier" charset="0"/>
              </a:rPr>
              <a:t>prog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instr_list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p_instr_list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srgbClr val="A90E1A"/>
                </a:solidFill>
                <a:latin typeface="Courier" charset="0"/>
              </a:rPr>
              <a:t>instr_list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labeled_instr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instr_list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    |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p_labeled_instr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srgbClr val="A90E1A"/>
                </a:solidFill>
                <a:latin typeface="Courier" charset="0"/>
              </a:rPr>
              <a:t>labeled_instr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label_def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i="1" dirty="0" smtClean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if label exists record it in the label table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]: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</a:rPr>
              <a:t>state.label_table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[p[</a:t>
            </a:r>
            <a:r>
              <a:rPr lang="en-US" dirty="0" smtClean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]] =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state.instr_ix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i="1" dirty="0" smtClean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append </a:t>
            </a:r>
            <a:r>
              <a:rPr lang="en-US" i="1" dirty="0" err="1">
                <a:solidFill>
                  <a:srgbClr val="336E6D"/>
                </a:solidFill>
                <a:latin typeface="Courier-Oblique" charset="0"/>
              </a:rPr>
              <a:t>instr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 to program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</a:rPr>
              <a:t>state.program.append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(p[</a:t>
            </a:r>
            <a:r>
              <a:rPr lang="en-US" dirty="0" smtClean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state.instr_ix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+= 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p_label_def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label_def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NAME ':' 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924300" y="3886200"/>
            <a:ext cx="4953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492" y="3223846"/>
            <a:ext cx="3257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Observation:</a:t>
            </a:r>
            <a:r>
              <a:rPr lang="en-US" sz="1400" dirty="0" smtClean="0"/>
              <a:t> the parser no longer</a:t>
            </a:r>
            <a:br>
              <a:rPr lang="en-US" sz="1400" dirty="0" smtClean="0"/>
            </a:br>
            <a:r>
              <a:rPr lang="en-US" sz="1400" dirty="0" smtClean="0"/>
              <a:t>performs computations but instead </a:t>
            </a:r>
            <a:br>
              <a:rPr lang="en-US" sz="1400" dirty="0" smtClean="0"/>
            </a:br>
            <a:r>
              <a:rPr lang="en-US" sz="1400" dirty="0" smtClean="0"/>
              <a:t>fills out our IR (the state to </a:t>
            </a:r>
            <a:r>
              <a:rPr lang="en-US" sz="1400" smtClean="0"/>
              <a:t>be precise).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33600"/>
            <a:ext cx="1898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exp1bytecode_interp_gram.py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84512"/>
            <a:ext cx="4878259" cy="5940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b="1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p_instr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instr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PRINT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INPUT NAME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STORE NAME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JUMPT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JUMPF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JUMP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STOP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  | NOOP ';'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for each </a:t>
            </a:r>
            <a:r>
              <a:rPr lang="en-US" i="1" dirty="0" err="1">
                <a:solidFill>
                  <a:srgbClr val="336E6D"/>
                </a:solidFill>
                <a:latin typeface="Courier-Oblique" charset="0"/>
              </a:rPr>
              <a:t>instr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 assemble the appropriate tuple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print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print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input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input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store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store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jumpT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jumpF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jumpF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jump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stop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elif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noop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noop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,)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else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   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raise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ValueError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"Unexpected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instr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value: %s"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p[</a:t>
            </a:r>
            <a:r>
              <a:rPr lang="en-US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p_label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NAME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585" y="3259015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Observation:</a:t>
            </a:r>
            <a:r>
              <a:rPr lang="en-US" sz="1400" dirty="0" smtClean="0"/>
              <a:t> the parser constructs</a:t>
            </a:r>
            <a:br>
              <a:rPr lang="en-US" sz="1400" dirty="0" smtClean="0"/>
            </a:br>
            <a:r>
              <a:rPr lang="en-US" sz="1400" dirty="0" smtClean="0"/>
              <a:t>tuple structures</a:t>
            </a:r>
            <a:r>
              <a:rPr lang="mr-IN" sz="1400" dirty="0" smtClean="0"/>
              <a:t>…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397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33600"/>
            <a:ext cx="1898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exp1bytecode_interp_gram.py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03431" y="2590800"/>
            <a:ext cx="1723549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b="1" dirty="0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p_bin_exp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'+'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| '-'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| '*'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 | '/'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   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EQ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hr-HR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hr-HR" dirty="0">
                <a:solidFill>
                  <a:srgbClr val="A90E1A"/>
                </a:solidFill>
                <a:latin typeface="Courier" charset="0"/>
              </a:rPr>
              <a:t>LE </a:t>
            </a:r>
            <a:r>
              <a:rPr lang="hr-HR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hr-HR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hr-HR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hr-HR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p_uminus_exp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'-'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'UMINUS'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1752600"/>
            <a:ext cx="3185487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b="1" dirty="0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p_not_exp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'!'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'!'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p_paren_exp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: '('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i="1" dirty="0" err="1">
                <a:solidFill>
                  <a:srgbClr val="336E6D"/>
                </a:solidFill>
                <a:latin typeface="Courier-Oblique" charset="0"/>
              </a:rPr>
              <a:t>parens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 are not necessary in trees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p_var_exp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ro-RO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ro-RO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ro-RO" dirty="0">
                <a:solidFill>
                  <a:srgbClr val="A90E1A"/>
                </a:solidFill>
                <a:latin typeface="Courier" charset="0"/>
              </a:rPr>
              <a:t> : NAME</a:t>
            </a:r>
            <a:endParaRPr lang="ro-RO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'NAME'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p_number_exp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 : NUMBER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'NUMBER'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dirty="0" err="1">
                <a:solidFill>
                  <a:srgbClr val="0F7001"/>
                </a:solidFill>
                <a:latin typeface="Courier" charset="0"/>
              </a:rPr>
              <a:t>int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]))</a:t>
            </a:r>
            <a:endParaRPr lang="en-US" dirty="0" smtClean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…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1482538" y="4114800"/>
            <a:ext cx="422462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8550" y="411480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Tuples!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33600"/>
            <a:ext cx="1898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exp1bytecode_interp_gram.py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2971800"/>
            <a:ext cx="5186035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b="1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srgbClr val="A90E1A"/>
                </a:solidFill>
                <a:latin typeface="Courier" charset="0"/>
              </a:rPr>
              <a:t>    empty :</a:t>
            </a:r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''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" charset="0"/>
              </a:rPr>
              <a:t>tabmodule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=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'exp1bytecodeparsetab'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Exp1bytecode </a:t>
            </a:r>
            <a:r>
              <a:rPr lang="en-US" dirty="0" err="1" smtClean="0"/>
              <a:t>Lexer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11569" y="1899138"/>
            <a:ext cx="56477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…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t_NAME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'[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a-zA-Z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_][a-zA-Z_0-9]*'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t.type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reserved.get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t.value,</a:t>
            </a:r>
            <a:r>
              <a:rPr lang="en-US" dirty="0" err="1">
                <a:solidFill>
                  <a:srgbClr val="A90E1A"/>
                </a:solidFill>
                <a:latin typeface="Courier" charset="0"/>
              </a:rPr>
              <a:t>'NAME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    </a:t>
            </a:r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Check for reserved words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t</a:t>
            </a:r>
          </a:p>
          <a:p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t_NUMBER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'[0-9]+'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dirty="0" err="1">
                <a:solidFill>
                  <a:srgbClr val="0F7001"/>
                </a:solidFill>
                <a:latin typeface="Courier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t</a:t>
            </a:r>
          </a:p>
          <a:p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t_NEWLINE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dirty="0" err="1" smtClean="0">
                <a:solidFill>
                  <a:srgbClr val="A90E1A"/>
                </a:solidFill>
                <a:latin typeface="Courier" charset="0"/>
              </a:rPr>
              <a:t>n</a:t>
            </a:r>
            <a:r>
              <a:rPr lang="mr-IN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t_COMMENT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dirty="0" smtClean="0">
                <a:solidFill>
                  <a:srgbClr val="A90E1A"/>
                </a:solidFill>
                <a:latin typeface="Courier" charset="0"/>
              </a:rPr>
              <a:t>#.*'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" charset="0"/>
              </a:rPr>
              <a:t>t_error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en-US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dirty="0">
                <a:solidFill>
                  <a:srgbClr val="A90E1A"/>
                </a:solidFill>
                <a:latin typeface="Courier" charset="0"/>
              </a:rPr>
              <a:t>"Illegal character %s"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t.value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[</a:t>
            </a:r>
            <a:r>
              <a:rPr lang="en-US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])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t.lexer.skip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i="1" dirty="0">
                <a:solidFill>
                  <a:srgbClr val="336E6D"/>
                </a:solidFill>
                <a:latin typeface="Courier-Oblique" charset="0"/>
              </a:rPr>
              <a:t># build the </a:t>
            </a:r>
            <a:r>
              <a:rPr lang="en-US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" charset="0"/>
              </a:rPr>
              <a:t>lexer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lex.lex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()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45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the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are delaying the evaluation of expressions until we have the IR </a:t>
            </a:r>
            <a:r>
              <a:rPr lang="en-US" dirty="0" smtClean="0"/>
              <a:t>constructed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need to have some sort of representation of the expression value that we can evaluate later to actually compute a value. </a:t>
            </a:r>
          </a:p>
          <a:p>
            <a:r>
              <a:rPr lang="en-US" dirty="0" smtClean="0"/>
              <a:t>The idea is </a:t>
            </a:r>
            <a:r>
              <a:rPr lang="en-US" dirty="0"/>
              <a:t>that we construct an expression or term tree from the source expression and that term tree can then be evaluated later to compute an actual integer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Actually we are constructing a tuple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the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231" y="1805354"/>
            <a:ext cx="14414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'''</a:t>
            </a: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: '+'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| 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'-'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| 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'*'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mr-IN" dirty="0" smtClean="0">
                <a:solidFill>
                  <a:prstClr val="black"/>
                </a:solidFill>
                <a:latin typeface="Courier" charset="0"/>
              </a:rPr>
              <a:t>| 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'/'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mr-IN" dirty="0">
              <a:solidFill>
                <a:prstClr val="black"/>
              </a:solidFill>
              <a:latin typeface="Courier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urier" charset="0"/>
              </a:rPr>
              <a:t>    | EQ </a:t>
            </a:r>
            <a:r>
              <a:rPr lang="de-DE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de-DE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de-DE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de-DE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dirty="0">
                <a:solidFill>
                  <a:prstClr val="black"/>
                </a:solidFill>
                <a:latin typeface="Courier" charset="0"/>
              </a:rPr>
              <a:t>    | LE </a:t>
            </a:r>
            <a:r>
              <a:rPr lang="hr-HR" dirty="0" err="1">
                <a:solidFill>
                  <a:prstClr val="black"/>
                </a:solidFill>
                <a:latin typeface="Courier" charset="0"/>
              </a:rPr>
              <a:t>exp</a:t>
            </a:r>
            <a:r>
              <a:rPr lang="hr-HR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hr-HR" dirty="0" err="1">
                <a:solidFill>
                  <a:prstClr val="black"/>
                </a:solidFill>
                <a:latin typeface="Courier" charset="0"/>
              </a:rPr>
              <a:t>exp</a:t>
            </a:r>
            <a:endParaRPr lang="hr-HR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dirty="0">
                <a:solidFill>
                  <a:prstClr val="black"/>
                </a:solidFill>
                <a:latin typeface="Courier" charset="0"/>
              </a:rPr>
              <a:t>'''</a:t>
            </a:r>
          </a:p>
          <a:p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 = (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2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dirty="0">
                <a:solidFill>
                  <a:prstClr val="black"/>
                </a:solidFill>
                <a:latin typeface="Courier" charset="0"/>
              </a:rPr>
              <a:t>])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997569"/>
            <a:ext cx="84241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HelveticaNeue" charset="0"/>
              </a:rPr>
              <a:t>According to these rules the expression</a:t>
            </a:r>
            <a:r>
              <a:rPr lang="en-US" sz="1400" dirty="0" smtClean="0">
                <a:solidFill>
                  <a:prstClr val="black"/>
                </a:solidFill>
                <a:latin typeface="HelveticaNeue" charset="0"/>
              </a:rPr>
              <a:t>,</a:t>
            </a:r>
          </a:p>
          <a:p>
            <a:endParaRPr lang="en-US" sz="1400" dirty="0">
              <a:solidFill>
                <a:prstClr val="black"/>
              </a:solidFill>
              <a:latin typeface="HelveticaNeue" charset="0"/>
            </a:endParaRPr>
          </a:p>
          <a:p>
            <a:r>
              <a:rPr lang="mr-IN" sz="1400" dirty="0">
                <a:solidFill>
                  <a:prstClr val="black"/>
                </a:solidFill>
                <a:latin typeface="Courier" charset="0"/>
              </a:rPr>
              <a:t>=&lt; + 3 2 * 3 2</a:t>
            </a:r>
          </a:p>
          <a:p>
            <a:endParaRPr lang="en-US" sz="1400" dirty="0" smtClean="0">
              <a:solidFill>
                <a:prstClr val="black"/>
              </a:solidFill>
              <a:latin typeface="HelveticaNeue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HelveticaNeue" charset="0"/>
              </a:rPr>
              <a:t>gives </a:t>
            </a:r>
            <a:r>
              <a:rPr lang="en-US" sz="1400" dirty="0">
                <a:solidFill>
                  <a:prstClr val="black"/>
                </a:solidFill>
                <a:latin typeface="HelveticaNeue" charset="0"/>
              </a:rPr>
              <a:t>rise to the term tree,</a:t>
            </a:r>
          </a:p>
          <a:p>
            <a:endParaRPr lang="en-US" sz="1400" dirty="0" smtClean="0">
              <a:solidFill>
                <a:prstClr val="black"/>
              </a:solidFill>
              <a:latin typeface="Courier" charset="0"/>
            </a:endParaRPr>
          </a:p>
          <a:p>
            <a:r>
              <a:rPr lang="mr-IN" sz="1400" dirty="0" smtClean="0">
                <a:solidFill>
                  <a:prstClr val="black"/>
                </a:solidFill>
                <a:latin typeface="Courier" charset="0"/>
              </a:rPr>
              <a:t>('=&lt;', </a:t>
            </a:r>
            <a:r>
              <a:rPr lang="mr-IN" sz="1400" dirty="0">
                <a:solidFill>
                  <a:prstClr val="black"/>
                </a:solidFill>
                <a:latin typeface="Courier" charset="0"/>
              </a:rPr>
              <a:t>('+', ('NUMBER', 3), ('NUMBER', 2)), ('*', ('NUMBER', 3), ('NUMBER', 2)))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446585" y="1875692"/>
            <a:ext cx="214353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dirty="0" smtClean="0">
                <a:latin typeface="Courier" charset="0"/>
              </a:rPr>
              <a:t>'''</a:t>
            </a:r>
            <a:endParaRPr lang="mr-IN" dirty="0">
              <a:latin typeface="Courier" charset="0"/>
            </a:endParaRPr>
          </a:p>
          <a:p>
            <a:r>
              <a:rPr lang="en-US" dirty="0" err="1" smtClean="0">
                <a:latin typeface="Courier" charset="0"/>
              </a:rPr>
              <a:t>exp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: NUMBER</a:t>
            </a:r>
          </a:p>
          <a:p>
            <a:r>
              <a:rPr lang="mr-IN" dirty="0">
                <a:latin typeface="Courier" charset="0"/>
              </a:rPr>
              <a:t>'''</a:t>
            </a:r>
            <a:endParaRPr lang="en-US" dirty="0" smtClean="0">
              <a:latin typeface="Courier" charset="0"/>
            </a:endParaRPr>
          </a:p>
          <a:p>
            <a:r>
              <a:rPr lang="mr-IN" dirty="0" err="1" smtClean="0">
                <a:latin typeface="Courier" charset="0"/>
              </a:rPr>
              <a:t>p</a:t>
            </a:r>
            <a:r>
              <a:rPr lang="mr-IN" dirty="0" smtClean="0">
                <a:latin typeface="Courier" charset="0"/>
              </a:rPr>
              <a:t>[0</a:t>
            </a:r>
            <a:r>
              <a:rPr lang="mr-IN" dirty="0">
                <a:latin typeface="Courier" charset="0"/>
              </a:rPr>
              <a:t>] = ('NUMBER', </a:t>
            </a:r>
            <a:r>
              <a:rPr lang="mr-IN" dirty="0" err="1">
                <a:latin typeface="Courier" charset="0"/>
              </a:rPr>
              <a:t>int</a:t>
            </a:r>
            <a:r>
              <a:rPr lang="mr-IN" dirty="0">
                <a:latin typeface="Courier" charset="0"/>
              </a:rPr>
              <a:t>(</a:t>
            </a:r>
            <a:r>
              <a:rPr lang="mr-IN" dirty="0" err="1">
                <a:latin typeface="Courier" charset="0"/>
              </a:rPr>
              <a:t>p</a:t>
            </a:r>
            <a:r>
              <a:rPr lang="mr-IN" dirty="0">
                <a:latin typeface="Courier" charset="0"/>
              </a:rPr>
              <a:t>[1]))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Parser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7" y="1855634"/>
            <a:ext cx="7958953" cy="3402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89" y="5410200"/>
            <a:ext cx="8322411" cy="8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88538"/>
            <a:ext cx="8534400" cy="2426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12682"/>
            <a:ext cx="8610600" cy="919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585" y="5545015"/>
            <a:ext cx="7633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symbol table is empty since we have not executed the program yet! We have </a:t>
            </a:r>
            <a:endParaRPr lang="en-US" sz="1600" dirty="0" smtClean="0"/>
          </a:p>
          <a:p>
            <a:r>
              <a:rPr lang="en-US" sz="1600" dirty="0" smtClean="0"/>
              <a:t>just </a:t>
            </a:r>
            <a:r>
              <a:rPr lang="en-US" sz="1600" dirty="0"/>
              <a:t>initialized our abstract </a:t>
            </a:r>
            <a:r>
              <a:rPr lang="en-US" sz="1600" dirty="0" smtClean="0"/>
              <a:t>machine.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4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</a:t>
            </a:r>
            <a:r>
              <a:rPr lang="mr-IN" dirty="0" smtClean="0"/>
              <a:t>–</a:t>
            </a:r>
            <a:r>
              <a:rPr lang="en-US" dirty="0" smtClean="0"/>
              <a:t> running the abstract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interpret the programs in our IR we need two </a:t>
            </a:r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first one is the interpretation of instructions on the program 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second one for the interpretation of </a:t>
            </a:r>
            <a:r>
              <a:rPr lang="en-US" dirty="0" err="1" smtClean="0"/>
              <a:t>expresssion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Instructions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2584" y="1331215"/>
            <a:ext cx="4748416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interp_program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():</a:t>
            </a:r>
          </a:p>
          <a:p>
            <a:r>
              <a:rPr lang="en-US" sz="800" dirty="0" smtClean="0">
                <a:solidFill>
                  <a:srgbClr val="1C00CF"/>
                </a:solidFill>
                <a:latin typeface="Menlo-Regular" charset="0"/>
              </a:rPr>
              <a:t>  ‘abstract 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bytecode machine'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  #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We cannot use the list iterator here because we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  # need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to be able to interpret jump instructions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  #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start at the first instruction in program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800" dirty="0" err="1" smtClean="0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  #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keep interpreting until we run out of instructions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  #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or we hit a 'stop'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 smtClean="0">
                <a:solidFill>
                  <a:srgbClr val="AA0D91"/>
                </a:solidFill>
                <a:latin typeface="Menlo-Regular" charset="0"/>
              </a:rPr>
              <a:t>  while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True: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8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state.program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# no more instructions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</a:t>
            </a:r>
            <a:r>
              <a:rPr lang="mr-IN" sz="800" dirty="0" err="1" smtClean="0">
                <a:solidFill>
                  <a:srgbClr val="AA0D91"/>
                </a:solidFill>
                <a:latin typeface="Menlo-Regular" charset="0"/>
              </a:rPr>
              <a:t>break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mr-IN" sz="800" dirty="0" err="1" smtClean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800" dirty="0" smtClean="0">
                <a:solidFill>
                  <a:srgbClr val="007400"/>
                </a:solidFill>
                <a:latin typeface="Menlo-Regular" charset="0"/>
              </a:rPr>
              <a:t>#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get instruction from program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800" dirty="0" err="1" smtClean="0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state.program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</a:t>
            </a:r>
            <a:r>
              <a:rPr lang="mr-IN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instruction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format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: (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, [arg1, arg2, ...])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800" dirty="0">
                <a:solidFill>
                  <a:srgbClr val="007400"/>
                </a:solidFill>
                <a:latin typeface="Menlo-Regular" charset="0"/>
              </a:rPr>
              <a:t># interpret instruction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print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PRINT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print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>
                <a:solidFill>
                  <a:srgbClr val="C41A16"/>
                </a:solidFill>
                <a:latin typeface="Menlo-Regular" charset="0"/>
              </a:rPr>
              <a:t>"&gt; {}"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format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))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input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INPUT NAME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var_name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= input(</a:t>
            </a:r>
            <a:r>
              <a:rPr lang="en-US" sz="800" dirty="0">
                <a:solidFill>
                  <a:srgbClr val="C41A16"/>
                </a:solidFill>
                <a:latin typeface="Menlo-Regular" charset="0"/>
              </a:rPr>
              <a:t>"Please enter a value for {}: "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.format(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var_name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var_name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store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STORE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var_name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var_name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endParaRPr lang="en-US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 smtClean="0"/>
              <a:t>…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22031" y="2485292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exp1bytecode_interp.py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077" y="3141785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One big loop that interprets the </a:t>
            </a:r>
          </a:p>
          <a:p>
            <a:r>
              <a:rPr lang="en-US" sz="1400" dirty="0" smtClean="0"/>
              <a:t>instructions on the list (program)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16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Instructions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031" y="2485292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exp1bytecode_interp.py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9108" y="1594338"/>
            <a:ext cx="4685898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dirty="0" smtClean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sz="8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mr-IN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jumpT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JUMPT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label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state.label_table.get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en-US" sz="800" dirty="0">
                <a:solidFill>
                  <a:srgbClr val="AA0D91"/>
                </a:solidFill>
                <a:latin typeface="Menlo-Regular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jumpF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JUMPF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label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not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state.label_table.get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en-US" sz="800" dirty="0">
                <a:solidFill>
                  <a:srgbClr val="AA0D91"/>
                </a:solidFill>
                <a:latin typeface="Menlo-Regular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jump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JUMP </a:t>
            </a:r>
            <a:r>
              <a:rPr lang="mr-IN" sz="800" dirty="0" err="1">
                <a:solidFill>
                  <a:srgbClr val="007400"/>
                </a:solidFill>
                <a:latin typeface="Menlo-Regular" charset="0"/>
              </a:rPr>
              <a:t>label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state.label_table.get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instr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en-US" sz="800" dirty="0">
                <a:solidFill>
                  <a:srgbClr val="AA0D91"/>
                </a:solidFill>
                <a:latin typeface="Menlo-Regular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stop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STOP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break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 err="1">
                <a:solidFill>
                  <a:srgbClr val="1C00CF"/>
                </a:solidFill>
                <a:latin typeface="Menlo-Regular" charset="0"/>
              </a:rPr>
              <a:t>noop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>
                <a:solidFill>
                  <a:srgbClr val="007400"/>
                </a:solidFill>
                <a:latin typeface="Menlo-Regular" charset="0"/>
              </a:rPr>
              <a:t># NOOP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800" dirty="0" err="1">
                <a:solidFill>
                  <a:srgbClr val="000000"/>
                </a:solidFill>
                <a:latin typeface="Menlo-Regular" charset="0"/>
              </a:rPr>
              <a:t>state.instr_ix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+= </a:t>
            </a:r>
            <a:r>
              <a:rPr lang="mr-IN" sz="800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mr-IN" sz="8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</a:p>
          <a:p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8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8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      </a:t>
            </a:r>
            <a:r>
              <a:rPr lang="en-US" sz="800" dirty="0" smtClean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sz="8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800" dirty="0">
                <a:solidFill>
                  <a:srgbClr val="C41A16"/>
                </a:solidFill>
                <a:latin typeface="Menlo-Regular" charset="0"/>
              </a:rPr>
              <a:t>"Unexpected instruction type: {}"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.format(p[</a:t>
            </a:r>
            <a:r>
              <a:rPr lang="en-US" sz="8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800" dirty="0">
                <a:solidFill>
                  <a:srgbClr val="000000"/>
                </a:solidFill>
                <a:latin typeface="Menlo-Regular" charset="0"/>
              </a:rPr>
              <a:t>]))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69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Expressions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031" y="2485292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exp1bytecode_interp.py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5600" y="1559169"/>
            <a:ext cx="472437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'walk expression tree and evaluate to an integer value'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tree nodes are tuples (TYPE, [arg1, arg2,...])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'+'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'+'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'-'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'-'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'*'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'*'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'/'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'/'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//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185" y="3048000"/>
            <a:ext cx="22044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Recursive function that</a:t>
            </a:r>
          </a:p>
          <a:p>
            <a:r>
              <a:rPr lang="en-US" sz="1400" dirty="0" smtClean="0"/>
              <a:t>walks the expression tree</a:t>
            </a:r>
          </a:p>
          <a:p>
            <a:r>
              <a:rPr lang="en-US" sz="1400" dirty="0" smtClean="0"/>
              <a:t>and evaluates it.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6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Expressions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031" y="2485292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exp1bytecode_interp.py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8031" y="1371600"/>
            <a:ext cx="5493812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 err="1" smtClean="0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'=='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'='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'&lt;='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'&lt;='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v_left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&lt;=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v_right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type ==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'UMINUS'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'UMINUS'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-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val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'!'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'!'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!=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'NAME'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'NAME'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var_name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state.symbol_table.get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(node[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],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dirty="0" err="1" smtClean="0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type ==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'NUMBER'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 NUMBER </a:t>
            </a:r>
            <a:r>
              <a:rPr lang="mr-IN" dirty="0" err="1">
                <a:solidFill>
                  <a:srgbClr val="007400"/>
                </a:solidFill>
                <a:latin typeface="Menlo-Regular" charset="0"/>
              </a:rPr>
              <a:t>val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return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 smtClean="0">
                <a:solidFill>
                  <a:srgbClr val="000000"/>
                </a:solidFill>
                <a:latin typeface="Menlo-Regular" charset="0"/>
              </a:rPr>
              <a:t>]</a:t>
            </a:r>
            <a:endParaRPr lang="en-US" dirty="0" smtClean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 err="1" smtClean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"Unexpected instruction type: {}"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.format(type))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031" y="2485292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exp1bytecode_interp.py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981200"/>
            <a:ext cx="372409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interp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'driver for our Exp1bytecode interpreter.'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initialize our abstract machine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state.initialize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build the IR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parser.parse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lexer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lexer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interpret the IR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interp_program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Exp1bytecode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r>
              <a:rPr lang="en-US"/>
              <a:t>Here is a simple example program in this language: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152650" y="2971800"/>
            <a:ext cx="417195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// this program prints out a </a:t>
            </a:r>
          </a:p>
          <a:p>
            <a:r>
              <a:rPr lang="en-US" sz="1800">
                <a:latin typeface="Courier New" charset="0"/>
              </a:rPr>
              <a:t>// list of integers</a:t>
            </a:r>
          </a:p>
          <a:p>
            <a:r>
              <a:rPr lang="en-US" sz="1800">
                <a:latin typeface="Courier New" charset="0"/>
              </a:rPr>
              <a:t>   store x 10 ;</a:t>
            </a:r>
          </a:p>
          <a:p>
            <a:r>
              <a:rPr lang="en-US" sz="1800">
                <a:latin typeface="Courier New" charset="0"/>
              </a:rPr>
              <a:t>L1:</a:t>
            </a:r>
          </a:p>
          <a:p>
            <a:r>
              <a:rPr lang="en-US" sz="1800">
                <a:latin typeface="Courier New" charset="0"/>
              </a:rPr>
              <a:t>   print x ;</a:t>
            </a:r>
          </a:p>
          <a:p>
            <a:r>
              <a:rPr lang="en-US" sz="1800">
                <a:latin typeface="Courier New" charset="0"/>
              </a:rPr>
              <a:t>   store x (- x 1) ;</a:t>
            </a:r>
          </a:p>
          <a:p>
            <a:r>
              <a:rPr lang="en-US" sz="1800">
                <a:latin typeface="Courier New" charset="0"/>
              </a:rPr>
              <a:t>   jumpT x L1 ;</a:t>
            </a:r>
          </a:p>
          <a:p>
            <a:r>
              <a:rPr lang="en-US" sz="1800">
                <a:latin typeface="Courier New" charset="0"/>
              </a:rPr>
              <a:t>   stop ;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46125" y="5715000"/>
            <a:ext cx="79883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ym typeface="Wingdings" charset="0"/>
              </a:rPr>
              <a:t> </a:t>
            </a:r>
            <a:r>
              <a:rPr lang="en-US" sz="1600" b="1" dirty="0">
                <a:sym typeface="Wingdings" charset="0"/>
              </a:rPr>
              <a:t>Problem:</a:t>
            </a:r>
            <a:r>
              <a:rPr lang="en-US" sz="1600" dirty="0">
                <a:sym typeface="Wingdings" charset="0"/>
              </a:rPr>
              <a:t> in syntax directed interpretation all info needs to be available at statement</a:t>
            </a:r>
            <a:br>
              <a:rPr lang="en-US" sz="1600" dirty="0">
                <a:sym typeface="Wingdings" charset="0"/>
              </a:rPr>
            </a:br>
            <a:r>
              <a:rPr lang="en-US" sz="1600" dirty="0">
                <a:sym typeface="Wingdings" charset="0"/>
              </a:rPr>
              <a:t>     execution time; the label definition is not available at jump time.</a:t>
            </a:r>
            <a:br>
              <a:rPr lang="en-US" sz="1600" dirty="0">
                <a:sym typeface="Wingdings" charset="0"/>
              </a:rPr>
            </a:br>
            <a:r>
              <a:rPr lang="en-US" sz="1600" dirty="0">
                <a:sym typeface="Wingdings" charset="0"/>
              </a:rPr>
              <a:t> </a:t>
            </a:r>
            <a:r>
              <a:rPr lang="en-US" sz="1600" b="1" dirty="0">
                <a:sym typeface="Wingdings" charset="0"/>
              </a:rPr>
              <a:t>Answer:</a:t>
            </a:r>
            <a:r>
              <a:rPr lang="en-US" sz="1600" dirty="0">
                <a:sym typeface="Wingdings" charset="0"/>
              </a:rPr>
              <a:t> we will use an IR to do the actual interpretation.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Script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524000"/>
            <a:ext cx="6043642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400"/>
                </a:solidFill>
                <a:latin typeface="Menlo-Regular" charset="0"/>
              </a:rPr>
              <a:t>#!/</a:t>
            </a:r>
            <a:r>
              <a:rPr lang="en-US" sz="900" dirty="0" err="1">
                <a:solidFill>
                  <a:srgbClr val="007400"/>
                </a:solidFill>
                <a:latin typeface="Menlo-Regular" charset="0"/>
              </a:rPr>
              <a:t>usr</a:t>
            </a:r>
            <a:r>
              <a:rPr lang="en-US" sz="900" dirty="0">
                <a:solidFill>
                  <a:srgbClr val="007400"/>
                </a:solidFill>
                <a:latin typeface="Menlo-Regular" charset="0"/>
              </a:rPr>
              <a:t>/bin/</a:t>
            </a:r>
            <a:r>
              <a:rPr lang="en-US" sz="900" dirty="0" err="1">
                <a:solidFill>
                  <a:srgbClr val="007400"/>
                </a:solidFill>
                <a:latin typeface="Menlo-Regular" charset="0"/>
              </a:rPr>
              <a:t>env</a:t>
            </a:r>
            <a:r>
              <a:rPr lang="en-US" sz="900" dirty="0">
                <a:solidFill>
                  <a:srgbClr val="007400"/>
                </a:solidFill>
                <a:latin typeface="Menlo-Regular" charset="0"/>
              </a:rPr>
              <a:t> python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argparse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ArgumentParser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exp1bytecode_lex </a:t>
            </a:r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lexer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exp1bytecode_interp_gram </a:t>
            </a:r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parser</a:t>
            </a:r>
          </a:p>
          <a:p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exp1bytecode_interp_state </a:t>
            </a:r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import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state</a:t>
            </a:r>
          </a:p>
          <a:p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9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#####################################################################################</a:t>
            </a:r>
            <a:endParaRPr lang="uk-UA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interp_program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():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>
                <a:solidFill>
                  <a:srgbClr val="1C00CF"/>
                </a:solidFill>
                <a:latin typeface="Menlo-Regular" charset="0"/>
              </a:rPr>
              <a:t>'execute abstract bytecode machine'</a:t>
            </a:r>
            <a:endParaRPr lang="en-US" sz="900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900" dirty="0" smtClean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sz="900" dirty="0" smtClean="0">
              <a:solidFill>
                <a:srgbClr val="000000"/>
              </a:solidFill>
              <a:latin typeface="Menlo-Regular" charset="0"/>
            </a:endParaRPr>
          </a:p>
          <a:p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9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#####################################################################################</a:t>
            </a:r>
            <a:endParaRPr lang="uk-UA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eval_exp_tree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(node):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smtClean="0">
                <a:solidFill>
                  <a:srgbClr val="1C00CF"/>
                </a:solidFill>
                <a:latin typeface="Menlo-Regular" charset="0"/>
              </a:rPr>
              <a:t>'walk </a:t>
            </a:r>
            <a:r>
              <a:rPr lang="en-US" sz="900" dirty="0">
                <a:solidFill>
                  <a:srgbClr val="1C00CF"/>
                </a:solidFill>
                <a:latin typeface="Menlo-Regular" charset="0"/>
              </a:rPr>
              <a:t>expression tree and evaluate to an integer value'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900" dirty="0" smtClean="0">
                <a:solidFill>
                  <a:srgbClr val="000000"/>
                </a:solidFill>
                <a:latin typeface="Menlo-Regular" charset="0"/>
              </a:rPr>
              <a:t>…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900" dirty="0" smtClean="0"/>
          </a:p>
          <a:p>
            <a:r>
              <a:rPr lang="uk-UA" sz="9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#####################################################################################</a:t>
            </a:r>
            <a:endParaRPr lang="uk-UA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interp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>
                <a:solidFill>
                  <a:srgbClr val="1C00CF"/>
                </a:solidFill>
                <a:latin typeface="Menlo-Regular" charset="0"/>
              </a:rPr>
              <a:t>'driver for our Exp1bytecode interpreter.'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900" dirty="0" smtClean="0"/>
              <a:t>…</a:t>
            </a:r>
            <a:endParaRPr lang="en-US" sz="900" dirty="0" smtClean="0"/>
          </a:p>
          <a:p>
            <a:endParaRPr lang="en-US" sz="900" dirty="0"/>
          </a:p>
          <a:p>
            <a:r>
              <a:rPr lang="uk-UA" sz="9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#####################################################################################</a:t>
            </a:r>
            <a:endParaRPr lang="uk-UA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__name__ == </a:t>
            </a:r>
            <a:r>
              <a:rPr lang="en-US" sz="900" dirty="0">
                <a:solidFill>
                  <a:srgbClr val="1C00CF"/>
                </a:solidFill>
                <a:latin typeface="Menlo-Regular" charset="0"/>
              </a:rPr>
              <a:t>'__main__'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smtClean="0">
                <a:solidFill>
                  <a:srgbClr val="007400"/>
                </a:solidFill>
                <a:latin typeface="Menlo-Regular" charset="0"/>
              </a:rPr>
              <a:t># </a:t>
            </a:r>
            <a:r>
              <a:rPr lang="en-US" sz="900" dirty="0">
                <a:solidFill>
                  <a:srgbClr val="007400"/>
                </a:solidFill>
                <a:latin typeface="Menlo-Regular" charset="0"/>
              </a:rPr>
              <a:t>parse command line </a:t>
            </a:r>
            <a:r>
              <a:rPr lang="en-US" sz="900" dirty="0" err="1">
                <a:solidFill>
                  <a:srgbClr val="007400"/>
                </a:solidFill>
                <a:latin typeface="Menlo-Regular" charset="0"/>
              </a:rPr>
              <a:t>args</a:t>
            </a:r>
            <a:endParaRPr lang="en-US" sz="9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aparser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ArgumentParser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aparser.add_argument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900" dirty="0">
                <a:solidFill>
                  <a:srgbClr val="1C00CF"/>
                </a:solidFill>
                <a:latin typeface="Menlo-Regular" charset="0"/>
              </a:rPr>
              <a:t>'input'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vars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aparser.parse_args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())</a:t>
            </a:r>
          </a:p>
          <a:p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900" dirty="0" err="1">
                <a:solidFill>
                  <a:srgbClr val="000000"/>
                </a:solidFill>
                <a:latin typeface="Menlo-Regular" charset="0"/>
              </a:rPr>
              <a:t>f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900" dirty="0" err="1">
                <a:solidFill>
                  <a:srgbClr val="000000"/>
                </a:solidFill>
                <a:latin typeface="Menlo-Regular" charset="0"/>
              </a:rPr>
              <a:t>open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900" dirty="0" err="1">
                <a:solidFill>
                  <a:srgbClr val="000000"/>
                </a:solidFill>
                <a:latin typeface="Menlo-Regular" charset="0"/>
              </a:rPr>
              <a:t>args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9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900" dirty="0" err="1">
                <a:solidFill>
                  <a:srgbClr val="1C00CF"/>
                </a:solidFill>
                <a:latin typeface="Menlo-Regular" charset="0"/>
              </a:rPr>
              <a:t>input</a:t>
            </a:r>
            <a:r>
              <a:rPr lang="mr-IN" sz="9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9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900" dirty="0" err="1">
                <a:solidFill>
                  <a:srgbClr val="1C00CF"/>
                </a:solidFill>
                <a:latin typeface="Menlo-Regular" charset="0"/>
              </a:rPr>
              <a:t>r</a:t>
            </a:r>
            <a:r>
              <a:rPr lang="mr-IN" sz="9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n-US" sz="900" dirty="0" err="1">
                <a:solidFill>
                  <a:srgbClr val="000000"/>
                </a:solidFill>
                <a:latin typeface="Menlo-Regular" charset="0"/>
              </a:rPr>
              <a:t>f.read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900" dirty="0" err="1">
                <a:solidFill>
                  <a:srgbClr val="000000"/>
                </a:solidFill>
                <a:latin typeface="Menlo-Regular" charset="0"/>
              </a:rPr>
              <a:t>f.close</a:t>
            </a:r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mr-IN" sz="9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interp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sz="9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900" dirty="0" err="1" smtClean="0">
                <a:solidFill>
                  <a:srgbClr val="000000"/>
                </a:solidFill>
                <a:latin typeface="Menlo-Regular" charset="0"/>
              </a:rPr>
              <a:t>input_stream</a:t>
            </a:r>
            <a:r>
              <a:rPr lang="en-US" sz="9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367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Interpreter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601"/>
            <a:ext cx="9144000" cy="2026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9421"/>
            <a:ext cx="9144000" cy="2245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0200"/>
            <a:ext cx="9144000" cy="5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64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with IR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862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The advantage of IR based interpretation is that we are </a:t>
            </a:r>
            <a:r>
              <a:rPr lang="en-US" sz="2600" u="sng" dirty="0"/>
              <a:t>decoupling</a:t>
            </a:r>
            <a:r>
              <a:rPr lang="en-US" sz="2600" dirty="0"/>
              <a:t> program recognition (parsing/reading) from executing the program.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As we saw this decoupling allows us to create </a:t>
            </a:r>
            <a:r>
              <a:rPr lang="en-US" sz="2600" dirty="0" smtClean="0"/>
              <a:t>IRs </a:t>
            </a:r>
            <a:r>
              <a:rPr lang="en-US" sz="2600" dirty="0"/>
              <a:t>that are convenient to use!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6840" y="48840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Syntax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04840" y="49602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28269" y="49602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50292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  <a:br>
              <a:rPr lang="en-US" dirty="0" smtClean="0"/>
            </a:b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44958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440" y="48840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Semantic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8189" y="49602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99590" y="49706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Program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#4 – see website</a:t>
            </a:r>
          </a:p>
        </p:txBody>
      </p:sp>
    </p:spTree>
    <p:extLst>
      <p:ext uri="{BB962C8B-B14F-4D97-AF65-F5344CB8AC3E}">
        <p14:creationId xmlns:p14="http://schemas.microsoft.com/office/powerpoint/2010/main" val="23926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interpretation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22325" y="5505450"/>
            <a:ext cx="7327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In our simple expression interpreter we saw that all the info was</a:t>
            </a:r>
            <a:br>
              <a:rPr lang="en-US" sz="2000"/>
            </a:br>
            <a:r>
              <a:rPr lang="en-US" sz="2000"/>
              <a:t>available at expression execution.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9446" y="1295400"/>
            <a:ext cx="164660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A0D91"/>
                </a:solidFill>
                <a:latin typeface="Menlo-Regular" charset="0"/>
              </a:rPr>
              <a:t>...</a:t>
            </a:r>
          </a:p>
          <a:p>
            <a:r>
              <a:rPr lang="en-US" dirty="0" err="1" smtClean="0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p_plus_exp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"""</a:t>
            </a: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: '+'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"""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+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p_minus_exp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"""</a:t>
            </a: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: '-'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"""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-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p_paren_exp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"""</a:t>
            </a: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: '('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')'</a:t>
            </a:r>
          </a:p>
          <a:p>
            <a:r>
              <a:rPr lang="mr-IN" dirty="0">
                <a:solidFill>
                  <a:srgbClr val="C41A16"/>
                </a:solidFill>
                <a:latin typeface="Menlo-Regular" charset="0"/>
              </a:rPr>
              <a:t>    """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p_var_exp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: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var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p_num_exp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 : </a:t>
            </a:r>
            <a:r>
              <a:rPr lang="mr-IN" dirty="0" err="1">
                <a:solidFill>
                  <a:srgbClr val="C41A16"/>
                </a:solidFill>
                <a:latin typeface="Menlo-Regular" charset="0"/>
              </a:rPr>
              <a:t>num</a:t>
            </a:r>
            <a:r>
              <a:rPr lang="mr-IN" dirty="0">
                <a:solidFill>
                  <a:srgbClr val="C41A16"/>
                </a:solidFill>
                <a:latin typeface="Menlo-Regular" charset="0"/>
              </a:rPr>
              <a:t>"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directed </a:t>
            </a:r>
            <a:r>
              <a:rPr lang="en-US" dirty="0" smtClean="0"/>
              <a:t>interpretation fails…</a:t>
            </a:r>
            <a:endParaRPr lang="en-US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4343400"/>
            <a:ext cx="85398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But </a:t>
            </a:r>
            <a:r>
              <a:rPr lang="en-US" sz="2000" dirty="0" smtClean="0"/>
              <a:t>exp1bytecode we </a:t>
            </a:r>
            <a:r>
              <a:rPr lang="en-US" sz="2000" dirty="0"/>
              <a:t>see that label definitions are </a:t>
            </a:r>
            <a:r>
              <a:rPr lang="en-US" sz="2000" i="1" dirty="0"/>
              <a:t>non-local </a:t>
            </a:r>
            <a:r>
              <a:rPr lang="en-US" sz="2000" dirty="0"/>
              <a:t>to jump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statements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therefore </a:t>
            </a:r>
            <a:r>
              <a:rPr lang="en-US" sz="2000" i="1" dirty="0"/>
              <a:t>cannot</a:t>
            </a:r>
            <a:r>
              <a:rPr lang="en-US" sz="2000" dirty="0"/>
              <a:t> be executed in a syntax directed manner.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Even if we were to implement some sort of label table, how do we </a:t>
            </a:r>
            <a:br>
              <a:rPr lang="en-US" sz="2000" dirty="0"/>
            </a:br>
            <a:r>
              <a:rPr lang="en-US" sz="2000" dirty="0"/>
              <a:t>represent the instructions that we want to jump to?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ym typeface="Wingdings" charset="0"/>
              </a:rPr>
              <a:t> </a:t>
            </a:r>
            <a:r>
              <a:rPr lang="en-US" sz="2000" b="1" dirty="0">
                <a:sym typeface="Wingdings" charset="0"/>
              </a:rPr>
              <a:t>Answer:</a:t>
            </a:r>
            <a:r>
              <a:rPr lang="en-US" sz="2000" dirty="0">
                <a:sym typeface="Wingdings" charset="0"/>
              </a:rPr>
              <a:t> we will use an IR to do the actual interpretation.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1219200"/>
            <a:ext cx="3185487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90E1A"/>
                </a:solidFill>
                <a:latin typeface="Courier" charset="0"/>
              </a:rPr>
              <a:t>  </a:t>
            </a:r>
            <a:r>
              <a:rPr lang="en-US" dirty="0" err="1" smtClean="0">
                <a:latin typeface="Courier" charset="0"/>
              </a:rPr>
              <a:t>prog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: </a:t>
            </a:r>
            <a:r>
              <a:rPr lang="en-US" dirty="0" err="1">
                <a:latin typeface="Courier" charset="0"/>
              </a:rPr>
              <a:t>instr_list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  </a:t>
            </a:r>
            <a:r>
              <a:rPr lang="en-US" dirty="0" err="1">
                <a:latin typeface="Courier" charset="0"/>
              </a:rPr>
              <a:t>instr_list</a:t>
            </a:r>
            <a:r>
              <a:rPr lang="en-US" dirty="0">
                <a:latin typeface="Courier" charset="0"/>
              </a:rPr>
              <a:t> : </a:t>
            </a:r>
            <a:r>
              <a:rPr lang="en-US" dirty="0" err="1">
                <a:latin typeface="Courier" charset="0"/>
              </a:rPr>
              <a:t>labeled_instr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instr_list</a:t>
            </a:r>
            <a:endParaRPr lang="en-US" dirty="0">
              <a:latin typeface="Courier" charset="0"/>
            </a:endParaRPr>
          </a:p>
          <a:p>
            <a:r>
              <a:rPr lang="en-US" dirty="0" smtClean="0">
                <a:latin typeface="Courier" charset="0"/>
              </a:rPr>
              <a:t>   </a:t>
            </a:r>
            <a:r>
              <a:rPr lang="mr-IN" dirty="0" smtClean="0">
                <a:latin typeface="Courier" charset="0"/>
              </a:rPr>
              <a:t>                     </a:t>
            </a:r>
            <a:r>
              <a:rPr lang="mr-IN" dirty="0">
                <a:latin typeface="Courier" charset="0"/>
              </a:rPr>
              <a:t>| </a:t>
            </a:r>
            <a:r>
              <a:rPr lang="mr-IN" dirty="0" err="1">
                <a:latin typeface="Courier" charset="0"/>
              </a:rPr>
              <a:t>empty</a:t>
            </a:r>
            <a:endParaRPr lang="mr-IN" dirty="0">
              <a:latin typeface="Courier" charset="0"/>
            </a:endParaRPr>
          </a:p>
          <a:p>
            <a:endParaRPr lang="mr-IN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  </a:t>
            </a:r>
            <a:r>
              <a:rPr lang="en-US" dirty="0" err="1">
                <a:latin typeface="Courier" charset="0"/>
              </a:rPr>
              <a:t>labeled_instr</a:t>
            </a:r>
            <a:r>
              <a:rPr lang="en-US" dirty="0">
                <a:latin typeface="Courier" charset="0"/>
              </a:rPr>
              <a:t> : </a:t>
            </a:r>
            <a:r>
              <a:rPr lang="en-US" dirty="0" err="1">
                <a:solidFill>
                  <a:srgbClr val="FF0000"/>
                </a:solidFill>
                <a:latin typeface="Courier" charset="0"/>
              </a:rPr>
              <a:t>label_def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instr</a:t>
            </a:r>
            <a:endParaRPr lang="en-US" dirty="0">
              <a:latin typeface="Courier" charset="0"/>
            </a:endParaRPr>
          </a:p>
          <a:p>
            <a:endParaRPr lang="en-US" dirty="0">
              <a:latin typeface="Courier" charset="0"/>
            </a:endParaRPr>
          </a:p>
          <a:p>
            <a:r>
              <a:rPr lang="mr-IN" dirty="0">
                <a:latin typeface="Courier" charset="0"/>
              </a:rPr>
              <a:t>    </a:t>
            </a:r>
            <a:r>
              <a:rPr lang="mr-IN" dirty="0" err="1">
                <a:latin typeface="Courier" charset="0"/>
              </a:rPr>
              <a:t>label_def</a:t>
            </a:r>
            <a:r>
              <a:rPr lang="mr-IN" dirty="0">
                <a:latin typeface="Courier" charset="0"/>
              </a:rPr>
              <a:t> : NAME ':' </a:t>
            </a:r>
          </a:p>
          <a:p>
            <a:r>
              <a:rPr lang="en-US" dirty="0" smtClean="0">
                <a:latin typeface="Courier" charset="0"/>
              </a:rPr>
              <a:t>   </a:t>
            </a:r>
            <a:r>
              <a:rPr lang="mr-IN" dirty="0" smtClean="0">
                <a:latin typeface="Courier" charset="0"/>
              </a:rPr>
              <a:t>                   </a:t>
            </a:r>
            <a:r>
              <a:rPr lang="mr-IN" dirty="0">
                <a:latin typeface="Courier" charset="0"/>
              </a:rPr>
              <a:t>| </a:t>
            </a:r>
            <a:r>
              <a:rPr lang="mr-IN" dirty="0" err="1">
                <a:latin typeface="Courier" charset="0"/>
              </a:rPr>
              <a:t>empty</a:t>
            </a:r>
            <a:endParaRPr lang="mr-IN" dirty="0">
              <a:latin typeface="Courier" charset="0"/>
            </a:endParaRPr>
          </a:p>
          <a:p>
            <a:endParaRPr lang="mr-IN" dirty="0">
              <a:latin typeface="Courier" charset="0"/>
            </a:endParaRPr>
          </a:p>
          <a:p>
            <a:r>
              <a:rPr lang="mr-IN" dirty="0">
                <a:latin typeface="Courier" charset="0"/>
              </a:rPr>
              <a:t>    </a:t>
            </a:r>
            <a:r>
              <a:rPr lang="mr-IN" dirty="0" err="1">
                <a:latin typeface="Courier" charset="0"/>
              </a:rPr>
              <a:t>instr</a:t>
            </a:r>
            <a:r>
              <a:rPr lang="mr-IN" dirty="0">
                <a:latin typeface="Courier" charset="0"/>
              </a:rPr>
              <a:t> : PRINT </a:t>
            </a:r>
            <a:r>
              <a:rPr lang="mr-IN" dirty="0" err="1">
                <a:latin typeface="Courier" charset="0"/>
              </a:rPr>
              <a:t>exp</a:t>
            </a:r>
            <a:r>
              <a:rPr lang="mr-IN" dirty="0">
                <a:latin typeface="Courier" charset="0"/>
              </a:rPr>
              <a:t> ';'</a:t>
            </a:r>
          </a:p>
          <a:p>
            <a:r>
              <a:rPr lang="mr-IN" dirty="0">
                <a:latin typeface="Courier" charset="0"/>
              </a:rPr>
              <a:t>  </a:t>
            </a:r>
            <a:r>
              <a:rPr lang="mr-IN" dirty="0" smtClean="0">
                <a:latin typeface="Courier" charset="0"/>
              </a:rPr>
              <a:t>    </a:t>
            </a:r>
            <a:r>
              <a:rPr lang="en-US" dirty="0" smtClean="0">
                <a:latin typeface="Courier" charset="0"/>
              </a:rPr>
              <a:t>     </a:t>
            </a:r>
            <a:r>
              <a:rPr lang="mr-IN" dirty="0" smtClean="0">
                <a:latin typeface="Courier" charset="0"/>
              </a:rPr>
              <a:t>    | </a:t>
            </a:r>
            <a:r>
              <a:rPr lang="mr-IN" dirty="0">
                <a:latin typeface="Courier" charset="0"/>
              </a:rPr>
              <a:t>STORE NAME </a:t>
            </a:r>
            <a:r>
              <a:rPr lang="mr-IN" dirty="0" err="1">
                <a:latin typeface="Courier" charset="0"/>
              </a:rPr>
              <a:t>exp</a:t>
            </a:r>
            <a:r>
              <a:rPr lang="mr-IN" dirty="0">
                <a:latin typeface="Courier" charset="0"/>
              </a:rPr>
              <a:t> ';'</a:t>
            </a:r>
          </a:p>
          <a:p>
            <a:r>
              <a:rPr lang="mr-IN" dirty="0">
                <a:latin typeface="Courier" charset="0"/>
              </a:rPr>
              <a:t>          | JUMPT </a:t>
            </a:r>
            <a:r>
              <a:rPr lang="mr-IN" dirty="0" err="1">
                <a:latin typeface="Courier" charset="0"/>
              </a:rPr>
              <a:t>exp</a:t>
            </a:r>
            <a:r>
              <a:rPr lang="mr-IN" dirty="0">
                <a:latin typeface="Courier" charset="0"/>
              </a:rPr>
              <a:t> </a:t>
            </a:r>
            <a:r>
              <a:rPr lang="mr-IN" dirty="0" err="1">
                <a:solidFill>
                  <a:srgbClr val="FF0000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mr-IN" dirty="0">
                <a:latin typeface="Courier" charset="0"/>
              </a:rPr>
              <a:t>';'</a:t>
            </a:r>
          </a:p>
          <a:p>
            <a:r>
              <a:rPr lang="mr-IN" dirty="0">
                <a:latin typeface="Courier" charset="0"/>
              </a:rPr>
              <a:t>          | JUMPF </a:t>
            </a:r>
            <a:r>
              <a:rPr lang="mr-IN" dirty="0" err="1">
                <a:latin typeface="Courier" charset="0"/>
              </a:rPr>
              <a:t>exp</a:t>
            </a:r>
            <a:r>
              <a:rPr lang="mr-IN" dirty="0">
                <a:latin typeface="Courier" charset="0"/>
              </a:rPr>
              <a:t> </a:t>
            </a:r>
            <a:r>
              <a:rPr lang="mr-IN" dirty="0" err="1">
                <a:solidFill>
                  <a:srgbClr val="FF0000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mr-IN" dirty="0">
                <a:latin typeface="Courier" charset="0"/>
              </a:rPr>
              <a:t>';'</a:t>
            </a:r>
          </a:p>
          <a:p>
            <a:r>
              <a:rPr lang="mr-IN" dirty="0">
                <a:latin typeface="Courier" charset="0"/>
              </a:rPr>
              <a:t>          | JUMP </a:t>
            </a:r>
            <a:r>
              <a:rPr lang="mr-IN" dirty="0" err="1">
                <a:solidFill>
                  <a:srgbClr val="FF0000"/>
                </a:solidFill>
                <a:latin typeface="Courier" charset="0"/>
              </a:rPr>
              <a:t>label</a:t>
            </a:r>
            <a:r>
              <a:rPr lang="mr-IN" dirty="0">
                <a:solidFill>
                  <a:srgbClr val="FF0000"/>
                </a:solidFill>
                <a:latin typeface="Courier" charset="0"/>
              </a:rPr>
              <a:t> </a:t>
            </a:r>
            <a:r>
              <a:rPr lang="mr-IN" dirty="0">
                <a:latin typeface="Courier" charset="0"/>
              </a:rPr>
              <a:t>';'</a:t>
            </a:r>
          </a:p>
          <a:p>
            <a:r>
              <a:rPr lang="mr-IN" dirty="0">
                <a:latin typeface="Courier" charset="0"/>
              </a:rPr>
              <a:t>          | STOP ';'</a:t>
            </a:r>
          </a:p>
          <a:p>
            <a:r>
              <a:rPr lang="mr-IN" dirty="0">
                <a:latin typeface="Courier" charset="0"/>
              </a:rPr>
              <a:t>          | NOOP ';'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Top-level Design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interpreter will </a:t>
            </a:r>
            <a:r>
              <a:rPr lang="en-US" dirty="0"/>
              <a:t>follow the </a:t>
            </a:r>
            <a:r>
              <a:rPr lang="en-US" dirty="0" smtClean="0"/>
              <a:t>layout for </a:t>
            </a:r>
            <a:r>
              <a:rPr lang="en-US" dirty="0"/>
              <a:t>an interpreter very closely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505200"/>
            <a:ext cx="7513830" cy="1219200"/>
            <a:chOff x="457200" y="3505200"/>
            <a:chExt cx="7513830" cy="1219200"/>
          </a:xfrm>
        </p:grpSpPr>
        <p:sp>
          <p:nvSpPr>
            <p:cNvPr id="11" name="TextBox 10"/>
            <p:cNvSpPr txBox="1"/>
            <p:nvPr/>
          </p:nvSpPr>
          <p:spPr>
            <a:xfrm>
              <a:off x="2266840" y="3893403"/>
              <a:ext cx="1447800" cy="83099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Syntax</a:t>
              </a:r>
            </a:p>
            <a:p>
              <a:pPr algn="ctr"/>
              <a:r>
                <a:rPr lang="en-US" sz="2400" dirty="0" smtClean="0"/>
                <a:t>Analysis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4840" y="39696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28269" y="39696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4038600"/>
              <a:ext cx="97144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Program</a:t>
              </a:r>
              <a:br>
                <a:rPr lang="en-US" dirty="0" smtClean="0"/>
              </a:br>
              <a:r>
                <a:rPr lang="en-US" dirty="0" smtClean="0"/>
                <a:t>Text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6200" y="35052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440" y="3893403"/>
              <a:ext cx="1582120" cy="83099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Semantic</a:t>
              </a:r>
            </a:p>
            <a:p>
              <a:pPr algn="ctr"/>
              <a:r>
                <a:rPr lang="en-US" sz="2400" dirty="0" smtClean="0"/>
                <a:t>Analysis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68189" y="39696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99590" y="3980041"/>
              <a:ext cx="97144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Program</a:t>
              </a:r>
            </a:p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5">
  <a:themeElements>
    <a:clrScheme name="csc402-ln005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5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5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5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5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402:csc402-ln005.ppt</Template>
  <TotalTime>32382</TotalTime>
  <Words>4048</Words>
  <Application>Microsoft Macintosh PowerPoint</Application>
  <PresentationFormat>On-screen Show (4:3)</PresentationFormat>
  <Paragraphs>1086</Paragraphs>
  <Slides>63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Courier-Bold</vt:lpstr>
      <vt:lpstr>Courier-Oblique</vt:lpstr>
      <vt:lpstr>Helvetica</vt:lpstr>
      <vt:lpstr>HelveticaNeue</vt:lpstr>
      <vt:lpstr>Menlo-Regular</vt:lpstr>
      <vt:lpstr>ＭＳ Ｐゴシック</vt:lpstr>
      <vt:lpstr>Wingdings 3</vt:lpstr>
      <vt:lpstr>Arial</vt:lpstr>
      <vt:lpstr>Courier</vt:lpstr>
      <vt:lpstr>Courier New</vt:lpstr>
      <vt:lpstr>Wingdings</vt:lpstr>
      <vt:lpstr>csc402-ln005</vt:lpstr>
      <vt:lpstr>Intermediate Representation (IR)</vt:lpstr>
      <vt:lpstr>Exp1bytecode Language Design</vt:lpstr>
      <vt:lpstr>Exp1bytecode Grammar</vt:lpstr>
      <vt:lpstr>Exp1bytecode Lexer</vt:lpstr>
      <vt:lpstr>Exp1bytecode Lexer (Con’t)</vt:lpstr>
      <vt:lpstr>Exp1bytecode</vt:lpstr>
      <vt:lpstr>Syntax directed interpretation</vt:lpstr>
      <vt:lpstr>Syntax directed interpretation fails…</vt:lpstr>
      <vt:lpstr>Top-level Design</vt:lpstr>
      <vt:lpstr>IR Design</vt:lpstr>
      <vt:lpstr>IR Design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Running the Program</vt:lpstr>
      <vt:lpstr>Implementation</vt:lpstr>
      <vt:lpstr>Implementation</vt:lpstr>
      <vt:lpstr>Implementation</vt:lpstr>
      <vt:lpstr>Implementation</vt:lpstr>
      <vt:lpstr>Implementation</vt:lpstr>
      <vt:lpstr>A Note on the Expressions</vt:lpstr>
      <vt:lpstr>A Note on the Expressions</vt:lpstr>
      <vt:lpstr>Testing our Parser</vt:lpstr>
      <vt:lpstr>Testing our Parser</vt:lpstr>
      <vt:lpstr>Interpretation – running the abstract machine</vt:lpstr>
      <vt:lpstr>Interpreting Instructions</vt:lpstr>
      <vt:lpstr>Interpreting Instructions</vt:lpstr>
      <vt:lpstr>Interpreting Expressions</vt:lpstr>
      <vt:lpstr>Interpreting Expressions</vt:lpstr>
      <vt:lpstr>Top-level Function</vt:lpstr>
      <vt:lpstr>Interpreter Script</vt:lpstr>
      <vt:lpstr>Testing our Interpreter</vt:lpstr>
      <vt:lpstr>Interpreter with IR</vt:lpstr>
      <vt:lpstr>Assignments</vt:lpstr>
    </vt:vector>
  </TitlesOfParts>
  <Company>Lutz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64</cp:revision>
  <dcterms:created xsi:type="dcterms:W3CDTF">2011-09-20T19:12:08Z</dcterms:created>
  <dcterms:modified xsi:type="dcterms:W3CDTF">2017-10-10T18:25:35Z</dcterms:modified>
</cp:coreProperties>
</file>