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5"/>
  </p:notesMasterIdLst>
  <p:sldIdLst>
    <p:sldId id="256" r:id="rId2"/>
    <p:sldId id="257" r:id="rId3"/>
    <p:sldId id="258" r:id="rId4"/>
    <p:sldId id="276" r:id="rId5"/>
    <p:sldId id="269" r:id="rId6"/>
    <p:sldId id="268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259" r:id="rId31"/>
    <p:sldId id="260" r:id="rId32"/>
    <p:sldId id="261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41" autoAdjust="0"/>
    <p:restoredTop sz="90963"/>
  </p:normalViewPr>
  <p:slideViewPr>
    <p:cSldViewPr>
      <p:cViewPr>
        <p:scale>
          <a:sx n="107" d="100"/>
          <a:sy n="107" d="100"/>
        </p:scale>
        <p:origin x="856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A2149EA-C02E-DA42-AC5E-1DF4A670E7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62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AAE56C-8BCF-CE41-9B6F-55260435B190}" type="slidenum">
              <a:rPr lang="en-US"/>
              <a:pPr/>
              <a:t>1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B03F52-E5A9-E14B-995A-B118DFD2A4CB}" type="slidenum">
              <a:rPr lang="en-US"/>
              <a:pPr/>
              <a:t>32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9C134-FF22-8548-86DD-876465909284}" type="slidenum">
              <a:rPr lang="en-US"/>
              <a:pPr/>
              <a:t>2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7836FF-966E-494F-A439-8457FC0EFD2C}" type="slidenum">
              <a:rPr lang="en-US"/>
              <a:pPr/>
              <a:t>3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E6C001-6A8B-FE4D-89E5-93ED752A002A}" type="slidenum">
              <a:rPr lang="en-US"/>
              <a:pPr/>
              <a:t>6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149EA-C02E-DA42-AC5E-1DF4A670E78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5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149EA-C02E-DA42-AC5E-1DF4A670E78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65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149EA-C02E-DA42-AC5E-1DF4A670E78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5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ECB633-6BD3-294A-8825-9346D53C6232}" type="slidenum">
              <a:rPr lang="en-US"/>
              <a:pPr/>
              <a:t>30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E6C001-6A8B-FE4D-89E5-93ED752A002A}" type="slidenum">
              <a:rPr lang="en-US"/>
              <a:pPr/>
              <a:t>31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EE34E95-B096-1842-A8EB-5E101A89AAC8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FFB183-69A2-8A40-A306-D38AF509EB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EEF47-75EB-3543-BE57-16068084DE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2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B2926D-232D-C043-99CA-0DE39A8E2F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8565E-3901-7C4F-A648-4D6F4E4418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4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17F37-3A21-6A45-8220-EEC76C3C77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A550E5-3A05-AD45-A534-506D16E516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0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3347AA-F3C7-054C-876E-2B8F9D51EB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6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C62C4-86D1-CA43-AB05-D002C82CF6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6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0B1196-438F-4D4F-80C2-4A9C6058D5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3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640F5-04C1-5F42-B1F0-3A7C45B073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6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7FC72D31-7D26-F145-A7D0-0C8EE4532A46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Syntax Trees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767137"/>
          </a:xfrm>
        </p:spPr>
        <p:txBody>
          <a:bodyPr/>
          <a:lstStyle/>
          <a:p>
            <a:r>
              <a:rPr lang="en-US"/>
              <a:t>Our Exp1bytecode language was so straightforward that the best IR was an abstract representation of the instructions</a:t>
            </a:r>
          </a:p>
          <a:p>
            <a:r>
              <a:rPr lang="en-US"/>
              <a:t>In more complex languages, especially higher level languages it usually not possible to design such a simple IR</a:t>
            </a:r>
          </a:p>
          <a:p>
            <a:r>
              <a:rPr lang="en-US"/>
              <a:t>Instead we use Abstract Syntax Trees (ASTs)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21922" y="6258296"/>
            <a:ext cx="7617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Chap 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Cuppa1 Frontend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32873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frontend is a parser that 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 smtClean="0"/>
              <a:t>Constructs an AST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 smtClean="0"/>
              <a:t>Fills out some rudimentary information in a symbol 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8500" y="3568700"/>
            <a:ext cx="4724370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State: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__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init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__(self):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self.initialize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()</a:t>
            </a:r>
          </a:p>
          <a:p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initialize(self):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>
                <a:solidFill>
                  <a:srgbClr val="007400"/>
                </a:solidFill>
                <a:latin typeface="Menlo-Regular" charset="0"/>
              </a:rPr>
              <a:t># symbol table to hold variable-value associations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 smtClean="0">
                <a:solidFill>
                  <a:srgbClr val="000000"/>
                </a:solidFill>
                <a:latin typeface="Menlo-Regular" charset="0"/>
              </a:rPr>
              <a:t>self.symbol_table</a:t>
            </a:r>
            <a:r>
              <a:rPr lang="mr-IN" sz="10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= {}</a:t>
            </a:r>
          </a:p>
          <a:p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>
                <a:solidFill>
                  <a:srgbClr val="007400"/>
                </a:solidFill>
                <a:latin typeface="Menlo-Regular" charset="0"/>
              </a:rPr>
              <a:t># when done parsing this variable will hold our AST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</a:t>
            </a:r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self.AST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sz="1000" dirty="0" err="1">
                <a:solidFill>
                  <a:srgbClr val="AA0D91"/>
                </a:solidFill>
                <a:latin typeface="Menlo-Regular" charset="0"/>
              </a:rPr>
              <a:t>None</a:t>
            </a:r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state = State()</a:t>
            </a:r>
          </a:p>
          <a:p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2159000" y="3124200"/>
            <a:ext cx="1047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cuppa1_state.y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3619500"/>
            <a:ext cx="26482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use the State to maintain</a:t>
            </a:r>
            <a:br>
              <a:rPr lang="en-US" dirty="0" smtClean="0"/>
            </a:br>
            <a:r>
              <a:rPr lang="en-US" dirty="0" smtClean="0"/>
              <a:t>the program AST and a symbol</a:t>
            </a:r>
            <a:br>
              <a:rPr lang="en-US" dirty="0" smtClean="0"/>
            </a:br>
            <a:r>
              <a:rPr lang="en-US" dirty="0" smtClean="0"/>
              <a:t>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6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AST: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943100"/>
            <a:ext cx="4647426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p_stmt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  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stmt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: ID '='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opt_semi</a:t>
            </a:r>
            <a:endParaRPr lang="en-US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hr-HR" sz="1000" dirty="0">
                <a:solidFill>
                  <a:srgbClr val="C41A16"/>
                </a:solidFill>
                <a:latin typeface="Menlo-Regular" charset="0"/>
              </a:rPr>
              <a:t>         | GET ID </a:t>
            </a:r>
            <a:r>
              <a:rPr lang="hr-HR" sz="1000" dirty="0" err="1">
                <a:solidFill>
                  <a:srgbClr val="C41A16"/>
                </a:solidFill>
                <a:latin typeface="Menlo-Regular" charset="0"/>
              </a:rPr>
              <a:t>opt_semi</a:t>
            </a:r>
            <a:endParaRPr lang="hr-HR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hr-HR" sz="1000" dirty="0">
                <a:solidFill>
                  <a:srgbClr val="C41A16"/>
                </a:solidFill>
                <a:latin typeface="Menlo-Regular" charset="0"/>
              </a:rPr>
              <a:t>         | PUT </a:t>
            </a:r>
            <a:r>
              <a:rPr lang="hr-HR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hr-HR" sz="1000" dirty="0">
                <a:solidFill>
                  <a:srgbClr val="C41A16"/>
                </a:solidFill>
                <a:latin typeface="Menlo-Regular" charset="0"/>
              </a:rPr>
              <a:t> </a:t>
            </a:r>
            <a:r>
              <a:rPr lang="hr-HR" sz="1000" dirty="0" err="1">
                <a:solidFill>
                  <a:srgbClr val="C41A16"/>
                </a:solidFill>
                <a:latin typeface="Menlo-Regular" charset="0"/>
              </a:rPr>
              <a:t>opt_semi</a:t>
            </a:r>
            <a:endParaRPr lang="hr-HR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     | WHILE '('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')'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stmt</a:t>
            </a:r>
            <a:endParaRPr lang="mr-IN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     | IF '('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')'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stmt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opt_else</a:t>
            </a:r>
            <a:endParaRPr lang="mr-IN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     </a:t>
            </a:r>
            <a:r>
              <a:rPr lang="en-US" sz="1000" dirty="0" smtClean="0">
                <a:solidFill>
                  <a:srgbClr val="C41A16"/>
                </a:solidFill>
                <a:latin typeface="Menlo-Regular" charset="0"/>
              </a:rPr>
              <a:t>     </a:t>
            </a:r>
            <a:r>
              <a:rPr lang="mr-IN" sz="1000" dirty="0" smtClean="0">
                <a:solidFill>
                  <a:srgbClr val="C41A16"/>
                </a:solidFill>
                <a:latin typeface="Menlo-Regular" charset="0"/>
              </a:rPr>
              <a:t>| 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'{'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stmt_list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'}'</a:t>
            </a: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== 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'='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assign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Menlo-Regular" charset="0"/>
              </a:rPr>
              <a:t>state.symbol_table</a:t>
            </a:r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[p[</a:t>
            </a:r>
            <a:r>
              <a:rPr lang="en-US" sz="1000" dirty="0" smtClean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]] = </a:t>
            </a:r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None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== 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get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get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Menlo-Regular" charset="0"/>
              </a:rPr>
              <a:t>state.symbol_table</a:t>
            </a:r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[p[</a:t>
            </a:r>
            <a:r>
              <a:rPr lang="en-US" sz="1000" dirty="0" smtClean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]] = </a:t>
            </a:r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None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== 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put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put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000" dirty="0" err="1" smtClean="0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p[</a:t>
            </a:r>
            <a:r>
              <a:rPr lang="en-US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] == </a:t>
            </a:r>
            <a:r>
              <a:rPr lang="en-US" sz="1000" dirty="0">
                <a:solidFill>
                  <a:srgbClr val="1C00CF"/>
                </a:solidFill>
                <a:latin typeface="Menlo-Regular" charset="0"/>
              </a:rPr>
              <a:t>'while'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while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5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== 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if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if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5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6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== 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'{'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block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AA0D91"/>
                </a:solidFill>
                <a:latin typeface="Menlo-Regular" charset="0"/>
              </a:rPr>
              <a:t>else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000" dirty="0" smtClean="0">
                <a:solidFill>
                  <a:srgbClr val="AA0D91"/>
                </a:solidFill>
                <a:latin typeface="Menlo-Regular" charset="0"/>
              </a:rPr>
              <a:t>raise</a:t>
            </a:r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ValueError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"unexpected symbol {}"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.format(p[</a:t>
            </a:r>
            <a:r>
              <a:rPr lang="en-US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]))</a:t>
            </a:r>
          </a:p>
          <a:p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5118100" y="1155700"/>
            <a:ext cx="1670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cuppa1_frontend_gram.py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53100" y="2006600"/>
            <a:ext cx="2031325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p_opt_else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  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opt_else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: ELSE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stmt</a:t>
            </a:r>
            <a:endParaRPr lang="en-US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         |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empty</a:t>
            </a:r>
            <a:endParaRPr lang="mr-IN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== 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else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AA0D91"/>
                </a:solidFill>
                <a:latin typeface="Menlo-Regular" charset="0"/>
              </a:rPr>
              <a:t>else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</a:t>
            </a:r>
          </a:p>
          <a:p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778500" y="3886200"/>
            <a:ext cx="133882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p_empty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000" dirty="0">
                <a:solidFill>
                  <a:srgbClr val="1C00CF"/>
                </a:solidFill>
                <a:latin typeface="Menlo-Regular" charset="0"/>
              </a:rPr>
              <a:t>'empty :'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nil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,)</a:t>
            </a:r>
          </a:p>
          <a:p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4902200"/>
            <a:ext cx="25699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Consider:</a:t>
            </a:r>
          </a:p>
          <a:p>
            <a:r>
              <a:rPr lang="en-US" sz="1000" dirty="0" err="1" smtClean="0"/>
              <a:t>stmt</a:t>
            </a:r>
            <a:r>
              <a:rPr lang="en-US" sz="1000" dirty="0" smtClean="0"/>
              <a:t> </a:t>
            </a:r>
            <a:r>
              <a:rPr lang="en-US" sz="1000" dirty="0"/>
              <a:t>: ID '=' </a:t>
            </a:r>
            <a:r>
              <a:rPr lang="en-US" sz="1000" dirty="0" err="1"/>
              <a:t>exp</a:t>
            </a:r>
            <a:r>
              <a:rPr lang="en-US" sz="1000" dirty="0"/>
              <a:t> </a:t>
            </a:r>
            <a:r>
              <a:rPr lang="en-US" sz="1000" dirty="0" err="1" smtClean="0"/>
              <a:t>opt_semi</a:t>
            </a:r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Gives rise to the following actions:</a:t>
            </a:r>
            <a:endParaRPr lang="en-US" sz="1000" dirty="0"/>
          </a:p>
          <a:p>
            <a:r>
              <a:rPr lang="en-US" sz="1000" dirty="0" smtClean="0">
                <a:solidFill>
                  <a:prstClr val="black"/>
                </a:solidFill>
                <a:latin typeface="Courier" charset="0"/>
              </a:rPr>
              <a:t>p[0] = </a:t>
            </a:r>
            <a:r>
              <a:rPr lang="mr-IN" sz="1000" dirty="0" smtClean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assign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sz="1000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], 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sz="1000" dirty="0">
                <a:solidFill>
                  <a:srgbClr val="107902"/>
                </a:solidFill>
                <a:latin typeface="Courier" charset="0"/>
              </a:rPr>
              <a:t>3</a:t>
            </a:r>
            <a:r>
              <a:rPr lang="mr-IN" sz="1000" dirty="0" smtClean="0">
                <a:solidFill>
                  <a:prstClr val="black"/>
                </a:solidFill>
                <a:latin typeface="Courier" charset="0"/>
              </a:rPr>
              <a:t>])</a:t>
            </a:r>
            <a:endParaRPr lang="en-US" sz="1000" dirty="0" smtClean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state.symbol_table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[p[</a:t>
            </a:r>
            <a:r>
              <a:rPr lang="en-US" sz="1000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]] = </a:t>
            </a:r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None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511300" y="6400800"/>
            <a:ext cx="4532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Consider the rule</a:t>
            </a:r>
            <a:r>
              <a:rPr lang="en-US" sz="1000" dirty="0"/>
              <a:t>: IF '(' </a:t>
            </a:r>
            <a:r>
              <a:rPr lang="en-US" sz="1000" dirty="0" err="1"/>
              <a:t>exp</a:t>
            </a:r>
            <a:r>
              <a:rPr lang="en-US" sz="1000" dirty="0"/>
              <a:t> ')' </a:t>
            </a:r>
            <a:r>
              <a:rPr lang="en-US" sz="1000" dirty="0" err="1"/>
              <a:t>stmt</a:t>
            </a:r>
            <a:r>
              <a:rPr lang="en-US" sz="1000" dirty="0"/>
              <a:t> </a:t>
            </a:r>
            <a:r>
              <a:rPr lang="en-US" sz="1000" dirty="0" err="1" smtClean="0"/>
              <a:t>opt_else</a:t>
            </a:r>
            <a:r>
              <a:rPr lang="en-US" sz="1000" dirty="0" smtClean="0"/>
              <a:t> </a:t>
            </a:r>
            <a:br>
              <a:rPr lang="en-US" sz="1000" dirty="0" smtClean="0"/>
            </a:br>
            <a:r>
              <a:rPr lang="en-US" sz="1000" dirty="0" smtClean="0"/>
              <a:t>What does the tuple tree look like for the various shapes of the ‘if’ statement?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6506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AST: Statement Lists &amp; Programs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18100" y="1155700"/>
            <a:ext cx="1670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cuppa1_frontend_gram.py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701800"/>
            <a:ext cx="232307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-Regular" charset="0"/>
              </a:rPr>
              <a:t>p_prog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2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en-US" sz="1200" dirty="0">
                <a:solidFill>
                  <a:srgbClr val="C41A16"/>
                </a:solidFill>
                <a:latin typeface="Menlo-Regular" charset="0"/>
              </a:rPr>
              <a:t>    program : </a:t>
            </a:r>
            <a:r>
              <a:rPr lang="en-US" sz="1200" dirty="0" err="1">
                <a:solidFill>
                  <a:srgbClr val="C41A16"/>
                </a:solidFill>
                <a:latin typeface="Menlo-Regular" charset="0"/>
              </a:rPr>
              <a:t>stmt_list</a:t>
            </a:r>
            <a:endParaRPr lang="en-US" sz="12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2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state.AST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]</a:t>
            </a:r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84200" y="3124200"/>
            <a:ext cx="297389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-Regular" charset="0"/>
              </a:rPr>
              <a:t>p_stmt_list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2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en-US" sz="1200" dirty="0">
                <a:solidFill>
                  <a:srgbClr val="C41A16"/>
                </a:solidFill>
                <a:latin typeface="Menlo-Regular" charset="0"/>
              </a:rPr>
              <a:t>    </a:t>
            </a:r>
            <a:r>
              <a:rPr lang="en-US" sz="1200" dirty="0" err="1">
                <a:solidFill>
                  <a:srgbClr val="C41A16"/>
                </a:solidFill>
                <a:latin typeface="Menlo-Regular" charset="0"/>
              </a:rPr>
              <a:t>stmt_list</a:t>
            </a:r>
            <a:r>
              <a:rPr lang="en-US" sz="1200" dirty="0">
                <a:solidFill>
                  <a:srgbClr val="C41A16"/>
                </a:solidFill>
                <a:latin typeface="Menlo-Regular" charset="0"/>
              </a:rPr>
              <a:t> : </a:t>
            </a:r>
            <a:r>
              <a:rPr lang="en-US" sz="1200" dirty="0" err="1">
                <a:solidFill>
                  <a:srgbClr val="C41A16"/>
                </a:solidFill>
                <a:latin typeface="Menlo-Regular" charset="0"/>
              </a:rPr>
              <a:t>stmt</a:t>
            </a:r>
            <a:r>
              <a:rPr lang="en-US" sz="1200" dirty="0">
                <a:solidFill>
                  <a:srgbClr val="C41A16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C41A16"/>
                </a:solidFill>
                <a:latin typeface="Menlo-Regular" charset="0"/>
              </a:rPr>
              <a:t>stmt_list</a:t>
            </a:r>
            <a:endParaRPr lang="en-US" sz="12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200" dirty="0">
                <a:solidFill>
                  <a:srgbClr val="C41A16"/>
                </a:solidFill>
                <a:latin typeface="Menlo-Regular" charset="0"/>
              </a:rPr>
              <a:t>              | </a:t>
            </a:r>
            <a:r>
              <a:rPr lang="mr-IN" sz="1200" dirty="0" err="1">
                <a:solidFill>
                  <a:srgbClr val="C41A16"/>
                </a:solidFill>
                <a:latin typeface="Menlo-Regular" charset="0"/>
              </a:rPr>
              <a:t>empty</a:t>
            </a:r>
            <a:endParaRPr lang="mr-IN" sz="12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2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200" dirty="0" err="1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(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len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) == 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200" dirty="0" err="1">
                <a:solidFill>
                  <a:srgbClr val="1C00CF"/>
                </a:solidFill>
                <a:latin typeface="Menlo-Regular" charset="0"/>
              </a:rPr>
              <a:t>seq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], 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200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(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len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) == 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] = 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]</a:t>
            </a:r>
          </a:p>
          <a:p>
            <a:endParaRPr lang="mr-IN" sz="1200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300" y="5448300"/>
            <a:ext cx="163057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-Regular" charset="0"/>
              </a:rPr>
              <a:t>p_empty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2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en-US" sz="1200" dirty="0">
                <a:solidFill>
                  <a:srgbClr val="C41A16"/>
                </a:solidFill>
                <a:latin typeface="Menlo-Regular" charset="0"/>
              </a:rPr>
              <a:t>    empty :</a:t>
            </a:r>
          </a:p>
          <a:p>
            <a:r>
              <a:rPr lang="mr-IN" sz="12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200" dirty="0" err="1">
                <a:solidFill>
                  <a:srgbClr val="1C00CF"/>
                </a:solidFill>
                <a:latin typeface="Menlo-Regular" charset="0"/>
              </a:rPr>
              <a:t>nil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,)</a:t>
            </a:r>
          </a:p>
        </p:txBody>
      </p:sp>
      <p:sp>
        <p:nvSpPr>
          <p:cNvPr id="12" name="Left Arrow 11"/>
          <p:cNvSpPr/>
          <p:nvPr/>
        </p:nvSpPr>
        <p:spPr bwMode="auto">
          <a:xfrm>
            <a:off x="2932672" y="4191000"/>
            <a:ext cx="801128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51300" y="4165600"/>
            <a:ext cx="2864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Statement lists are ‘nil’ terminated</a:t>
            </a:r>
          </a:p>
          <a:p>
            <a:r>
              <a:rPr lang="en-US" dirty="0" smtClean="0"/>
              <a:t>‘</a:t>
            </a:r>
            <a:r>
              <a:rPr lang="en-US" dirty="0" err="1" smtClean="0"/>
              <a:t>seq</a:t>
            </a:r>
            <a:r>
              <a:rPr lang="en-US" dirty="0" smtClean="0"/>
              <a:t>’ terms.</a:t>
            </a:r>
            <a:endParaRPr lang="en-US" dirty="0"/>
          </a:p>
        </p:txBody>
      </p:sp>
      <p:sp>
        <p:nvSpPr>
          <p:cNvPr id="14" name="Left Arrow 13"/>
          <p:cNvSpPr/>
          <p:nvPr/>
        </p:nvSpPr>
        <p:spPr bwMode="auto">
          <a:xfrm>
            <a:off x="2438400" y="2438400"/>
            <a:ext cx="801128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68700" y="2349500"/>
            <a:ext cx="3028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 the construct AST in the state!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1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AST: Expressions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18100" y="457200"/>
            <a:ext cx="1670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cuppa1_frontend_gram.py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3700" y="1612900"/>
            <a:ext cx="1723549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p_binop_exp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 </a:t>
            </a:r>
            <a:r>
              <a:rPr lang="en-US" sz="1000" dirty="0" err="1" smtClean="0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en-US" sz="1000" dirty="0" smtClean="0">
                <a:solidFill>
                  <a:srgbClr val="C41A16"/>
                </a:solidFill>
                <a:latin typeface="Menlo-Regular" charset="0"/>
              </a:rPr>
              <a:t> 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: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PLUS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endParaRPr lang="en-US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    |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MINUS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endParaRPr lang="mr-IN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es-ES_tradnl" sz="1000" dirty="0">
                <a:solidFill>
                  <a:srgbClr val="C41A16"/>
                </a:solidFill>
                <a:latin typeface="Menlo-Regular" charset="0"/>
              </a:rPr>
              <a:t>    </a:t>
            </a:r>
            <a:r>
              <a:rPr lang="es-ES_tradnl" sz="1000" dirty="0" smtClean="0">
                <a:solidFill>
                  <a:srgbClr val="C41A16"/>
                </a:solidFill>
                <a:latin typeface="Menlo-Regular" charset="0"/>
              </a:rPr>
              <a:t>| </a:t>
            </a:r>
            <a:r>
              <a:rPr lang="es-ES_tradnl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es-ES_tradnl" sz="1000" dirty="0">
                <a:solidFill>
                  <a:srgbClr val="C41A16"/>
                </a:solidFill>
                <a:latin typeface="Menlo-Regular" charset="0"/>
              </a:rPr>
              <a:t> TIMES </a:t>
            </a:r>
            <a:r>
              <a:rPr lang="es-ES_tradnl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endParaRPr lang="es-ES_tradnl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    |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DIVIDE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endParaRPr lang="mr-IN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    |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EQ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endParaRPr lang="mr-IN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    |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LE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endParaRPr lang="mr-IN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995521"/>
            <a:ext cx="5801588" cy="5786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uk-UA" sz="1000" dirty="0">
                <a:solidFill>
                  <a:srgbClr val="007400"/>
                </a:solidFill>
                <a:latin typeface="Menlo-Regular" charset="0"/>
              </a:rPr>
              <a:t>#########################################################################</a:t>
            </a:r>
            <a:endParaRPr lang="uk-UA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p_integer_exp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  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: INTEGER</a:t>
            </a: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integer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int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]))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uk-UA" sz="1000" dirty="0">
                <a:solidFill>
                  <a:srgbClr val="007400"/>
                </a:solidFill>
                <a:latin typeface="Menlo-Regular" charset="0"/>
              </a:rPr>
              <a:t>#########################################################################</a:t>
            </a:r>
            <a:endParaRPr lang="uk-UA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p_id_exp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ro-RO" sz="1000" dirty="0">
                <a:solidFill>
                  <a:srgbClr val="C41A16"/>
                </a:solidFill>
                <a:latin typeface="Menlo-Regular" charset="0"/>
              </a:rPr>
              <a:t>    </a:t>
            </a:r>
            <a:r>
              <a:rPr lang="ro-RO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ro-RO" sz="1000" dirty="0">
                <a:solidFill>
                  <a:srgbClr val="C41A16"/>
                </a:solidFill>
                <a:latin typeface="Menlo-Regular" charset="0"/>
              </a:rPr>
              <a:t> : ID</a:t>
            </a: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id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uk-UA" sz="1000" dirty="0">
                <a:solidFill>
                  <a:srgbClr val="007400"/>
                </a:solidFill>
                <a:latin typeface="Menlo-Regular" charset="0"/>
              </a:rPr>
              <a:t>#########################################################################</a:t>
            </a:r>
            <a:endParaRPr lang="uk-UA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p_paren_exp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: '('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')'</a:t>
            </a: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paren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uk-UA" sz="1000" dirty="0">
                <a:solidFill>
                  <a:srgbClr val="007400"/>
                </a:solidFill>
                <a:latin typeface="Menlo-Regular" charset="0"/>
              </a:rPr>
              <a:t>#########################################################################</a:t>
            </a:r>
            <a:endParaRPr lang="uk-UA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p_uminus_exp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  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: MINUS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%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prec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UMINUS</a:t>
            </a: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uminus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uk-UA" sz="1000" dirty="0">
                <a:solidFill>
                  <a:srgbClr val="007400"/>
                </a:solidFill>
                <a:latin typeface="Menlo-Regular" charset="0"/>
              </a:rPr>
              <a:t>#########################################################################</a:t>
            </a:r>
            <a:endParaRPr lang="uk-UA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p_not_exp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  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: NOT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endParaRPr lang="en-US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not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uk-UA" sz="1000" dirty="0" smtClean="0">
                <a:solidFill>
                  <a:srgbClr val="007400"/>
                </a:solidFill>
                <a:latin typeface="Menlo-Regular" charset="0"/>
              </a:rPr>
              <a:t>#########################################################################</a:t>
            </a:r>
          </a:p>
          <a:p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17500" y="3797300"/>
            <a:ext cx="1827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This should look familiar,</a:t>
            </a:r>
          </a:p>
          <a:p>
            <a:r>
              <a:rPr lang="en-US" sz="1000" dirty="0" smtClean="0"/>
              <a:t>same structure as for the </a:t>
            </a:r>
            <a:br>
              <a:rPr lang="en-US" sz="1000" dirty="0" smtClean="0"/>
            </a:br>
            <a:r>
              <a:rPr lang="en-US" sz="1000" dirty="0" smtClean="0"/>
              <a:t>expressions in exp1bytecode</a:t>
            </a:r>
          </a:p>
          <a:p>
            <a:r>
              <a:rPr lang="en-US" sz="1000" dirty="0" smtClean="0"/>
              <a:t>language.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0681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Frontend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6019800" cy="11993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2730500"/>
            <a:ext cx="6642100" cy="36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86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Frontend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45998"/>
            <a:ext cx="5943600" cy="415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38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Frontend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22500"/>
            <a:ext cx="63373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37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Frontend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46300"/>
            <a:ext cx="78994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45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Frontend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87666"/>
            <a:ext cx="7543800" cy="325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49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ASTs: </a:t>
            </a:r>
            <a:br>
              <a:rPr lang="en-US" dirty="0" smtClean="0"/>
            </a:br>
            <a:r>
              <a:rPr lang="en-US" dirty="0" smtClean="0"/>
              <a:t>Tree Walking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recursive structure of trees gives rise to an elegant way of processing trees: </a:t>
            </a:r>
            <a:r>
              <a:rPr lang="en-US" i="1" dirty="0"/>
              <a:t>tree walking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tree walker typically starts at the root node and traverses the tree in a depth first </a:t>
            </a:r>
            <a:r>
              <a:rPr lang="en-US" dirty="0" smtClean="0"/>
              <a:t>manner.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8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Syntax Trees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023937"/>
          </a:xfrm>
        </p:spPr>
        <p:txBody>
          <a:bodyPr/>
          <a:lstStyle/>
          <a:p>
            <a:r>
              <a:rPr lang="en-US" sz="2600"/>
              <a:t>One way to think about ASTs is as parse trees with all the derivation information deleted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2757745"/>
            <a:ext cx="7226300" cy="3719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ASTs: </a:t>
            </a:r>
            <a:br>
              <a:rPr lang="en-US" dirty="0" smtClean="0"/>
            </a:br>
            <a:r>
              <a:rPr lang="en-US" dirty="0" smtClean="0"/>
              <a:t>Tree Walking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676400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the following: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14600"/>
            <a:ext cx="2536048" cy="2444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059" y="2590800"/>
            <a:ext cx="5962650" cy="6162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059" y="3500604"/>
            <a:ext cx="5962650" cy="186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46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ASTs: </a:t>
            </a:r>
            <a:br>
              <a:rPr lang="en-US" dirty="0" smtClean="0"/>
            </a:br>
            <a:r>
              <a:rPr lang="en-US" dirty="0" smtClean="0"/>
              <a:t>Tree Walking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4530"/>
          <a:stretch/>
        </p:blipFill>
        <p:spPr>
          <a:xfrm>
            <a:off x="152400" y="914400"/>
            <a:ext cx="3810000" cy="42739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22268"/>
          <a:stretch/>
        </p:blipFill>
        <p:spPr>
          <a:xfrm>
            <a:off x="5292725" y="2186261"/>
            <a:ext cx="2393950" cy="11167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11202" r="3700"/>
          <a:stretch/>
        </p:blipFill>
        <p:spPr>
          <a:xfrm>
            <a:off x="3810000" y="4744882"/>
            <a:ext cx="5257800" cy="20750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27950" y="1071450"/>
            <a:ext cx="36757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 simple tree walker for our expression tree</a:t>
            </a:r>
          </a:p>
        </p:txBody>
      </p:sp>
    </p:spTree>
    <p:extLst>
      <p:ext uri="{BB962C8B-B14F-4D97-AF65-F5344CB8AC3E}">
        <p14:creationId xmlns:p14="http://schemas.microsoft.com/office/powerpoint/2010/main" val="1838821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ASTs: </a:t>
            </a:r>
            <a:br>
              <a:rPr lang="en-US" dirty="0" smtClean="0"/>
            </a:br>
            <a:r>
              <a:rPr lang="en-US" dirty="0" smtClean="0"/>
              <a:t>Tree Walking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27950" y="1071450"/>
            <a:ext cx="36757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 simple tree walker for our expression tree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953000"/>
            <a:ext cx="3048000" cy="7871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905000"/>
            <a:ext cx="5962650" cy="6162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2814804"/>
            <a:ext cx="5962650" cy="18644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1700" y="6057900"/>
            <a:ext cx="3403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just interpreted the expression tree!!!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57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ASTs: </a:t>
            </a:r>
            <a:br>
              <a:rPr lang="en-US" dirty="0" smtClean="0"/>
            </a:br>
            <a:r>
              <a:rPr lang="en-US" dirty="0" smtClean="0"/>
              <a:t>Tree Walking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Notice that this scheme mimics what we did in the syntax directed interpretation schema,</a:t>
            </a:r>
          </a:p>
          <a:p>
            <a:r>
              <a:rPr lang="en-US" dirty="0" smtClean="0"/>
              <a:t>But now we interpret an expression tree rather than the implicit tree constructed by the parser.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27950" y="1071450"/>
            <a:ext cx="36757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 simple tree walker for our expression tree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14530"/>
          <a:stretch/>
        </p:blipFill>
        <p:spPr>
          <a:xfrm>
            <a:off x="228600" y="1981200"/>
            <a:ext cx="3810000" cy="427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95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Walkers are </a:t>
            </a:r>
            <a:r>
              <a:rPr lang="en-US" dirty="0" err="1"/>
              <a:t>Plug'n</a:t>
            </a:r>
            <a:r>
              <a:rPr lang="en-US" dirty="0"/>
              <a:t> </a:t>
            </a:r>
            <a:r>
              <a:rPr lang="en-US" dirty="0" smtClean="0"/>
              <a:t>Play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25253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Tree walkers exist completely separately from the AST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Tree walkers plug </a:t>
            </a:r>
            <a:r>
              <a:rPr lang="en-US" dirty="0"/>
              <a:t>into the AST and </a:t>
            </a:r>
            <a:r>
              <a:rPr lang="en-US" dirty="0" smtClean="0"/>
              <a:t>process </a:t>
            </a:r>
            <a:r>
              <a:rPr lang="en-US" dirty="0"/>
              <a:t>it using </a:t>
            </a:r>
            <a:r>
              <a:rPr lang="en-US" dirty="0" smtClean="0"/>
              <a:t>their </a:t>
            </a:r>
            <a:r>
              <a:rPr lang="en-US" dirty="0"/>
              <a:t>node functions.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025" y="2971800"/>
            <a:ext cx="4746375" cy="36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5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Walkers are </a:t>
            </a:r>
            <a:r>
              <a:rPr lang="en-US" dirty="0" err="1"/>
              <a:t>Plug'n</a:t>
            </a:r>
            <a:r>
              <a:rPr lang="en-US" dirty="0"/>
              <a:t> </a:t>
            </a:r>
            <a:r>
              <a:rPr lang="en-US" dirty="0" smtClean="0"/>
              <a:t>Play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25253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is nothing to prevent us from plugging in multiple walkers during the processing of an AST, each performing a distinct phase of the processing.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3298825"/>
            <a:ext cx="5448300" cy="305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43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Interpreter for Cuppa1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09" y="2438400"/>
            <a:ext cx="7287491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9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Interpreter for Cuppa1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73800" y="1701800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cuppa1_interp_walk.py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5043714" cy="4953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8142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Interpreter for Cuppa1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13092" y="1171417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cuppa1_interp_walk.py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14500"/>
            <a:ext cx="3219450" cy="12799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35" y="3291266"/>
            <a:ext cx="3099179" cy="1384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4972428"/>
            <a:ext cx="2997200" cy="16833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1524000"/>
            <a:ext cx="4508500" cy="38849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5010103"/>
            <a:ext cx="2628900" cy="16710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1973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Interpreter for Cuppa1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73800" y="1701800"/>
            <a:ext cx="1160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cuppa1_interp.py</a:t>
            </a:r>
            <a:endParaRPr lang="en-US" sz="1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30" y="1524000"/>
            <a:ext cx="3605770" cy="4889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003" y="2257583"/>
            <a:ext cx="3087593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5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Syntax Trees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Because every valid program has a parse tree, it is always possible to construct an AST for every </a:t>
            </a:r>
            <a:r>
              <a:rPr lang="en-US" sz="2600" dirty="0" smtClean="0"/>
              <a:t>valid input </a:t>
            </a:r>
            <a:r>
              <a:rPr lang="en-US" sz="2600" dirty="0"/>
              <a:t>program.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In this way ASTs are the IR of choice because it </a:t>
            </a:r>
            <a:r>
              <a:rPr lang="en-US" sz="2600" dirty="0" err="1"/>
              <a:t>doesn</a:t>
            </a:r>
            <a:r>
              <a:rPr lang="ja-JP" altLang="en-US" sz="2600" dirty="0">
                <a:latin typeface="Arial"/>
              </a:rPr>
              <a:t>’</a:t>
            </a:r>
            <a:r>
              <a:rPr lang="en-US" sz="2600" dirty="0"/>
              <a:t>t matter how complex the input language, there will always be an AST representation.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Besides being derived from the parse tree, AST design typically follows three rules of thumb:</a:t>
            </a:r>
          </a:p>
          <a:p>
            <a:pPr lvl="1">
              <a:lnSpc>
                <a:spcPct val="90000"/>
              </a:lnSpc>
            </a:pPr>
            <a:r>
              <a:rPr lang="en-US" sz="2200" i="1" dirty="0"/>
              <a:t>Dense</a:t>
            </a:r>
            <a:r>
              <a:rPr lang="en-US" sz="2200" dirty="0"/>
              <a:t>: no unnecessary nodes</a:t>
            </a:r>
          </a:p>
          <a:p>
            <a:pPr lvl="1">
              <a:lnSpc>
                <a:spcPct val="90000"/>
              </a:lnSpc>
            </a:pPr>
            <a:r>
              <a:rPr lang="en-US" sz="2200" i="1" dirty="0"/>
              <a:t>Convenient</a:t>
            </a:r>
            <a:r>
              <a:rPr lang="en-US" sz="2200" dirty="0"/>
              <a:t>: easy to understand, easy to process</a:t>
            </a:r>
          </a:p>
          <a:p>
            <a:pPr lvl="1">
              <a:lnSpc>
                <a:spcPct val="90000"/>
              </a:lnSpc>
            </a:pPr>
            <a:r>
              <a:rPr lang="en-US" sz="2200" i="1" dirty="0"/>
              <a:t>Meaningful</a:t>
            </a:r>
            <a:r>
              <a:rPr lang="en-US" sz="2200" dirty="0"/>
              <a:t>: emphasize the operators, operands, and the relationship between them; emphasize the computations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Pretty Printer with a Twist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4529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Our pretty </a:t>
            </a:r>
            <a:r>
              <a:rPr lang="en-US" dirty="0"/>
              <a:t>printer will do the following things:</a:t>
            </a:r>
          </a:p>
          <a:p>
            <a:pPr lvl="1"/>
            <a:r>
              <a:rPr lang="en-US" dirty="0"/>
              <a:t>It will read the </a:t>
            </a:r>
            <a:r>
              <a:rPr lang="en-US" dirty="0" smtClean="0"/>
              <a:t>Cuppa1 programs </a:t>
            </a:r>
            <a:r>
              <a:rPr lang="en-US" dirty="0"/>
              <a:t>and construct an AST</a:t>
            </a:r>
          </a:p>
          <a:p>
            <a:pPr lvl="1"/>
            <a:r>
              <a:rPr lang="en-US" dirty="0"/>
              <a:t>It will compute whether a particular variable is used in the </a:t>
            </a:r>
            <a:r>
              <a:rPr lang="en-US" dirty="0" smtClean="0"/>
              <a:t>program</a:t>
            </a:r>
            <a:endParaRPr lang="en-US" dirty="0"/>
          </a:p>
          <a:p>
            <a:pPr lvl="1"/>
            <a:r>
              <a:rPr lang="en-US" dirty="0"/>
              <a:t>It will output a pretty printed version of the input script but </a:t>
            </a:r>
            <a:r>
              <a:rPr lang="en-US" u="sng" dirty="0"/>
              <a:t>will flag assignment/get statements to variables which are not used in the </a:t>
            </a:r>
            <a:r>
              <a:rPr lang="en-US" u="sng" dirty="0" smtClean="0"/>
              <a:t>program</a:t>
            </a:r>
          </a:p>
          <a:p>
            <a:pPr marL="0" indent="0">
              <a:buNone/>
            </a:pPr>
            <a:endParaRPr lang="en-US" sz="2000" dirty="0" smtClean="0">
              <a:latin typeface="Wingdings"/>
              <a:ea typeface="Wingdings"/>
              <a:cs typeface="Wingdings"/>
              <a:sym typeface="Wingdings"/>
            </a:endParaRPr>
          </a:p>
          <a:p>
            <a:pPr marL="0" indent="0">
              <a:buNone/>
            </a:pPr>
            <a:r>
              <a:rPr lang="en-US" sz="20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000" dirty="0" smtClean="0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This cannot be accomplished in a syntax directed manner </a:t>
            </a:r>
            <a:r>
              <a:rPr lang="mr-IN" sz="2000" dirty="0" smtClean="0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–</a:t>
            </a:r>
            <a:r>
              <a:rPr lang="en-US" sz="2000" dirty="0" smtClean="0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 therefore we need the AST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PrettyPrinting</a:t>
            </a:r>
            <a:r>
              <a:rPr lang="en-US" dirty="0" smtClean="0"/>
              <a:t> the Language</a:t>
            </a:r>
            <a:endParaRPr lang="en-US" dirty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572125" y="1447800"/>
            <a:ext cx="1438275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// list of integers</a:t>
            </a:r>
          </a:p>
          <a:p>
            <a:r>
              <a:rPr lang="en-US" dirty="0"/>
              <a:t>get x;</a:t>
            </a:r>
          </a:p>
          <a:p>
            <a:r>
              <a:rPr lang="en-US" dirty="0" err="1"/>
              <a:t>i</a:t>
            </a:r>
            <a:r>
              <a:rPr lang="en-US" dirty="0"/>
              <a:t> = x;</a:t>
            </a:r>
          </a:p>
          <a:p>
            <a:r>
              <a:rPr lang="en-US" dirty="0"/>
              <a:t>while (1 &lt;= x) {</a:t>
            </a:r>
          </a:p>
          <a:p>
            <a:r>
              <a:rPr lang="en-US" dirty="0"/>
              <a:t>       put x;</a:t>
            </a:r>
          </a:p>
          <a:p>
            <a:r>
              <a:rPr lang="en-US" dirty="0"/>
              <a:t>       x = x - 1;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8200" name="Group 8"/>
          <p:cNvGrpSpPr>
            <a:grpSpLocks/>
          </p:cNvGrpSpPr>
          <p:nvPr/>
        </p:nvGrpSpPr>
        <p:grpSpPr bwMode="auto">
          <a:xfrm>
            <a:off x="5334000" y="3429000"/>
            <a:ext cx="2125663" cy="2519363"/>
            <a:chOff x="3696" y="2400"/>
            <a:chExt cx="1339" cy="1587"/>
          </a:xfrm>
        </p:grpSpPr>
        <p:sp>
          <p:nvSpPr>
            <p:cNvPr id="8198" name="Text Box 6"/>
            <p:cNvSpPr txBox="1">
              <a:spLocks noChangeArrowheads="1"/>
            </p:cNvSpPr>
            <p:nvPr/>
          </p:nvSpPr>
          <p:spPr bwMode="auto">
            <a:xfrm>
              <a:off x="3696" y="2985"/>
              <a:ext cx="1339" cy="10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get x</a:t>
              </a:r>
            </a:p>
            <a:p>
              <a:r>
                <a:rPr lang="en-US"/>
                <a:t>i = x</a:t>
              </a:r>
              <a:r>
                <a:rPr lang="en-US">
                  <a:solidFill>
                    <a:srgbClr val="FF0000"/>
                  </a:solidFill>
                </a:rPr>
                <a:t>  // -- var i unused -- </a:t>
              </a:r>
            </a:p>
            <a:p>
              <a:r>
                <a:rPr lang="en-US"/>
                <a:t>while ( 1 &lt;= x )</a:t>
              </a:r>
            </a:p>
            <a:p>
              <a:r>
                <a:rPr lang="en-US"/>
                <a:t>{</a:t>
              </a:r>
            </a:p>
            <a:p>
              <a:r>
                <a:rPr lang="en-US"/>
                <a:t>     put x</a:t>
              </a:r>
            </a:p>
            <a:p>
              <a:r>
                <a:rPr lang="en-US"/>
                <a:t>     x = x - 1</a:t>
              </a:r>
            </a:p>
            <a:p>
              <a:r>
                <a:rPr lang="en-US"/>
                <a:t>}</a:t>
              </a:r>
            </a:p>
          </p:txBody>
        </p:sp>
        <p:sp>
          <p:nvSpPr>
            <p:cNvPr id="8199" name="AutoShape 7"/>
            <p:cNvSpPr>
              <a:spLocks noChangeArrowheads="1"/>
            </p:cNvSpPr>
            <p:nvPr/>
          </p:nvSpPr>
          <p:spPr bwMode="auto">
            <a:xfrm>
              <a:off x="4176" y="2400"/>
              <a:ext cx="306" cy="432"/>
            </a:xfrm>
            <a:prstGeom prst="downArrow">
              <a:avLst>
                <a:gd name="adj1" fmla="val 50000"/>
                <a:gd name="adj2" fmla="val 35294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441325" y="6096000"/>
            <a:ext cx="8200457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ym typeface="Wingdings 2" charset="0"/>
              </a:rPr>
              <a:t> We need an IR because usage will always occur after </a:t>
            </a:r>
            <a:r>
              <a:rPr lang="en-US" sz="1800" dirty="0" smtClean="0">
                <a:sym typeface="Wingdings 2" charset="0"/>
              </a:rPr>
              <a:t>definition – cannot be</a:t>
            </a:r>
            <a:br>
              <a:rPr lang="en-US" sz="1800" dirty="0" smtClean="0">
                <a:sym typeface="Wingdings 2" charset="0"/>
              </a:rPr>
            </a:br>
            <a:r>
              <a:rPr lang="en-US" sz="1800" dirty="0" smtClean="0">
                <a:sym typeface="Wingdings 2" charset="0"/>
              </a:rPr>
              <a:t>     handled by a syntax directed pretty printer.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435100"/>
            <a:ext cx="2438400" cy="45485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nimBg="1"/>
      <p:bldP spid="820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Pretty Printer is a Translator</a:t>
            </a:r>
            <a:r>
              <a:rPr lang="en-US" dirty="0"/>
              <a:t>!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319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Pretty Printer with a Twist fits neatly into our translator </a:t>
            </a:r>
            <a:r>
              <a:rPr lang="en-US" dirty="0" smtClean="0"/>
              <a:t>class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Read input file </a:t>
            </a:r>
            <a:r>
              <a:rPr lang="en-US" dirty="0" smtClean="0"/>
              <a:t>and </a:t>
            </a:r>
            <a:r>
              <a:rPr lang="en-US" dirty="0"/>
              <a:t>construct AST/Collect info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Generate output code, </a:t>
            </a:r>
            <a:r>
              <a:rPr lang="en-US" dirty="0" smtClean="0"/>
              <a:t>flagging unused </a:t>
            </a:r>
            <a:r>
              <a:rPr lang="en-US" dirty="0"/>
              <a:t>assignments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3565" y="4114800"/>
            <a:ext cx="8605935" cy="923754"/>
            <a:chOff x="203826" y="1676400"/>
            <a:chExt cx="10073985" cy="1136928"/>
          </a:xfrm>
        </p:grpSpPr>
        <p:sp>
          <p:nvSpPr>
            <p:cNvPr id="11" name="TextBox 10"/>
            <p:cNvSpPr txBox="1"/>
            <p:nvPr/>
          </p:nvSpPr>
          <p:spPr>
            <a:xfrm>
              <a:off x="1885840" y="2064603"/>
              <a:ext cx="1447800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Syntax</a:t>
              </a:r>
            </a:p>
            <a:p>
              <a:pPr algn="ctr"/>
              <a:r>
                <a:rPr lang="en-US" dirty="0" smtClean="0"/>
                <a:t>Analysis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23840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47269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3826" y="2209801"/>
              <a:ext cx="906907" cy="568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Program</a:t>
              </a:r>
              <a:br>
                <a:rPr lang="en-US" sz="1200" dirty="0" smtClean="0"/>
              </a:br>
              <a:r>
                <a:rPr lang="en-US" sz="1200" dirty="0" smtClean="0"/>
                <a:t>Text</a:t>
              </a:r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16764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IR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91440" y="2064603"/>
              <a:ext cx="1582120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Semantic</a:t>
              </a:r>
            </a:p>
            <a:p>
              <a:pPr algn="ctr"/>
              <a:r>
                <a:rPr lang="en-US" dirty="0" smtClean="0"/>
                <a:t>Analysis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87189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43600" y="16764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IR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7514" y="2039759"/>
              <a:ext cx="1810719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Code</a:t>
              </a:r>
            </a:p>
            <a:p>
              <a:pPr algn="ctr"/>
              <a:r>
                <a:rPr lang="en-US" dirty="0" smtClean="0"/>
                <a:t>Generation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590634" y="2115959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260163" y="2161679"/>
              <a:ext cx="1017648" cy="568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Target</a:t>
              </a:r>
              <a:br>
                <a:rPr lang="en-US" sz="1200" dirty="0" smtClean="0"/>
              </a:br>
              <a:r>
                <a:rPr lang="en-US" sz="1200" dirty="0" smtClean="0"/>
                <a:t>Language</a:t>
              </a:r>
              <a:endParaRPr lang="en-US" sz="1200" dirty="0"/>
            </a:p>
          </p:txBody>
        </p:sp>
      </p:grpSp>
      <p:cxnSp>
        <p:nvCxnSpPr>
          <p:cNvPr id="5" name="Straight Arrow Connector 4"/>
          <p:cNvCxnSpPr/>
          <p:nvPr/>
        </p:nvCxnSpPr>
        <p:spPr bwMode="auto">
          <a:xfrm flipH="1" flipV="1">
            <a:off x="4572000" y="5105400"/>
            <a:ext cx="27964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3581400" y="5715000"/>
            <a:ext cx="2829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Variable definition/usage </a:t>
            </a:r>
            <a:r>
              <a:rPr lang="en-US" dirty="0" smtClean="0"/>
              <a:t>analysis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Pretty Printer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81200"/>
            <a:ext cx="5981700" cy="30007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1400" y="5816600"/>
            <a:ext cx="2300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Frontend + 2 Tree Walkers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832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PP1: Variable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first pass of the pretty printer walks the AST and looks for variables in </a:t>
            </a:r>
            <a:r>
              <a:rPr lang="en-US" dirty="0" smtClean="0"/>
              <a:t>expressions</a:t>
            </a:r>
          </a:p>
          <a:p>
            <a:pPr lvl="1"/>
            <a:r>
              <a:rPr lang="en-US" dirty="0" smtClean="0"/>
              <a:t>only </a:t>
            </a:r>
            <a:r>
              <a:rPr lang="en-US" dirty="0"/>
              <a:t>those count as usage points.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peek at the tree walker for the first </a:t>
            </a:r>
            <a:r>
              <a:rPr lang="en-US" dirty="0" smtClean="0"/>
              <a:t>pass,</a:t>
            </a:r>
            <a:br>
              <a:rPr lang="en-US" dirty="0" smtClean="0"/>
            </a:br>
            <a:r>
              <a:rPr lang="en-US" dirty="0" smtClean="0"/>
              <a:t>   cuppa1_pp1_walk.py</a:t>
            </a:r>
            <a:br>
              <a:rPr lang="en-US" dirty="0" smtClean="0"/>
            </a:br>
            <a:r>
              <a:rPr lang="en-US" dirty="0" smtClean="0"/>
              <a:t>shows </a:t>
            </a:r>
            <a:r>
              <a:rPr lang="en-US" dirty="0"/>
              <a:t>that it literally just walks the tree doing nothing until it finds a variable in an expression.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it finds a variable in an expression then the node function for </a:t>
            </a:r>
            <a:r>
              <a:rPr lang="en-US" dirty="0" err="1" smtClean="0"/>
              <a:t>id_exp</a:t>
            </a:r>
            <a:r>
              <a:rPr lang="en-US" dirty="0"/>
              <a:t> marks the variable in the symbol table as used,</a:t>
            </a:r>
          </a:p>
        </p:txBody>
      </p:sp>
    </p:spTree>
    <p:extLst>
      <p:ext uri="{BB962C8B-B14F-4D97-AF65-F5344CB8AC3E}">
        <p14:creationId xmlns:p14="http://schemas.microsoft.com/office/powerpoint/2010/main" val="7610949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PP1: Variable Usage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2819400" cy="10423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95600"/>
            <a:ext cx="2571750" cy="11725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495800"/>
            <a:ext cx="4425950" cy="13074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144488" y="2980706"/>
            <a:ext cx="19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 Walking the Tree!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2567" y="3549810"/>
            <a:ext cx="2978150" cy="7321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9869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PP1: Variable Usage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05641"/>
            <a:ext cx="5511800" cy="14674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09600" y="2148441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0" name="Up Arrow 9"/>
          <p:cNvSpPr/>
          <p:nvPr/>
        </p:nvSpPr>
        <p:spPr bwMode="auto">
          <a:xfrm rot="20081653">
            <a:off x="3371782" y="4017734"/>
            <a:ext cx="304800" cy="513773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8911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PP1: Variable Usage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70973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Recall that when the frontend finds a definition of a </a:t>
            </a:r>
            <a:r>
              <a:rPr lang="en-US" dirty="0" smtClean="0"/>
              <a:t>variable as an</a:t>
            </a:r>
          </a:p>
          <a:p>
            <a:pPr lvl="1"/>
            <a:r>
              <a:rPr lang="en-US" dirty="0" smtClean="0"/>
              <a:t>assignment statement or a</a:t>
            </a:r>
          </a:p>
          <a:p>
            <a:pPr lvl="1"/>
            <a:r>
              <a:rPr lang="en-US" dirty="0" smtClean="0"/>
              <a:t>get statement </a:t>
            </a:r>
          </a:p>
          <a:p>
            <a:r>
              <a:rPr lang="en-US" dirty="0" smtClean="0"/>
              <a:t>it </a:t>
            </a:r>
            <a:r>
              <a:rPr lang="en-US" dirty="0"/>
              <a:t>enters </a:t>
            </a:r>
            <a:r>
              <a:rPr lang="en-US" dirty="0" smtClean="0"/>
              <a:t>the variable </a:t>
            </a:r>
            <a:r>
              <a:rPr lang="en-US" dirty="0"/>
              <a:t>into the symbol table and initializes it with </a:t>
            </a:r>
            <a:r>
              <a:rPr lang="en-US" dirty="0" smtClean="0"/>
              <a:t>None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789" y="3276600"/>
            <a:ext cx="3507211" cy="3276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Left Arrow 5"/>
          <p:cNvSpPr/>
          <p:nvPr/>
        </p:nvSpPr>
        <p:spPr bwMode="auto">
          <a:xfrm>
            <a:off x="5486400" y="5334000"/>
            <a:ext cx="4572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Left Arrow 10"/>
          <p:cNvSpPr/>
          <p:nvPr/>
        </p:nvSpPr>
        <p:spPr bwMode="auto">
          <a:xfrm>
            <a:off x="5496296" y="5943600"/>
            <a:ext cx="4572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616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PP1: Variable Usage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37141"/>
            <a:ext cx="4324350" cy="21495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4087662"/>
            <a:ext cx="4241800" cy="18923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62649" y="1876301"/>
            <a:ext cx="19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the tree walker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740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PP2: Pretty Print Tree Walker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1001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tree walker for the second pass walks the AST and compiles a formatted string that represents the pretty printed program.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0400"/>
            <a:ext cx="2667000" cy="17293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648200" y="3555726"/>
            <a:ext cx="3267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Recall that programs are nil terminated</a:t>
            </a:r>
            <a:br>
              <a:rPr lang="en-US" dirty="0" smtClean="0"/>
            </a:b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lists of statements: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113" y="4267200"/>
            <a:ext cx="2184400" cy="1485900"/>
          </a:xfrm>
          <a:prstGeom prst="rect">
            <a:avLst/>
          </a:prstGeom>
        </p:spPr>
      </p:pic>
      <p:sp>
        <p:nvSpPr>
          <p:cNvPr id="7" name="Up Arrow 6"/>
          <p:cNvSpPr/>
          <p:nvPr/>
        </p:nvSpPr>
        <p:spPr bwMode="auto">
          <a:xfrm>
            <a:off x="2170216" y="4853583"/>
            <a:ext cx="228600" cy="4572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9399" y="5450774"/>
            <a:ext cx="2392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Concatenate the string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stmt</a:t>
            </a:r>
            <a:r>
              <a:rPr lang="en-US" dirty="0" smtClean="0"/>
              <a:t> with the string from </a:t>
            </a:r>
            <a:br>
              <a:rPr lang="en-US" dirty="0" smtClean="0"/>
            </a:br>
            <a:r>
              <a:rPr lang="en-US" dirty="0" smtClean="0"/>
              <a:t>the rest of the </a:t>
            </a:r>
            <a:r>
              <a:rPr lang="en-US" dirty="0" err="1" smtClean="0"/>
              <a:t>Seq</a:t>
            </a:r>
            <a:r>
              <a:rPr lang="en-US" dirty="0" smtClean="0"/>
              <a:t>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Representation of 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216693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convenient way to represent AST nodes is with the following structure,</a:t>
            </a:r>
          </a:p>
          <a:p>
            <a:pPr lvl="1"/>
            <a:r>
              <a:rPr lang="en-US" dirty="0"/>
              <a:t>(TYPE [, child1, child2,...])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tree node is a tuple where the first component represents the type or name of the node followed by zero or more components each representing a child of the current node.</a:t>
            </a:r>
          </a:p>
          <a:p>
            <a:r>
              <a:rPr lang="en-US" dirty="0"/>
              <a:t>Consider the abstract syntax tree </a:t>
            </a:r>
            <a:r>
              <a:rPr lang="en-US" dirty="0" smtClean="0"/>
              <a:t>for</a:t>
            </a:r>
            <a:r>
              <a:rPr lang="en-US" dirty="0"/>
              <a:t> + x - y </a:t>
            </a:r>
            <a:r>
              <a:rPr lang="en-US" dirty="0" smtClean="0"/>
              <a:t>x</a:t>
            </a:r>
            <a:r>
              <a:rPr lang="en-US" dirty="0"/>
              <a:t>,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213225"/>
            <a:ext cx="2667000" cy="25019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3429000" y="4953000"/>
            <a:ext cx="533400" cy="3048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60834" b="2149"/>
          <a:stretch/>
        </p:blipFill>
        <p:spPr>
          <a:xfrm>
            <a:off x="4584699" y="4249366"/>
            <a:ext cx="4223163" cy="5512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899" y="5029200"/>
            <a:ext cx="4533901" cy="124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693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PP2: Pretty Print Tree Walker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600200"/>
            <a:ext cx="3632200" cy="18847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06" y="4038600"/>
            <a:ext cx="4216400" cy="20539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2948077"/>
            <a:ext cx="3937000" cy="16274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855023" y="6424551"/>
            <a:ext cx="6776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Indent() and </a:t>
            </a:r>
            <a:r>
              <a:rPr lang="en-US" dirty="0" err="1" smtClean="0"/>
              <a:t>indent_level</a:t>
            </a:r>
            <a:r>
              <a:rPr lang="en-US" dirty="0" smtClean="0"/>
              <a:t> keep track of the code indentation for formatting purposes.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937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 Function of PP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24000"/>
            <a:ext cx="3975677" cy="48782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593278" y="2576945"/>
            <a:ext cx="15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level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23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Cuppa1 PP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819400"/>
            <a:ext cx="7620000" cy="2997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9397" y="2006930"/>
            <a:ext cx="21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the pretty printer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35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Assignment #5 – see webpage.</a:t>
            </a:r>
          </a:p>
        </p:txBody>
      </p:sp>
    </p:spTree>
    <p:extLst>
      <p:ext uri="{BB962C8B-B14F-4D97-AF65-F5344CB8AC3E}">
        <p14:creationId xmlns:p14="http://schemas.microsoft.com/office/powerpoint/2010/main" val="125082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Cuppa1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next language is a simple high-level language that supports structured programming with ‘if’ and ‘while’ statements.</a:t>
            </a:r>
          </a:p>
          <a:p>
            <a:r>
              <a:rPr lang="en-US" dirty="0" smtClean="0"/>
              <a:t>However, it has no scoping and no explicit variable declarations.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42" y="1524000"/>
            <a:ext cx="2692658" cy="50228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smtClean="0"/>
              <a:t>Cuppa1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81600" y="1828800"/>
            <a:ext cx="1441946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// list of integers</a:t>
            </a:r>
          </a:p>
          <a:p>
            <a:r>
              <a:rPr lang="en-US" dirty="0" smtClean="0"/>
              <a:t>get x;</a:t>
            </a:r>
          </a:p>
          <a:p>
            <a:r>
              <a:rPr lang="en-US" dirty="0" smtClean="0"/>
              <a:t>while (1 &lt;= x)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  put x;</a:t>
            </a:r>
          </a:p>
          <a:p>
            <a:r>
              <a:rPr lang="en-US" dirty="0" smtClean="0"/>
              <a:t>        x = x - 1;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4" name="Left Arrow 3"/>
          <p:cNvSpPr/>
          <p:nvPr/>
        </p:nvSpPr>
        <p:spPr bwMode="auto">
          <a:xfrm rot="20493903">
            <a:off x="2549107" y="4419282"/>
            <a:ext cx="5334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4200" y="4264223"/>
            <a:ext cx="158889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Infix Expressions!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5382486"/>
            <a:ext cx="3790950" cy="12437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267200" y="5016500"/>
            <a:ext cx="2477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Precedence &amp; Associativity Table: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1483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Cuppa1 Language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72200" y="990600"/>
            <a:ext cx="1133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cuppa1_gram.py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000" y="1371600"/>
            <a:ext cx="3656770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i="1" dirty="0">
                <a:solidFill>
                  <a:srgbClr val="336E6D"/>
                </a:solidFill>
                <a:latin typeface="Courier-Oblique" charset="0"/>
              </a:rPr>
              <a:t># grammar for Cuppa1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b="1" dirty="0">
                <a:solidFill>
                  <a:srgbClr val="0F7001"/>
                </a:solidFill>
                <a:latin typeface="Courier-Bold" charset="0"/>
              </a:rPr>
              <a:t>from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ply </a:t>
            </a:r>
            <a:r>
              <a:rPr lang="en-US" sz="800" b="1" dirty="0">
                <a:solidFill>
                  <a:srgbClr val="0F7001"/>
                </a:solidFill>
                <a:latin typeface="Courier-Bold" charset="0"/>
              </a:rPr>
              <a:t>import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yacc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b="1" dirty="0">
                <a:solidFill>
                  <a:srgbClr val="0F7001"/>
                </a:solidFill>
                <a:latin typeface="Courier-Bold" charset="0"/>
              </a:rPr>
              <a:t>from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cuppa1_lex </a:t>
            </a:r>
            <a:r>
              <a:rPr lang="en-US" sz="800" b="1" dirty="0">
                <a:solidFill>
                  <a:srgbClr val="0F7001"/>
                </a:solidFill>
                <a:latin typeface="Courier-Bold" charset="0"/>
              </a:rPr>
              <a:t>import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tokens, </a:t>
            </a:r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lexer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i="1" dirty="0">
                <a:solidFill>
                  <a:srgbClr val="336E6D"/>
                </a:solidFill>
                <a:latin typeface="Courier-Oblique" charset="0"/>
              </a:rPr>
              <a:t># set precedence and associativity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i="1" dirty="0">
                <a:solidFill>
                  <a:srgbClr val="336E6D"/>
                </a:solidFill>
                <a:latin typeface="Courier-Oblique" charset="0"/>
              </a:rPr>
              <a:t># NOTE: all arithmetic operator need to have tokens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i="1" dirty="0">
                <a:solidFill>
                  <a:srgbClr val="336E6D"/>
                </a:solidFill>
                <a:latin typeface="Courier-Oblique" charset="0"/>
              </a:rPr>
              <a:t>#       so that we can put them into the precedence table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precedence = (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        (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left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'EQ'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'LE'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),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        (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left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'PLUS'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'MINUS'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),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        (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left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'TIMES'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'DIVIDE'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),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        (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right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'UMINUS'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'NOT'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)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       )</a:t>
            </a: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Courier" charset="0"/>
              </a:rPr>
              <a:t>p_grammar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(_):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'''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   program :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stmt_list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stmt_list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: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stmt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stmt_list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         |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empty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stmt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: ID '='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opt_semi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hr-HR" sz="800" dirty="0">
                <a:solidFill>
                  <a:srgbClr val="A90E1A"/>
                </a:solidFill>
                <a:latin typeface="Courier" charset="0"/>
              </a:rPr>
              <a:t>         | GET ID </a:t>
            </a:r>
            <a:r>
              <a:rPr lang="hr-HR" sz="800" dirty="0" err="1">
                <a:solidFill>
                  <a:srgbClr val="A90E1A"/>
                </a:solidFill>
                <a:latin typeface="Courier" charset="0"/>
              </a:rPr>
              <a:t>opt_semi</a:t>
            </a:r>
            <a:endParaRPr lang="hr-HR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hr-HR" sz="800" dirty="0">
                <a:solidFill>
                  <a:srgbClr val="A90E1A"/>
                </a:solidFill>
                <a:latin typeface="Courier" charset="0"/>
              </a:rPr>
              <a:t>         | PUT </a:t>
            </a:r>
            <a:r>
              <a:rPr lang="hr-HR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hr-HR" sz="8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hr-HR" sz="800" dirty="0" err="1">
                <a:solidFill>
                  <a:srgbClr val="A90E1A"/>
                </a:solidFill>
                <a:latin typeface="Courier" charset="0"/>
              </a:rPr>
              <a:t>opt_semi</a:t>
            </a:r>
            <a:endParaRPr lang="hr-HR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    | WHILE '('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')'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stmt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    | IF '('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')'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stmt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opt_else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</a:t>
            </a:r>
            <a:r>
              <a:rPr lang="en-US" sz="800" dirty="0" smtClean="0">
                <a:solidFill>
                  <a:srgbClr val="A90E1A"/>
                </a:solidFill>
                <a:latin typeface="Courier" charset="0"/>
              </a:rPr>
              <a:t>     </a:t>
            </a:r>
            <a:r>
              <a:rPr lang="mr-IN" sz="800" dirty="0" smtClean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| '{'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stmt_list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'}'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opt_else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: ELSE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stmt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        |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empty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opt_semi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: ';'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        |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empty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 smtClean="0"/>
              <a:t>…</a:t>
            </a:r>
            <a:endParaRPr 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4501871" y="3429000"/>
            <a:ext cx="2803973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mr-IN" sz="800" dirty="0" smtClean="0">
                <a:solidFill>
                  <a:srgbClr val="A90E1A"/>
                </a:solidFill>
                <a:latin typeface="Courier" charset="0"/>
              </a:rPr>
              <a:t>…</a:t>
            </a:r>
            <a:r>
              <a:rPr lang="en-US" sz="800" dirty="0" smtClean="0">
                <a:solidFill>
                  <a:srgbClr val="A90E1A"/>
                </a:solidFill>
                <a:latin typeface="Courier" charset="0"/>
              </a:rPr>
              <a:t> </a:t>
            </a:r>
          </a:p>
          <a:p>
            <a:r>
              <a:rPr lang="en-US" sz="800" dirty="0" smtClean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en-US" sz="800" dirty="0" err="1" smtClean="0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en-US" sz="800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: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PLUS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  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800" dirty="0" smtClean="0">
                <a:solidFill>
                  <a:srgbClr val="A90E1A"/>
                </a:solidFill>
                <a:latin typeface="Courier" charset="0"/>
              </a:rPr>
              <a:t>   </a:t>
            </a:r>
            <a:r>
              <a:rPr lang="mr-IN" sz="800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MINUS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s-ES_tradnl" sz="800" dirty="0">
                <a:solidFill>
                  <a:srgbClr val="A90E1A"/>
                </a:solidFill>
                <a:latin typeface="Courier" charset="0"/>
              </a:rPr>
              <a:t>        | </a:t>
            </a:r>
            <a:r>
              <a:rPr lang="es-ES_tradnl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es-ES_tradnl" sz="800" dirty="0">
                <a:solidFill>
                  <a:srgbClr val="A90E1A"/>
                </a:solidFill>
                <a:latin typeface="Courier" charset="0"/>
              </a:rPr>
              <a:t> TIMES </a:t>
            </a:r>
            <a:r>
              <a:rPr lang="es-ES_tradnl" sz="8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es-ES_tradnl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   </a:t>
            </a:r>
            <a:r>
              <a:rPr lang="en-US" sz="800" dirty="0" smtClean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800" dirty="0" smtClean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DIVIDE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   </a:t>
            </a:r>
            <a:r>
              <a:rPr lang="en-US" sz="800" dirty="0" smtClean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800" dirty="0" smtClean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EQ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   </a:t>
            </a:r>
            <a:r>
              <a:rPr lang="en-US" sz="800" dirty="0" smtClean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800" dirty="0" smtClean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LE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de-DE" sz="800" dirty="0">
                <a:solidFill>
                  <a:srgbClr val="A90E1A"/>
                </a:solidFill>
                <a:latin typeface="Courier" charset="0"/>
              </a:rPr>
              <a:t>        | INTEGER</a:t>
            </a:r>
            <a:endParaRPr lang="de-DE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hr-HR" sz="800" dirty="0">
                <a:solidFill>
                  <a:srgbClr val="A90E1A"/>
                </a:solidFill>
                <a:latin typeface="Courier" charset="0"/>
              </a:rPr>
              <a:t>        | ID</a:t>
            </a:r>
            <a:endParaRPr lang="hr-HR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   </a:t>
            </a:r>
            <a:r>
              <a:rPr lang="en-US" sz="800" dirty="0" smtClean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800" dirty="0" smtClean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'('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')'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       | MINUS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%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prec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UMINUS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       | NOT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'''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Courier" charset="0"/>
              </a:rPr>
              <a:t>p_empty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'empty :'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Courier" charset="0"/>
              </a:rPr>
              <a:t>p_error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800" dirty="0">
                <a:solidFill>
                  <a:srgbClr val="0F7001"/>
                </a:solidFill>
                <a:latin typeface="Courier" charset="0"/>
              </a:rPr>
              <a:t>print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"Syntax error at '%s'"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b="1" dirty="0">
                <a:solidFill>
                  <a:srgbClr val="9700FF"/>
                </a:solidFill>
                <a:latin typeface="Courier-Bold" charset="0"/>
              </a:rPr>
              <a:t>%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t.value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)</a:t>
            </a:r>
          </a:p>
          <a:p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i="1" dirty="0">
                <a:solidFill>
                  <a:srgbClr val="336E6D"/>
                </a:solidFill>
                <a:latin typeface="Courier-Oblique" charset="0"/>
              </a:rPr>
              <a:t>### build the parser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parser = </a:t>
            </a:r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yacc.yacc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()</a:t>
            </a:r>
          </a:p>
          <a:p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4610100" y="2006600"/>
            <a:ext cx="2135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Parser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92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Cuppa1 Language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2100" y="1739900"/>
            <a:ext cx="2294218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i="1" dirty="0">
                <a:solidFill>
                  <a:srgbClr val="336E6D"/>
                </a:solidFill>
                <a:latin typeface="Courier-Oblique" charset="0"/>
              </a:rPr>
              <a:t># </a:t>
            </a:r>
            <a:r>
              <a:rPr lang="en-US" sz="800" i="1" dirty="0" err="1">
                <a:solidFill>
                  <a:srgbClr val="336E6D"/>
                </a:solidFill>
                <a:latin typeface="Courier-Oblique" charset="0"/>
              </a:rPr>
              <a:t>Lexer</a:t>
            </a:r>
            <a:r>
              <a:rPr lang="en-US" sz="800" i="1" dirty="0">
                <a:solidFill>
                  <a:srgbClr val="336E6D"/>
                </a:solidFill>
                <a:latin typeface="Courier-Oblique" charset="0"/>
              </a:rPr>
              <a:t> for Cuppa1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b="1" dirty="0">
                <a:solidFill>
                  <a:srgbClr val="0F7001"/>
                </a:solidFill>
                <a:latin typeface="Courier-Bold" charset="0"/>
              </a:rPr>
              <a:t>from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ply </a:t>
            </a:r>
            <a:r>
              <a:rPr lang="en-US" sz="800" b="1" dirty="0">
                <a:solidFill>
                  <a:srgbClr val="0F7001"/>
                </a:solidFill>
                <a:latin typeface="Courier-Bold" charset="0"/>
              </a:rPr>
              <a:t>import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lex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reserved = {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get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: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'GET'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put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: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'PUT'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if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: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'IF'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else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: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'ELSE'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  </a:t>
            </a:r>
            <a:r>
              <a:rPr lang="en-US" sz="800" dirty="0" smtClean="0">
                <a:solidFill>
                  <a:srgbClr val="A90E1A"/>
                </a:solidFill>
                <a:latin typeface="Courier" charset="0"/>
              </a:rPr>
              <a:t>'while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: 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'WHILE'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not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: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'NOT'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}</a:t>
            </a: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 err="1">
                <a:solidFill>
                  <a:prstClr val="black"/>
                </a:solidFill>
                <a:latin typeface="Courier" charset="0"/>
              </a:rPr>
              <a:t>literals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= [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';'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'='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'('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')'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'{'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'}'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]</a:t>
            </a: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tokens = [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'PLUS'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'MINUS'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'TIMES'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'DIVIDE'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'EQ'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'LE'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 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'INTEGER'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'ID'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    ] </a:t>
            </a:r>
            <a:r>
              <a:rPr lang="mr-IN" sz="800" b="1" dirty="0">
                <a:solidFill>
                  <a:srgbClr val="9700FF"/>
                </a:solidFill>
                <a:latin typeface="Courier-Bold" charset="0"/>
              </a:rPr>
              <a:t>+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sz="800" dirty="0" err="1">
                <a:solidFill>
                  <a:srgbClr val="0F7001"/>
                </a:solidFill>
                <a:latin typeface="Courier" charset="0"/>
              </a:rPr>
              <a:t>list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mr-IN" sz="800" dirty="0" err="1">
                <a:solidFill>
                  <a:prstClr val="black"/>
                </a:solidFill>
                <a:latin typeface="Courier" charset="0"/>
              </a:rPr>
              <a:t>reserved.values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())</a:t>
            </a: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 err="1">
                <a:solidFill>
                  <a:prstClr val="black"/>
                </a:solidFill>
                <a:latin typeface="Courier" charset="0"/>
              </a:rPr>
              <a:t>t_PLUS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= </a:t>
            </a:r>
            <a:r>
              <a:rPr lang="mr-IN" sz="800" dirty="0" err="1" smtClean="0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800" dirty="0" smtClean="0">
                <a:solidFill>
                  <a:srgbClr val="A90E1A"/>
                </a:solidFill>
                <a:latin typeface="Courier" charset="0"/>
              </a:rPr>
              <a:t>’</a:t>
            </a:r>
            <a:r>
              <a:rPr lang="en-US" sz="800" dirty="0" smtClean="0">
                <a:solidFill>
                  <a:srgbClr val="A90E1A"/>
                </a:solidFill>
                <a:latin typeface="Courier" charset="0"/>
              </a:rPr>
              <a:t>\</a:t>
            </a:r>
            <a:r>
              <a:rPr lang="mr-IN" sz="800" dirty="0" smtClean="0">
                <a:solidFill>
                  <a:srgbClr val="A90E1A"/>
                </a:solidFill>
                <a:latin typeface="Courier" charset="0"/>
              </a:rPr>
              <a:t>+'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 err="1">
                <a:solidFill>
                  <a:prstClr val="black"/>
                </a:solidFill>
                <a:latin typeface="Courier" charset="0"/>
              </a:rPr>
              <a:t>t_MINUS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=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'-'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 err="1">
                <a:solidFill>
                  <a:prstClr val="black"/>
                </a:solidFill>
                <a:latin typeface="Courier" charset="0"/>
              </a:rPr>
              <a:t>t_TIMES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= </a:t>
            </a:r>
            <a:r>
              <a:rPr lang="mr-IN" sz="800" dirty="0" err="1" smtClean="0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800" dirty="0" smtClean="0">
                <a:solidFill>
                  <a:srgbClr val="A90E1A"/>
                </a:solidFill>
                <a:latin typeface="Courier" charset="0"/>
              </a:rPr>
              <a:t>’</a:t>
            </a:r>
            <a:r>
              <a:rPr lang="en-US" sz="800" dirty="0" smtClean="0">
                <a:solidFill>
                  <a:srgbClr val="A90E1A"/>
                </a:solidFill>
                <a:latin typeface="Courier" charset="0"/>
              </a:rPr>
              <a:t>\</a:t>
            </a:r>
            <a:r>
              <a:rPr lang="mr-IN" sz="800" dirty="0" smtClean="0">
                <a:solidFill>
                  <a:srgbClr val="A90E1A"/>
                </a:solidFill>
                <a:latin typeface="Courier" charset="0"/>
              </a:rPr>
              <a:t>*'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 err="1">
                <a:solidFill>
                  <a:prstClr val="black"/>
                </a:solidFill>
                <a:latin typeface="Courier" charset="0"/>
              </a:rPr>
              <a:t>t_DIVIDE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=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'/'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 err="1">
                <a:solidFill>
                  <a:prstClr val="black"/>
                </a:solidFill>
                <a:latin typeface="Courier" charset="0"/>
              </a:rPr>
              <a:t>t_EQ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=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'=='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 err="1">
                <a:solidFill>
                  <a:prstClr val="black"/>
                </a:solidFill>
                <a:latin typeface="Courier" charset="0"/>
              </a:rPr>
              <a:t>t_LE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=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'&lt;='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 err="1">
                <a:solidFill>
                  <a:prstClr val="black"/>
                </a:solidFill>
                <a:latin typeface="Courier" charset="0"/>
              </a:rPr>
              <a:t>t_ignore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=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 </a:t>
            </a:r>
            <a:r>
              <a:rPr lang="en-US" sz="800" dirty="0" smtClean="0">
                <a:solidFill>
                  <a:srgbClr val="A90E1A"/>
                </a:solidFill>
                <a:latin typeface="Courier" charset="0"/>
              </a:rPr>
              <a:t>\</a:t>
            </a:r>
            <a:r>
              <a:rPr lang="mr-IN" sz="800" dirty="0" err="1" smtClean="0">
                <a:solidFill>
                  <a:srgbClr val="A90E1A"/>
                </a:solidFill>
                <a:latin typeface="Courier" charset="0"/>
              </a:rPr>
              <a:t>t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 smtClean="0"/>
              <a:t>…</a:t>
            </a:r>
            <a:endParaRPr 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3124200" y="3352800"/>
            <a:ext cx="438774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mr-IN" sz="800" b="1" dirty="0" smtClean="0">
                <a:solidFill>
                  <a:srgbClr val="0F7001"/>
                </a:solidFill>
                <a:latin typeface="Courier-Bold" charset="0"/>
              </a:rPr>
              <a:t>…</a:t>
            </a:r>
            <a:endParaRPr lang="en-US" sz="800" b="1" dirty="0" smtClean="0">
              <a:solidFill>
                <a:srgbClr val="0F7001"/>
              </a:solidFill>
              <a:latin typeface="Courier-Bold" charset="0"/>
            </a:endParaRPr>
          </a:p>
          <a:p>
            <a:r>
              <a:rPr lang="en-US" sz="800" b="1" dirty="0" err="1" smtClean="0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800" dirty="0" smtClean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Courier" charset="0"/>
              </a:rPr>
              <a:t>t_ID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'[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a-zA-Z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_][a-zA-Z_0-9]*'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t.type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= </a:t>
            </a:r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reserved.get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t.value,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'ID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)    </a:t>
            </a:r>
            <a:r>
              <a:rPr lang="en-US" sz="800" i="1" dirty="0">
                <a:solidFill>
                  <a:srgbClr val="336E6D"/>
                </a:solidFill>
                <a:latin typeface="Courier-Oblique" charset="0"/>
              </a:rPr>
              <a:t># Check for reserved words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800" b="1" dirty="0">
                <a:solidFill>
                  <a:srgbClr val="0F7001"/>
                </a:solidFill>
                <a:latin typeface="Courier-Bold" charset="0"/>
              </a:rPr>
              <a:t>return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t</a:t>
            </a:r>
          </a:p>
          <a:p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Courier" charset="0"/>
              </a:rPr>
              <a:t>t_INTEGER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'[0-9]+'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800" b="1" dirty="0">
                <a:solidFill>
                  <a:srgbClr val="0F7001"/>
                </a:solidFill>
                <a:latin typeface="Courier-Bold" charset="0"/>
              </a:rPr>
              <a:t>return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t</a:t>
            </a:r>
          </a:p>
          <a:p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Courier" charset="0"/>
              </a:rPr>
              <a:t>t_COMMENT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'//.*'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Courier" charset="0"/>
              </a:rPr>
              <a:t>t_NEWLINE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 err="1" smtClean="0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800" dirty="0" smtClean="0">
                <a:solidFill>
                  <a:srgbClr val="A90E1A"/>
                </a:solidFill>
                <a:latin typeface="Courier" charset="0"/>
              </a:rPr>
              <a:t>’</a:t>
            </a:r>
            <a:r>
              <a:rPr lang="en-US" sz="800" dirty="0" smtClean="0">
                <a:solidFill>
                  <a:srgbClr val="A90E1A"/>
                </a:solidFill>
                <a:latin typeface="Courier" charset="0"/>
              </a:rPr>
              <a:t>\</a:t>
            </a:r>
            <a:r>
              <a:rPr lang="mr-IN" sz="800" dirty="0" err="1" smtClean="0">
                <a:solidFill>
                  <a:srgbClr val="A90E1A"/>
                </a:solidFill>
                <a:latin typeface="Courier" charset="0"/>
              </a:rPr>
              <a:t>n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Courier" charset="0"/>
              </a:rPr>
              <a:t>t_error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800" dirty="0">
                <a:solidFill>
                  <a:srgbClr val="0F7001"/>
                </a:solidFill>
                <a:latin typeface="Courier" charset="0"/>
              </a:rPr>
              <a:t>print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"Illegal character %s"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b="1" dirty="0">
                <a:solidFill>
                  <a:srgbClr val="9700FF"/>
                </a:solidFill>
                <a:latin typeface="Courier-Bold" charset="0"/>
              </a:rPr>
              <a:t>%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t.value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en-US" sz="800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])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 err="1">
                <a:solidFill>
                  <a:prstClr val="black"/>
                </a:solidFill>
                <a:latin typeface="Courier" charset="0"/>
              </a:rPr>
              <a:t>t.lexer.skip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mr-IN" sz="800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)</a:t>
            </a: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i="1" dirty="0">
                <a:solidFill>
                  <a:srgbClr val="336E6D"/>
                </a:solidFill>
                <a:latin typeface="Courier-Oblique" charset="0"/>
              </a:rPr>
              <a:t># build the </a:t>
            </a:r>
            <a:r>
              <a:rPr lang="en-US" sz="800" i="1" dirty="0" err="1">
                <a:solidFill>
                  <a:srgbClr val="336E6D"/>
                </a:solidFill>
                <a:latin typeface="Courier-Oblique" charset="0"/>
              </a:rPr>
              <a:t>lexer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lexer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= </a:t>
            </a:r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lex.lex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(debug=</a:t>
            </a:r>
            <a:r>
              <a:rPr lang="en-US" sz="800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)</a:t>
            </a:r>
            <a:endParaRPr 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6159500" y="1117600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cuppa1_lex.py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9000" y="2146300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Lexer</a:t>
            </a:r>
            <a:r>
              <a:rPr lang="en-US" dirty="0" smtClean="0"/>
              <a:t>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56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our Parser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4419600" cy="10716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0200" y="1866900"/>
            <a:ext cx="353654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Notice the shift/reduce conflict!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error is due to the if-then-else</a:t>
            </a:r>
            <a:br>
              <a:rPr lang="en-US" dirty="0" smtClean="0"/>
            </a:br>
            <a:r>
              <a:rPr lang="en-US" dirty="0" smtClean="0"/>
              <a:t>statement with the optional else.</a:t>
            </a:r>
          </a:p>
          <a:p>
            <a:endParaRPr lang="en-US" dirty="0"/>
          </a:p>
          <a:p>
            <a:r>
              <a:rPr lang="en-US" dirty="0" smtClean="0"/>
              <a:t>The default action for shift/reduce conflicts</a:t>
            </a:r>
          </a:p>
          <a:p>
            <a:r>
              <a:rPr lang="en-US" dirty="0" smtClean="0"/>
              <a:t>is to always </a:t>
            </a:r>
            <a:r>
              <a:rPr lang="en-US" b="1" dirty="0" smtClean="0"/>
              <a:t>shift</a:t>
            </a:r>
            <a:r>
              <a:rPr lang="en-US" dirty="0" smtClean="0"/>
              <a:t>.  </a:t>
            </a:r>
          </a:p>
          <a:p>
            <a:endParaRPr lang="en-US" dirty="0"/>
          </a:p>
          <a:p>
            <a:r>
              <a:rPr lang="en-US" dirty="0" smtClean="0"/>
              <a:t>That is exactly right for us!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3981"/>
          <a:stretch/>
        </p:blipFill>
        <p:spPr>
          <a:xfrm>
            <a:off x="304800" y="2667000"/>
            <a:ext cx="4495800" cy="2184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5349969"/>
            <a:ext cx="4356100" cy="83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0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c402-ln002">
  <a:themeElements>
    <a:clrScheme name="csc402-ln00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402:csc402-ln002.ppt</Template>
  <TotalTime>50001</TotalTime>
  <Words>1968</Words>
  <Application>Microsoft Macintosh PowerPoint</Application>
  <PresentationFormat>On-screen Show (4:3)</PresentationFormat>
  <Paragraphs>408</Paragraphs>
  <Slides>43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Courier-Bold</vt:lpstr>
      <vt:lpstr>Courier-Oblique</vt:lpstr>
      <vt:lpstr>Menlo-Regular</vt:lpstr>
      <vt:lpstr>ＭＳ Ｐゴシック</vt:lpstr>
      <vt:lpstr>Wingdings 2</vt:lpstr>
      <vt:lpstr>Arial</vt:lpstr>
      <vt:lpstr>Courier</vt:lpstr>
      <vt:lpstr>Wingdings</vt:lpstr>
      <vt:lpstr>csc402-ln002</vt:lpstr>
      <vt:lpstr>Abstract Syntax Trees</vt:lpstr>
      <vt:lpstr>Abstract Syntax Trees</vt:lpstr>
      <vt:lpstr>Abstract Syntax Trees</vt:lpstr>
      <vt:lpstr>Tuple Representation of ASTs</vt:lpstr>
      <vt:lpstr>The Cuppa1 Language</vt:lpstr>
      <vt:lpstr>The Cuppa1 Language</vt:lpstr>
      <vt:lpstr>The Cuppa1 Language</vt:lpstr>
      <vt:lpstr>The Cuppa1 Language</vt:lpstr>
      <vt:lpstr>Testing our Parser</vt:lpstr>
      <vt:lpstr>The Cuppa1 Frontend</vt:lpstr>
      <vt:lpstr>AST: Statements</vt:lpstr>
      <vt:lpstr>AST: Statement Lists &amp; Programs</vt:lpstr>
      <vt:lpstr>AST: Expressions </vt:lpstr>
      <vt:lpstr>Running the Frontend</vt:lpstr>
      <vt:lpstr>Running the Frontend</vt:lpstr>
      <vt:lpstr>Running the Frontend</vt:lpstr>
      <vt:lpstr>Running the Frontend</vt:lpstr>
      <vt:lpstr>Running the Frontend</vt:lpstr>
      <vt:lpstr>Processing ASTs:  Tree Walking</vt:lpstr>
      <vt:lpstr>Processing ASTs:  Tree Walking</vt:lpstr>
      <vt:lpstr>Processing ASTs:  Tree Walking</vt:lpstr>
      <vt:lpstr>Processing ASTs:  Tree Walking</vt:lpstr>
      <vt:lpstr>Processing ASTs:  Tree Walking</vt:lpstr>
      <vt:lpstr>Tree Walkers are Plug'n Play</vt:lpstr>
      <vt:lpstr>Tree Walkers are Plug'n Play</vt:lpstr>
      <vt:lpstr>An Interpreter for Cuppa1</vt:lpstr>
      <vt:lpstr>An Interpreter for Cuppa1</vt:lpstr>
      <vt:lpstr>An Interpreter for Cuppa1</vt:lpstr>
      <vt:lpstr>An Interpreter for Cuppa1</vt:lpstr>
      <vt:lpstr>A Pretty Printer with a Twist</vt:lpstr>
      <vt:lpstr>PrettyPrinting the Language</vt:lpstr>
      <vt:lpstr>The Pretty Printer is a Translator!</vt:lpstr>
      <vt:lpstr>Pretty Printer Architecture</vt:lpstr>
      <vt:lpstr>PP1: Variable Usage</vt:lpstr>
      <vt:lpstr>PP1: Variable Usage</vt:lpstr>
      <vt:lpstr>PP1: Variable Usage</vt:lpstr>
      <vt:lpstr>PP1: Variable Usage</vt:lpstr>
      <vt:lpstr>PP1: Variable Usage</vt:lpstr>
      <vt:lpstr>PP2: Pretty Print Tree Walker</vt:lpstr>
      <vt:lpstr>PP2: Pretty Print Tree Walker</vt:lpstr>
      <vt:lpstr>Top Level Function of PP</vt:lpstr>
      <vt:lpstr>The Cuppa1 PP</vt:lpstr>
      <vt:lpstr>Assignment </vt:lpstr>
    </vt:vector>
  </TitlesOfParts>
  <Company>Lutz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</dc:creator>
  <cp:lastModifiedBy>Lutz Hamel</cp:lastModifiedBy>
  <cp:revision>96</cp:revision>
  <cp:lastPrinted>2017-10-10T18:43:07Z</cp:lastPrinted>
  <dcterms:created xsi:type="dcterms:W3CDTF">2011-09-27T16:15:36Z</dcterms:created>
  <dcterms:modified xsi:type="dcterms:W3CDTF">2017-10-10T18:59:57Z</dcterms:modified>
</cp:coreProperties>
</file>