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4"/>
  </p:notesMasterIdLst>
  <p:sldIdLst>
    <p:sldId id="292" r:id="rId2"/>
    <p:sldId id="293" r:id="rId3"/>
    <p:sldId id="256" r:id="rId4"/>
    <p:sldId id="294" r:id="rId5"/>
    <p:sldId id="257" r:id="rId6"/>
    <p:sldId id="295" r:id="rId7"/>
    <p:sldId id="296" r:id="rId8"/>
    <p:sldId id="297" r:id="rId9"/>
    <p:sldId id="298" r:id="rId10"/>
    <p:sldId id="299" r:id="rId11"/>
    <p:sldId id="258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5" autoAdjust="0"/>
    <p:restoredTop sz="90963"/>
  </p:normalViewPr>
  <p:slideViewPr>
    <p:cSldViewPr>
      <p:cViewPr varScale="1">
        <p:scale>
          <a:sx n="92" d="100"/>
          <a:sy n="92" d="100"/>
        </p:scale>
        <p:origin x="5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32AC2C-6A9D-5140-A968-18508A6AC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E5283-B4E4-EB4F-98B7-9B51920E5CDF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4D6BE-A4D1-B442-841E-2EB70BCE4235}" type="slidenum">
              <a:rPr lang="en-US"/>
              <a:pPr/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C2C-6A9D-5140-A968-18508A6ACF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21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45F57C4-F291-6947-B666-62351BBEFF5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70C32-E710-9940-A2B6-937F9A66D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6FE07-53D5-0C4F-B57A-49E71E23A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95C02-6E11-C542-8B6E-DDBD268B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8DE89-29A3-DF41-A3B6-1CC937384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820E-113E-FE49-8479-5923BA52E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544EF-444A-BF40-91BD-12537D8E3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EC665-1657-1442-8FFE-9AE58BA704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33A88-3133-524F-9589-5B0C682FDD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2DEA6-115D-CE4E-8658-DFBA10C16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9F29B-C035-ED44-A6E9-FA221B90A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C062572-CC92-E14E-908E-D1FCBD13CB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Optimizing Compiler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big difference between </a:t>
            </a:r>
            <a:r>
              <a:rPr lang="en-US" dirty="0" smtClean="0"/>
              <a:t>interpreters </a:t>
            </a:r>
            <a:r>
              <a:rPr lang="en-US" dirty="0"/>
              <a:t>and compilers is that compilers have the ability to think about how to translate a source program into target code in the most effective way. </a:t>
            </a:r>
            <a:endParaRPr lang="en-US" dirty="0" smtClean="0"/>
          </a:p>
          <a:p>
            <a:r>
              <a:rPr lang="en-US" dirty="0" smtClean="0"/>
              <a:t>Usually </a:t>
            </a:r>
            <a:r>
              <a:rPr lang="en-US" dirty="0"/>
              <a:t>that means trying to translate the program in such a way that it executes as fast as possible on the target machine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usually implies either one or both of the following tasks:</a:t>
            </a:r>
          </a:p>
          <a:p>
            <a:pPr lvl="1"/>
            <a:r>
              <a:rPr lang="en-US" dirty="0" smtClean="0"/>
              <a:t>Rewrite the AST so that it represents a more efficient program </a:t>
            </a:r>
            <a:r>
              <a:rPr lang="mr-IN" dirty="0" smtClean="0"/>
              <a:t>–</a:t>
            </a:r>
            <a:r>
              <a:rPr lang="en-US" dirty="0" smtClean="0"/>
              <a:t> Tree Rewriting</a:t>
            </a:r>
          </a:p>
          <a:p>
            <a:pPr lvl="1"/>
            <a:r>
              <a:rPr lang="en-US" dirty="0" smtClean="0"/>
              <a:t>Reorganize the generated instructions so that they represent the most efficient target program possible </a:t>
            </a:r>
          </a:p>
          <a:p>
            <a:r>
              <a:rPr lang="en-US" dirty="0" smtClean="0"/>
              <a:t>This is referred to as </a:t>
            </a:r>
            <a:r>
              <a:rPr lang="en-US" i="1" dirty="0" smtClean="0"/>
              <a:t>Optimization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many optimization techniques available to compilers in addition to the two mentioned above:</a:t>
            </a:r>
          </a:p>
          <a:p>
            <a:pPr lvl="1"/>
            <a:r>
              <a:rPr lang="en-US" dirty="0" smtClean="0"/>
              <a:t>Register allocation, loop optimization, common subexpression elimination, dead code elimination, </a:t>
            </a:r>
            <a:r>
              <a:rPr lang="en-US" i="1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5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Folding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6418" y="1749623"/>
            <a:ext cx="793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Let's try our walker on our assignment statement example to see if it does what we claim it does,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7962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Architecture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As an example we insert a constant folding tree rewriting phase into our </a:t>
            </a:r>
            <a:r>
              <a:rPr lang="en-US" sz="2600" dirty="0" smtClean="0"/>
              <a:t>Cuppa1 compiler as </a:t>
            </a:r>
            <a:r>
              <a:rPr lang="en-US" sz="2600" dirty="0"/>
              <a:t>a </a:t>
            </a:r>
            <a:r>
              <a:rPr lang="en-US" sz="2600" dirty="0" smtClean="0"/>
              <a:t>tree walker.</a:t>
            </a:r>
            <a:endParaRPr lang="en-US" sz="2600" dirty="0"/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7" name="AutoShape 21"/>
          <p:cNvCxnSpPr>
            <a:cxnSpLocks noChangeShapeType="1"/>
          </p:cNvCxnSpPr>
          <p:nvPr/>
        </p:nvCxnSpPr>
        <p:spPr bwMode="auto">
          <a:xfrm flipH="1">
            <a:off x="5181600" y="32004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8580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867400" y="45402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921000"/>
            <a:ext cx="15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Constant Folding</a:t>
            </a:r>
            <a:br>
              <a:rPr lang="en-US" dirty="0"/>
            </a:br>
            <a:r>
              <a:rPr lang="en-US" dirty="0" smtClean="0"/>
              <a:t>Walker</a:t>
            </a:r>
            <a:endParaRPr lang="en-US" sz="1600" dirty="0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CodeGen</a:t>
            </a:r>
            <a:endParaRPr lang="en-US" dirty="0" smtClean="0"/>
          </a:p>
          <a:p>
            <a:r>
              <a:rPr lang="en-US" dirty="0" smtClean="0"/>
              <a:t>Walker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0" y="3505200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969818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Peephole Code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peephole optimizer improves the generated code by reorganizing the generated instructions.</a:t>
            </a:r>
          </a:p>
          <a:p>
            <a:r>
              <a:rPr lang="en-US" dirty="0"/>
              <a:t>If you recall the code generator for our Cuppa1 compiler translates Cuppa1 AST patterns into Exp1bytecode patterns and simply composes the generated bytecode patterns into a list of instructions.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can lead to very silly looking code.</a:t>
            </a:r>
          </a:p>
        </p:txBody>
      </p:sp>
    </p:spTree>
    <p:extLst>
      <p:ext uri="{BB962C8B-B14F-4D97-AF65-F5344CB8AC3E}">
        <p14:creationId xmlns:p14="http://schemas.microsoft.com/office/powerpoint/2010/main" val="23263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Peephole Code Optimization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873" y="177338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3594652" cy="2444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813175"/>
            <a:ext cx="3397250" cy="2904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 bwMode="auto">
          <a:xfrm>
            <a:off x="5715000" y="6019800"/>
            <a:ext cx="6096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3527" y="5985164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Really Silly!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0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Peephole Code Optimization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635250" cy="225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3733800"/>
            <a:ext cx="2654300" cy="2351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Bent-Up Arrow 4"/>
          <p:cNvSpPr/>
          <p:nvPr/>
        </p:nvSpPr>
        <p:spPr bwMode="auto">
          <a:xfrm rot="5400000">
            <a:off x="119243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964" y="1773382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rule for that: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964" y="2133600"/>
            <a:ext cx="2501900" cy="1959453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09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Peephole Code Optimization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10" y="2057400"/>
            <a:ext cx="2518064" cy="1791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3564568"/>
            <a:ext cx="3905250" cy="2498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/>
          <p:cNvSpPr/>
          <p:nvPr/>
        </p:nvSpPr>
        <p:spPr bwMode="auto">
          <a:xfrm>
            <a:off x="5105400" y="5410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4873" y="508461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Sillier!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855" y="15517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1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Peephole Code Optimization</a:t>
            </a:r>
            <a:endParaRPr lang="en-US" dirty="0"/>
          </a:p>
        </p:txBody>
      </p:sp>
      <p:sp>
        <p:nvSpPr>
          <p:cNvPr id="5" name="Bent-Up Arrow 4"/>
          <p:cNvSpPr/>
          <p:nvPr/>
        </p:nvSpPr>
        <p:spPr bwMode="auto">
          <a:xfrm rot="5400000">
            <a:off x="572870" y="4151530"/>
            <a:ext cx="838200" cy="917139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964" y="1563706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rule for that: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1547901"/>
            <a:ext cx="3905250" cy="2498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228780"/>
            <a:ext cx="3917950" cy="2172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0" y="1923924"/>
            <a:ext cx="3670300" cy="21146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67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way to think of a peephole optimizer is as a window (the peephole) which we slide across the generated instructions </a:t>
            </a:r>
            <a:r>
              <a:rPr lang="en-US" i="1" dirty="0"/>
              <a:t>repeatedly</a:t>
            </a:r>
            <a:r>
              <a:rPr lang="en-US" dirty="0"/>
              <a:t> and apply </a:t>
            </a:r>
            <a:r>
              <a:rPr lang="en-US" i="1" dirty="0"/>
              <a:t>rewrite rules </a:t>
            </a:r>
            <a:r>
              <a:rPr lang="en-US" dirty="0"/>
              <a:t>like the ones we developed above to the code within the window.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peephole optimizer terminates once no longer any code is being rewritten</a:t>
            </a:r>
            <a:r>
              <a:rPr lang="en-US" dirty="0" smtClean="0"/>
              <a:t>.</a:t>
            </a:r>
          </a:p>
          <a:p>
            <a:r>
              <a:rPr lang="en-US" dirty="0"/>
              <a:t>The repeated nature of the process is necessary because applying one rewrite rule to the instruction list can expose opportunities to apply other rewrite rules.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we need to keep sliding the window </a:t>
            </a:r>
            <a:r>
              <a:rPr lang="en-US" dirty="0" smtClean="0"/>
              <a:t>across </a:t>
            </a:r>
            <a:r>
              <a:rPr lang="en-US" dirty="0"/>
              <a:t>the instructions until no further rewrites are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2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930400"/>
            <a:ext cx="7327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9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2727" y="1759527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Rewrite Rules: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101940"/>
            <a:ext cx="4648200" cy="2629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016" y="4267200"/>
            <a:ext cx="5326728" cy="2478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49636" y="196734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cuppa1_cc_output.py</a:t>
            </a:r>
          </a:p>
        </p:txBody>
      </p:sp>
    </p:spTree>
    <p:extLst>
      <p:ext uri="{BB962C8B-B14F-4D97-AF65-F5344CB8AC3E}">
        <p14:creationId xmlns:p14="http://schemas.microsoft.com/office/powerpoint/2010/main" val="142857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Optimizing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optimizing compiler we study:</a:t>
            </a:r>
          </a:p>
          <a:p>
            <a:pPr lvl="1"/>
            <a:r>
              <a:rPr lang="en-US" dirty="0" smtClean="0"/>
              <a:t>Tree rewriting in the context of </a:t>
            </a:r>
            <a:r>
              <a:rPr lang="en-US" i="1" dirty="0" smtClean="0"/>
              <a:t>constant folding,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Target code optimization in the context of </a:t>
            </a:r>
            <a:r>
              <a:rPr lang="en-US" i="1" dirty="0" smtClean="0"/>
              <a:t>peephole optimization</a:t>
            </a:r>
            <a:r>
              <a:rPr lang="en-US" dirty="0" smtClean="0"/>
              <a:t>.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341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Code Optimization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745" y="1447800"/>
            <a:ext cx="7186583" cy="473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apply peephole optimization.  The instruction tuple format is: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  (</a:t>
            </a:r>
            <a:r>
              <a:rPr lang="en-US" sz="1000" dirty="0" err="1">
                <a:solidFill>
                  <a:srgbClr val="007400"/>
                </a:solidFill>
                <a:latin typeface="Menlo-Regular" charset="0"/>
              </a:rPr>
              <a:t>instr_name_str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, [param_str1, param_str2, ...])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peephole_opt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change = False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(True):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curr_instr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[ix]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### compute some useful predicates on the current instruction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is_first_instr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ix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+1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has_label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= True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is_first_instr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label_def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instr_stream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[ix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-1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])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False</a:t>
            </a:r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endParaRPr lang="en-US" sz="100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 smtClean="0"/>
              <a:t>&lt;** rewrite rules here **&gt;</a:t>
            </a:r>
          </a:p>
          <a:p>
            <a:endParaRPr lang="en-US" sz="1000" dirty="0"/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smtClean="0">
                <a:solidFill>
                  <a:srgbClr val="007400"/>
                </a:solidFill>
                <a:latin typeface="Menlo-Regular" charset="0"/>
              </a:rPr>
              <a:t>###  </a:t>
            </a:r>
            <a:r>
              <a:rPr lang="mr-IN" sz="1000" dirty="0" err="1">
                <a:solidFill>
                  <a:srgbClr val="007400"/>
                </a:solidFill>
                <a:latin typeface="Menlo-Regular" charset="0"/>
              </a:rPr>
              <a:t>advance</a:t>
            </a:r>
            <a:r>
              <a:rPr lang="mr-IN" sz="10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7400"/>
                </a:solidFill>
                <a:latin typeface="Menlo-Regular" charset="0"/>
              </a:rPr>
              <a:t>ix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change: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 smtClean="0">
                <a:solidFill>
                  <a:srgbClr val="AA0D91"/>
                </a:solidFill>
                <a:latin typeface="Menlo-Regular" charset="0"/>
              </a:rPr>
              <a:t>break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is_last_instr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 smtClean="0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 smtClean="0">
                <a:solidFill>
                  <a:srgbClr val="000000"/>
                </a:solidFill>
                <a:latin typeface="Menlo-Regular" charset="0"/>
              </a:rPr>
              <a:t>change</a:t>
            </a:r>
            <a:r>
              <a:rPr lang="mr-IN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False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mr-IN" sz="1000" dirty="0" err="1" smtClean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	</a:t>
            </a:r>
            <a:r>
              <a:rPr lang="mr-IN" sz="1000" dirty="0" err="1" smtClean="0">
                <a:solidFill>
                  <a:srgbClr val="000000"/>
                </a:solidFill>
                <a:latin typeface="Menlo-Regular" charset="0"/>
              </a:rPr>
              <a:t>ix</a:t>
            </a:r>
            <a:r>
              <a:rPr lang="mr-IN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+=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059382" y="6400800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cuppa1_cc_output.py</a:t>
            </a:r>
          </a:p>
        </p:txBody>
      </p:sp>
    </p:spTree>
    <p:extLst>
      <p:ext uri="{BB962C8B-B14F-4D97-AF65-F5344CB8AC3E}">
        <p14:creationId xmlns:p14="http://schemas.microsoft.com/office/powerpoint/2010/main" val="110055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Compiler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We insert our peephole optimizer between the code generator and the output phase</a:t>
            </a:r>
            <a:endParaRPr lang="en-US" sz="2600" dirty="0"/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7" name="AutoShape 21"/>
          <p:cNvCxnSpPr>
            <a:cxnSpLocks noChangeShapeType="1"/>
          </p:cNvCxnSpPr>
          <p:nvPr/>
        </p:nvCxnSpPr>
        <p:spPr bwMode="auto">
          <a:xfrm flipH="1">
            <a:off x="5181600" y="3200400"/>
            <a:ext cx="97472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0198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Peephole</a:t>
            </a:r>
          </a:p>
          <a:p>
            <a:pPr algn="ctr"/>
            <a:r>
              <a:rPr lang="en-US" sz="1800" dirty="0" smtClean="0"/>
              <a:t>Opt</a:t>
            </a:r>
            <a:endParaRPr lang="en-US" sz="1800" dirty="0"/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4572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172200" y="2921000"/>
            <a:ext cx="153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Constant Folding</a:t>
            </a:r>
            <a:br>
              <a:rPr lang="en-US" dirty="0"/>
            </a:br>
            <a:r>
              <a:rPr lang="en-US" dirty="0" smtClean="0"/>
              <a:t>Walker</a:t>
            </a:r>
            <a:endParaRPr lang="en-US" sz="1600" dirty="0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CodeGen</a:t>
            </a:r>
            <a:endParaRPr lang="en-US" dirty="0" smtClean="0"/>
          </a:p>
          <a:p>
            <a:r>
              <a:rPr lang="en-US" dirty="0" smtClean="0"/>
              <a:t>Walker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48000" y="3505200"/>
            <a:ext cx="2133600" cy="2514600"/>
            <a:chOff x="3352800" y="2819400"/>
            <a:chExt cx="2133600" cy="2514600"/>
          </a:xfrm>
        </p:grpSpPr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969818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764865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4" name="Straight Arrow Connector 3"/>
          <p:cNvCxnSpPr>
            <a:stCxn id="9241" idx="3"/>
            <a:endCxn id="52" idx="1"/>
          </p:cNvCxnSpPr>
          <p:nvPr/>
        </p:nvCxnSpPr>
        <p:spPr bwMode="auto">
          <a:xfrm>
            <a:off x="7010400" y="4838700"/>
            <a:ext cx="6382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24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Compiler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1" y="1828800"/>
            <a:ext cx="3616169" cy="4756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14400" y="1447800"/>
            <a:ext cx="21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Top-level Driver Function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06291" y="225829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uppa1_cc.py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3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Rewriting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 our applications only have looked at the AST as </a:t>
            </a:r>
            <a:r>
              <a:rPr lang="en-US" dirty="0" smtClean="0"/>
              <a:t>an immutable data structure</a:t>
            </a:r>
            <a:endParaRPr lang="en-US" dirty="0"/>
          </a:p>
          <a:p>
            <a:pPr lvl="1"/>
            <a:r>
              <a:rPr lang="en-US" dirty="0" err="1"/>
              <a:t>Bytecode</a:t>
            </a:r>
            <a:r>
              <a:rPr lang="en-US" dirty="0"/>
              <a:t> interpreter used it to execute instructions</a:t>
            </a:r>
          </a:p>
          <a:p>
            <a:pPr lvl="1"/>
            <a:r>
              <a:rPr lang="en-US" dirty="0" smtClean="0"/>
              <a:t>The Cuppa1 interpreter used it as an abstract representation of the original program</a:t>
            </a:r>
          </a:p>
          <a:p>
            <a:pPr lvl="1"/>
            <a:r>
              <a:rPr lang="en-US" dirty="0" err="1" smtClean="0"/>
              <a:t>PrettyPrinter</a:t>
            </a:r>
            <a:r>
              <a:rPr lang="en-US" dirty="0" smtClean="0"/>
              <a:t> </a:t>
            </a:r>
            <a:r>
              <a:rPr lang="en-US" dirty="0"/>
              <a:t>used it to regenerate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But there are many cases where we actually want to transform the AST</a:t>
            </a:r>
          </a:p>
          <a:p>
            <a:pPr lvl="1"/>
            <a:r>
              <a:rPr lang="en-US" dirty="0"/>
              <a:t>Consider </a:t>
            </a:r>
            <a:r>
              <a:rPr lang="en-US" u="sng" dirty="0"/>
              <a:t>constant folding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Constant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folding is an optimization that tries to find arithmetic operations in the source program that can be performed at </a:t>
            </a:r>
            <a:r>
              <a:rPr lang="en-US" i="1" dirty="0"/>
              <a:t>compile time</a:t>
            </a:r>
            <a:r>
              <a:rPr lang="en-US" dirty="0"/>
              <a:t> rather than runtime. </a:t>
            </a:r>
          </a:p>
        </p:txBody>
      </p:sp>
    </p:spTree>
    <p:extLst>
      <p:ext uri="{BB962C8B-B14F-4D97-AF65-F5344CB8AC3E}">
        <p14:creationId xmlns:p14="http://schemas.microsoft.com/office/powerpoint/2010/main" val="16598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In constant folding we look at the operations in arithmetic expressions and if the operands are constants then we perform the operation and replace the AST with a result node.</a:t>
            </a:r>
          </a:p>
        </p:txBody>
      </p: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1143000" y="4433888"/>
            <a:ext cx="6477000" cy="1433512"/>
            <a:chOff x="720" y="2793"/>
            <a:chExt cx="4080" cy="903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2553" y="3006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104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720" y="312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1430" y="312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1190" y="3504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1718" y="349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4166" y="2793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=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830" y="312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4502" y="3120"/>
              <a:ext cx="2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15</a:t>
              </a:r>
            </a:p>
          </p:txBody>
        </p:sp>
        <p:cxnSp>
          <p:nvCxnSpPr>
            <p:cNvPr id="6162" name="AutoShape 18"/>
            <p:cNvCxnSpPr>
              <a:cxnSpLocks noChangeShapeType="1"/>
              <a:stCxn id="6154" idx="2"/>
              <a:endCxn id="6155" idx="0"/>
            </p:cNvCxnSpPr>
            <p:nvPr/>
          </p:nvCxnSpPr>
          <p:spPr bwMode="auto">
            <a:xfrm flipH="1">
              <a:off x="1311" y="3312"/>
              <a:ext cx="21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63" name="AutoShape 19"/>
            <p:cNvCxnSpPr>
              <a:cxnSpLocks noChangeShapeType="1"/>
              <a:stCxn id="6154" idx="2"/>
              <a:endCxn id="6156" idx="0"/>
            </p:cNvCxnSpPr>
            <p:nvPr/>
          </p:nvCxnSpPr>
          <p:spPr bwMode="auto">
            <a:xfrm>
              <a:off x="1521" y="3312"/>
              <a:ext cx="286" cy="1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64" name="AutoShape 20"/>
            <p:cNvCxnSpPr>
              <a:cxnSpLocks noChangeShapeType="1"/>
              <a:stCxn id="6157" idx="2"/>
              <a:endCxn id="6158" idx="0"/>
            </p:cNvCxnSpPr>
            <p:nvPr/>
          </p:nvCxnSpPr>
          <p:spPr bwMode="auto">
            <a:xfrm flipH="1">
              <a:off x="3916" y="2985"/>
              <a:ext cx="34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65" name="AutoShape 21"/>
            <p:cNvCxnSpPr>
              <a:cxnSpLocks noChangeShapeType="1"/>
              <a:stCxn id="6157" idx="2"/>
              <a:endCxn id="6159" idx="0"/>
            </p:cNvCxnSpPr>
            <p:nvPr/>
          </p:nvCxnSpPr>
          <p:spPr bwMode="auto">
            <a:xfrm>
              <a:off x="4257" y="2985"/>
              <a:ext cx="366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66" name="AutoShape 22"/>
            <p:cNvCxnSpPr>
              <a:cxnSpLocks noChangeShapeType="1"/>
              <a:stCxn id="6152" idx="2"/>
              <a:endCxn id="6153" idx="0"/>
            </p:cNvCxnSpPr>
            <p:nvPr/>
          </p:nvCxnSpPr>
          <p:spPr bwMode="auto">
            <a:xfrm flipH="1">
              <a:off x="806" y="2985"/>
              <a:ext cx="331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167" name="AutoShape 23"/>
            <p:cNvCxnSpPr>
              <a:cxnSpLocks noChangeShapeType="1"/>
              <a:stCxn id="6152" idx="2"/>
              <a:endCxn id="6154" idx="0"/>
            </p:cNvCxnSpPr>
            <p:nvPr/>
          </p:nvCxnSpPr>
          <p:spPr bwMode="auto">
            <a:xfrm>
              <a:off x="1137" y="2985"/>
              <a:ext cx="384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168" name="AutoShape 24"/>
            <p:cNvSpPr>
              <a:spLocks noChangeArrowheads="1"/>
            </p:cNvSpPr>
            <p:nvPr/>
          </p:nvSpPr>
          <p:spPr bwMode="auto">
            <a:xfrm>
              <a:off x="1152" y="3072"/>
              <a:ext cx="768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AutoShape 25"/>
            <p:cNvSpPr>
              <a:spLocks noChangeArrowheads="1"/>
            </p:cNvSpPr>
            <p:nvPr/>
          </p:nvSpPr>
          <p:spPr bwMode="auto">
            <a:xfrm>
              <a:off x="4464" y="3072"/>
              <a:ext cx="336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70" name="AutoShape 26"/>
            <p:cNvCxnSpPr>
              <a:cxnSpLocks noChangeShapeType="1"/>
              <a:stCxn id="6168" idx="2"/>
              <a:endCxn id="6169" idx="2"/>
            </p:cNvCxnSpPr>
            <p:nvPr/>
          </p:nvCxnSpPr>
          <p:spPr bwMode="auto">
            <a:xfrm rot="5400000" flipH="1" flipV="1">
              <a:off x="2916" y="1980"/>
              <a:ext cx="336" cy="3096"/>
            </a:xfrm>
            <a:prstGeom prst="curvedConnector3">
              <a:avLst>
                <a:gd name="adj1" fmla="val -42856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173" name="Group 29"/>
          <p:cNvGrpSpPr>
            <a:grpSpLocks/>
          </p:cNvGrpSpPr>
          <p:nvPr/>
        </p:nvGrpSpPr>
        <p:grpSpPr bwMode="auto">
          <a:xfrm>
            <a:off x="1219200" y="3733800"/>
            <a:ext cx="5943600" cy="485775"/>
            <a:chOff x="768" y="2352"/>
            <a:chExt cx="3744" cy="306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768" y="2352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10 + 5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3868" y="2352"/>
              <a:ext cx="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= 15</a:t>
              </a:r>
            </a:p>
          </p:txBody>
        </p:sp>
        <p:sp>
          <p:nvSpPr>
            <p:cNvPr id="6171" name="AutoShape 27"/>
            <p:cNvSpPr>
              <a:spLocks noChangeArrowheads="1"/>
            </p:cNvSpPr>
            <p:nvPr/>
          </p:nvSpPr>
          <p:spPr bwMode="auto">
            <a:xfrm>
              <a:off x="2544" y="2352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way to view constant folding is as a AST </a:t>
            </a:r>
            <a:r>
              <a:rPr lang="en-US" dirty="0" smtClean="0"/>
              <a:t>rewriting. </a:t>
            </a:r>
          </a:p>
          <a:p>
            <a:r>
              <a:rPr lang="en-US" dirty="0" smtClean="0"/>
              <a:t>Here </a:t>
            </a:r>
            <a:r>
              <a:rPr lang="en-US" dirty="0"/>
              <a:t>the AST for the expression 10 + 5 is replaced by an AST node for the constant 15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order to accomplish this we need to walk the AST for a Cuppa1 program and look for patterns that allow us to rewrite the tree.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very similar to code generation tree walker where we walked the tree and looked for AST patterns that we could translate into Exp1bytecode.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big difference being that in the constant folder we will be </a:t>
            </a:r>
            <a:r>
              <a:rPr lang="en-US" i="1" dirty="0"/>
              <a:t>returning the rewritten tree from the tree walker </a:t>
            </a:r>
            <a:r>
              <a:rPr lang="en-US" dirty="0"/>
              <a:t>rather than bytecode as in the code generator.</a:t>
            </a:r>
          </a:p>
        </p:txBody>
      </p:sp>
    </p:spTree>
    <p:extLst>
      <p:ext uri="{BB962C8B-B14F-4D97-AF65-F5344CB8AC3E}">
        <p14:creationId xmlns:p14="http://schemas.microsoft.com/office/powerpoint/2010/main" val="7723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Folding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5257800" cy="3245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9600" y="137160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724400"/>
            <a:ext cx="4927600" cy="2031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86945" y="2092036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cuppa1_cc_fold.py</a:t>
            </a:r>
          </a:p>
        </p:txBody>
      </p:sp>
    </p:spTree>
    <p:extLst>
      <p:ext uri="{BB962C8B-B14F-4D97-AF65-F5344CB8AC3E}">
        <p14:creationId xmlns:p14="http://schemas.microsoft.com/office/powerpoint/2010/main" val="128444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Folding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cuppa1_cc_fold.py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282"/>
          <a:stretch/>
        </p:blipFill>
        <p:spPr>
          <a:xfrm>
            <a:off x="457200" y="1728345"/>
            <a:ext cx="4477537" cy="2400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72000"/>
            <a:ext cx="3295650" cy="1621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Arrow 8"/>
          <p:cNvSpPr/>
          <p:nvPr/>
        </p:nvSpPr>
        <p:spPr bwMode="auto">
          <a:xfrm>
            <a:off x="533400" y="5867400"/>
            <a:ext cx="4572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27" y="3914530"/>
            <a:ext cx="3180773" cy="1619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 bwMode="auto">
          <a:xfrm>
            <a:off x="4229100" y="5263669"/>
            <a:ext cx="4572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5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Folding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6945" y="2092036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cuppa1_cc_fold.py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4093401" cy="472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4788588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14506</TotalTime>
  <Words>720</Words>
  <Application>Microsoft Macintosh PowerPoint</Application>
  <PresentationFormat>On-screen Show (4:3)</PresentationFormat>
  <Paragraphs>136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Helvetica</vt:lpstr>
      <vt:lpstr>Menlo-Regular</vt:lpstr>
      <vt:lpstr>ＭＳ Ｐゴシック</vt:lpstr>
      <vt:lpstr>Wingdings</vt:lpstr>
      <vt:lpstr>Arial</vt:lpstr>
      <vt:lpstr>csc402-ln002</vt:lpstr>
      <vt:lpstr>An Optimizing Compiler</vt:lpstr>
      <vt:lpstr>An Optimizing Compiler</vt:lpstr>
      <vt:lpstr>Tree Rewriting</vt:lpstr>
      <vt:lpstr> Constant Folding</vt:lpstr>
      <vt:lpstr>Constant Folding</vt:lpstr>
      <vt:lpstr>Constant Folding</vt:lpstr>
      <vt:lpstr>Constant Folding</vt:lpstr>
      <vt:lpstr>Constant Folding</vt:lpstr>
      <vt:lpstr>Constant Folding</vt:lpstr>
      <vt:lpstr>Constant Folding</vt:lpstr>
      <vt:lpstr>Compiler Architecture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Peephole Code Optimization</vt:lpstr>
      <vt:lpstr>Optimizing Compiler Architecture</vt:lpstr>
      <vt:lpstr>Optimizing Compiler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Rewriting</dc:title>
  <dc:creator>Lutz</dc:creator>
  <cp:lastModifiedBy>Lutz Hamel</cp:lastModifiedBy>
  <cp:revision>48</cp:revision>
  <dcterms:created xsi:type="dcterms:W3CDTF">2011-10-04T21:38:35Z</dcterms:created>
  <dcterms:modified xsi:type="dcterms:W3CDTF">2017-10-11T19:13:02Z</dcterms:modified>
</cp:coreProperties>
</file>