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77" r:id="rId10"/>
    <p:sldId id="276" r:id="rId11"/>
    <p:sldId id="262" r:id="rId12"/>
    <p:sldId id="263" r:id="rId13"/>
    <p:sldId id="264" r:id="rId14"/>
    <p:sldId id="266" r:id="rId15"/>
    <p:sldId id="267" r:id="rId16"/>
    <p:sldId id="268" r:id="rId17"/>
    <p:sldId id="274" r:id="rId18"/>
    <p:sldId id="281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1047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2D08A1-D3FD-6E41-B800-28A748222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8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EB9B3-657A-6144-9694-0B83BF1487D5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9F1A-9F3C-0949-B614-40208187B07A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89CA-EBAC-9549-9106-57F09BA83D9B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A2C3-9976-234F-B79E-330912E2FBA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F14A2-880A-BE48-97EC-A79266E1F0F6}" type="slidenum">
              <a:rPr lang="en-US"/>
              <a:pPr/>
              <a:t>21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2A420-A8EB-2B4E-B6BB-3124CB7235B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1A252-56D5-3649-804A-020C112B5B61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7C594-8F70-A24F-8E84-C801784DA05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D3E7-64E0-D741-BA56-3E6226EB5D85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06C13-8D8B-EC4E-A266-2421DEFF9AA5}" type="slidenum">
              <a:rPr lang="en-US"/>
              <a:pPr/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662E-927B-C14D-81CD-B4E2BB8C1B61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90BAA-830F-9946-B9BC-AA34A9F77551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1A524-2451-CC44-8BFD-45F8B7B6F32E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9063C3-3363-A346-BD3D-CACC361E25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1032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103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3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03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03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03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03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03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04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04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04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4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104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104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104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104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104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104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105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105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105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105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105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105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105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105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105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105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106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06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106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106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1064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826D0-C119-7147-89A3-AC214A4EF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38937-E31D-964B-9058-E668423D24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76EAE-6655-8942-A242-58FA9CAA4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7780D-01F7-3E48-A4B0-24A3326FC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E7F20-0557-8E4E-B8BF-79E157881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6D19E-3CDE-5046-A33B-425037B90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B9A3B-BD09-F94D-ACFA-B225418C8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D7148-366D-1D44-93E0-74C8B74F9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5BBC-C659-E44B-B22C-5D411A7C5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E8984-E165-F94A-9CBB-2C8C2E244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31B24C00-D917-134D-95B3-726FF678103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&amp; Symbol Table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Most modern programming languages have some notion of scope.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Scope defines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lifetime</a:t>
            </a:r>
            <a:r>
              <a:rPr lang="ja-JP" altLang="en-US" sz="2600" dirty="0">
                <a:latin typeface="Arial"/>
              </a:rPr>
              <a:t>”</a:t>
            </a:r>
            <a:r>
              <a:rPr lang="en-US" sz="2600" dirty="0"/>
              <a:t> of a program symbol. 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a symbol is no longer accessible then we say that it is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out of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simplest scope is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block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With scope we need a notion of variable declaration which allows us to assert in which scope the variable is visible or accessible</a:t>
            </a:r>
            <a:r>
              <a:rPr lang="en-US" sz="26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</a:t>
            </a:r>
          </a:p>
          <a:p>
            <a:pPr lvl="1"/>
            <a:r>
              <a:rPr lang="en-US" dirty="0" smtClean="0"/>
              <a:t>we have a class </a:t>
            </a:r>
            <a:r>
              <a:rPr lang="en-US" dirty="0" err="1" smtClean="0">
                <a:solidFill>
                  <a:srgbClr val="FF0000"/>
                </a:solidFill>
              </a:rPr>
              <a:t>SymTab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that: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olds a stack of scopes </a:t>
            </a:r>
          </a:p>
          <a:p>
            <a:pPr lvl="3"/>
            <a:r>
              <a:rPr lang="en-US" dirty="0" err="1" smtClean="0"/>
              <a:t>scoped_symtab</a:t>
            </a:r>
            <a:endParaRPr lang="en-US" dirty="0" smtClean="0"/>
          </a:p>
          <a:p>
            <a:pPr lvl="2"/>
            <a:r>
              <a:rPr lang="en-US" dirty="0" smtClean="0"/>
              <a:t>Defines the interface to the symbol table</a:t>
            </a:r>
          </a:p>
          <a:p>
            <a:pPr lvl="3"/>
            <a:r>
              <a:rPr lang="en-US" dirty="0" err="1" smtClean="0"/>
              <a:t>push_scope</a:t>
            </a:r>
            <a:r>
              <a:rPr lang="en-US" dirty="0" smtClean="0"/>
              <a:t>, </a:t>
            </a:r>
            <a:r>
              <a:rPr lang="en-US" dirty="0" err="1" smtClean="0"/>
              <a:t>pop_scope</a:t>
            </a:r>
            <a:r>
              <a:rPr lang="en-US" dirty="0" smtClean="0"/>
              <a:t>, </a:t>
            </a:r>
            <a:r>
              <a:rPr lang="en-US" dirty="0" err="1" smtClean="0"/>
              <a:t>declare_sym</a:t>
            </a:r>
            <a:r>
              <a:rPr lang="en-US" dirty="0" smtClean="0"/>
              <a:t>, </a:t>
            </a:r>
            <a:r>
              <a:rPr lang="en-US" i="1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By default, </a:t>
            </a:r>
            <a:r>
              <a:rPr lang="en-US" dirty="0" err="1" smtClean="0"/>
              <a:t>SymTab</a:t>
            </a:r>
            <a:r>
              <a:rPr lang="en-US" dirty="0" smtClean="0"/>
              <a:t> is initialized with a single scope on the stack – </a:t>
            </a:r>
            <a:r>
              <a:rPr lang="en-US" i="1" dirty="0" smtClean="0"/>
              <a:t>the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57900" y="2286000"/>
            <a:ext cx="1878013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x;</a:t>
            </a:r>
          </a:p>
          <a:p>
            <a:r>
              <a:rPr lang="en-US" sz="1400"/>
              <a:t>get x;</a:t>
            </a:r>
          </a:p>
          <a:p>
            <a:r>
              <a:rPr lang="en-US" sz="1400"/>
              <a:t>If (0 &lt;= x)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i = x;</a:t>
            </a:r>
          </a:p>
          <a:p>
            <a:r>
              <a:rPr lang="en-US" sz="1400"/>
              <a:t>      put i;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else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 declare j = -1 * x;</a:t>
            </a:r>
          </a:p>
          <a:p>
            <a:r>
              <a:rPr lang="en-US" sz="1400"/>
              <a:t>       put j;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67" name="AutoShape 27"/>
            <p:cNvCxnSpPr>
              <a:cxnSpLocks noChangeShapeType="1"/>
              <a:stCxn id="10266" idx="0"/>
              <a:endCxn id="10265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82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39751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0" name="AutoShape 6"/>
          <p:cNvCxnSpPr>
            <a:cxnSpLocks noChangeShapeType="1"/>
            <a:stCxn id="11269" idx="0"/>
            <a:endCxn id="11268" idx="2"/>
          </p:cNvCxnSpPr>
          <p:nvPr/>
        </p:nvCxnSpPr>
        <p:spPr bwMode="auto">
          <a:xfrm flipV="1">
            <a:off x="1616075" y="3352800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" y="37338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096000" y="22098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01675" y="54229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" y="51816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cxnSp>
        <p:nvCxnSpPr>
          <p:cNvPr id="11281" name="AutoShape 17"/>
          <p:cNvCxnSpPr>
            <a:cxnSpLocks noChangeShapeType="1"/>
            <a:stCxn id="11277" idx="0"/>
            <a:endCxn id="11269" idx="2"/>
          </p:cNvCxnSpPr>
          <p:nvPr/>
        </p:nvCxnSpPr>
        <p:spPr bwMode="auto">
          <a:xfrm flipV="1">
            <a:off x="1616075" y="4876800"/>
            <a:ext cx="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76356" y="306080"/>
            <a:ext cx="5724644" cy="617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CURR_SCOPE 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__(self):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global scope dictionary must always be present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[{}]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push_scope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push a new dictionary onto the stack - stack grows to the left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self.scoped_symtab.insert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(CURR_SCOPE,{})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pop_scope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pop the left most dictionary off the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"cannot pop the global scope"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self.scoped_symtab.pop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Helvetica" charset="0"/>
              </a:rPr>
              <a:t>                </a:t>
            </a:r>
            <a:r>
              <a:rPr lang="mr-IN" sz="1050" dirty="0" smtClean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 smtClean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return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Helvetica" charset="0"/>
              </a:rPr>
              <a:t>                 </a:t>
            </a:r>
            <a:r>
              <a:rPr lang="mr-IN" sz="1050" dirty="0" smtClean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 smtClean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smtClean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update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mr-IN" dirty="0" smtClean="0"/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871" y="199016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uppa2_symtab.py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6264275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first we need to check whether the symbol was already declared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at this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"symbol {} already </a:t>
            </a:r>
            <a:r>
              <a:rPr lang="en-US" dirty="0" err="1">
                <a:solidFill>
                  <a:srgbClr val="C41A16"/>
                </a:solidFill>
                <a:latin typeface="Menlo-Regular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enter the symbol in the current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6962" y="3733800"/>
            <a:ext cx="6264275" cy="2708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[scope].get(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79525" y="1828800"/>
            <a:ext cx="534987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update the associated value</a:t>
            </a: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Walker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234912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Same as Cuppa1 interpreter except for the addition of the declaration statement and additional functionality in block statements and variable expressions.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4637"/>
            <a:ext cx="5344701" cy="620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6019800" y="3048000"/>
            <a:ext cx="5334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812" y="532503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cuppa2_interp_walk.py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Walker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394200" cy="2658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48200"/>
            <a:ext cx="3695700" cy="1399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17638"/>
            <a:ext cx="3092759" cy="1756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618" y="3357176"/>
            <a:ext cx="4615155" cy="2252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1318" y="632908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That’s it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else is the same as the Cuppa1 interpreter!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63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</a:t>
            </a:r>
            <a:r>
              <a:rPr lang="en-US" dirty="0" smtClean="0"/>
              <a:t>Semantic </a:t>
            </a:r>
            <a:r>
              <a:rPr lang="en-US" dirty="0"/>
              <a:t>Errors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allow us to construct parsers that recognize the syntactic structure of languages.</a:t>
            </a:r>
          </a:p>
          <a:p>
            <a:r>
              <a:rPr lang="en-US"/>
              <a:t>Any program that does not conform to the structure prescribed by the grammar is rejected by the parser.</a:t>
            </a:r>
          </a:p>
          <a:p>
            <a:r>
              <a:rPr lang="en-US"/>
              <a:t>We call those errors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syntactic errors.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 our </a:t>
            </a:r>
            <a:r>
              <a:rPr lang="en-US" dirty="0" smtClean="0"/>
              <a:t>Cuppa1 language </a:t>
            </a:r>
            <a:r>
              <a:rPr lang="en-US" dirty="0"/>
              <a:t>with variable declarations of the form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declare x = 10;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Declares the variable x in the current scope and initializes it to the value 10</a:t>
            </a:r>
          </a:p>
          <a:p>
            <a:r>
              <a:rPr lang="en-US" dirty="0"/>
              <a:t>If the current scope is the global (outermost) scope then we call x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global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</a:t>
            </a:r>
            <a:r>
              <a:rPr lang="en-US" dirty="0" smtClean="0"/>
              <a:t>Semantic </a:t>
            </a:r>
            <a:r>
              <a:rPr lang="en-US" dirty="0"/>
              <a:t>Errors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Semantic errors are errors in the behavior of the program and cannot be detected by the parser.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Programs with semantic errors are usually syntactically correct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certain class of these semantic errors can be caught by the interpreter/compiler.  Consider:</a:t>
            </a:r>
            <a:br>
              <a:rPr lang="en-US" sz="2400" dirty="0"/>
            </a:br>
            <a:r>
              <a:rPr lang="en-US" sz="2000" dirty="0"/>
              <a:t>      declare x = 10;</a:t>
            </a:r>
            <a:br>
              <a:rPr lang="en-US" sz="2000" dirty="0"/>
            </a:br>
            <a:r>
              <a:rPr lang="en-US" sz="2000" dirty="0"/>
              <a:t>      put x + 1;</a:t>
            </a:r>
            <a:br>
              <a:rPr lang="en-US" sz="2000" dirty="0"/>
            </a:br>
            <a:r>
              <a:rPr lang="en-US" sz="2000" dirty="0"/>
              <a:t>      declare x = 20;</a:t>
            </a:r>
            <a:br>
              <a:rPr lang="en-US" sz="2000" dirty="0"/>
            </a:br>
            <a:r>
              <a:rPr lang="en-US" sz="2000" dirty="0"/>
              <a:t>      put x + 2;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Here we are </a:t>
            </a:r>
            <a:r>
              <a:rPr lang="en-US" sz="2400" dirty="0" err="1"/>
              <a:t>redeclaring</a:t>
            </a:r>
            <a:r>
              <a:rPr lang="en-US" sz="2400" dirty="0"/>
              <a:t> the variable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which is not legal in many programming languages.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other semantic errors cannot be detected by the interpreter/compiler and show up as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bugs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in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119697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/>
              <a:t>declare x = 10;</a:t>
            </a:r>
            <a:br>
              <a:rPr lang="en-US" sz="1200"/>
            </a:br>
            <a:r>
              <a:rPr lang="en-US" sz="1200"/>
              <a:t>put x + 1;</a:t>
            </a:r>
            <a:br>
              <a:rPr lang="en-US" sz="1200"/>
            </a:br>
            <a:r>
              <a:rPr lang="en-US" sz="1200"/>
              <a:t>declare x = 20;</a:t>
            </a:r>
            <a:br>
              <a:rPr lang="en-US" sz="1200"/>
            </a:br>
            <a:r>
              <a:rPr lang="en-US" sz="1200"/>
              <a:t>put x + 2;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817652" cy="464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 smtClean="0"/>
              <a:t>x </a:t>
            </a:r>
            <a:r>
              <a:rPr lang="en-US" sz="1200" dirty="0"/>
              <a:t>= x + 1;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/>
              <a:t>put x;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Grammar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0800"/>
            <a:ext cx="3352800" cy="675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17176" y="2545976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uppa2_gram.py</a:t>
            </a:r>
            <a:endParaRPr lang="en-US" sz="1400" dirty="0"/>
          </a:p>
        </p:txBody>
      </p:sp>
      <p:sp>
        <p:nvSpPr>
          <p:cNvPr id="6" name="Left Arrow 5"/>
          <p:cNvSpPr/>
          <p:nvPr/>
        </p:nvSpPr>
        <p:spPr bwMode="auto">
          <a:xfrm>
            <a:off x="8001000" y="914400"/>
            <a:ext cx="6858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83946"/>
            <a:ext cx="5334000" cy="5321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6172200" y="3289300"/>
            <a:ext cx="6858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376" y="225910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cuppa2_frontend_gram.py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4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We can now write properly scoped programs</a:t>
            </a:r>
          </a:p>
          <a:p>
            <a:r>
              <a:rPr lang="en-US"/>
              <a:t>Consider: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71800" y="2895600"/>
            <a:ext cx="2057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Menlo-Regular" charset="0"/>
              </a:rPr>
              <a:t>declare x = 1;</a:t>
            </a:r>
            <a:endParaRPr lang="en-US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{</a:t>
            </a:r>
            <a:endParaRPr lang="en-US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</a:t>
            </a:r>
            <a:r>
              <a:rPr lang="ro-RO" sz="1200" dirty="0" smtClean="0">
                <a:latin typeface="Menlo-Regular" charset="0"/>
              </a:rPr>
              <a:t>declare </a:t>
            </a:r>
            <a:r>
              <a:rPr lang="ro-RO" sz="1200" dirty="0">
                <a:latin typeface="Menlo-Regular" charset="0"/>
              </a:rPr>
              <a:t>x = 2;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{</a:t>
            </a:r>
            <a:endParaRPr lang="mr-IN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</a:t>
            </a:r>
            <a:r>
              <a:rPr lang="ro-RO" sz="1200" dirty="0" smtClean="0">
                <a:latin typeface="Menlo-Regular" charset="0"/>
              </a:rPr>
              <a:t>declare </a:t>
            </a:r>
            <a:r>
              <a:rPr lang="ro-RO" sz="1200" dirty="0">
                <a:latin typeface="Menlo-Regular" charset="0"/>
              </a:rPr>
              <a:t>x = 3;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put x;</a:t>
            </a:r>
            <a:endParaRPr lang="en-US" sz="1400" dirty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Shadowing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r>
              <a:rPr lang="en-US" sz="2600"/>
              <a:t>An issue with scoped declarations is that inner declarations can </a:t>
            </a:r>
            <a:r>
              <a:rPr lang="ja-JP" altLang="en-US" sz="2600">
                <a:latin typeface="Arial"/>
              </a:rPr>
              <a:t>“</a:t>
            </a:r>
            <a:r>
              <a:rPr lang="en-US" sz="2600"/>
              <a:t>overshadow</a:t>
            </a:r>
            <a:r>
              <a:rPr lang="ja-JP" altLang="en-US" sz="2600">
                <a:latin typeface="Arial"/>
              </a:rPr>
              <a:t>”</a:t>
            </a:r>
            <a:r>
              <a:rPr lang="en-US" sz="2600"/>
              <a:t> outer declarations</a:t>
            </a:r>
          </a:p>
          <a:p>
            <a:r>
              <a:rPr lang="en-US" sz="2600"/>
              <a:t>Consider: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03525" y="33909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5681663"/>
            <a:ext cx="5064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What is the output of the program once it is run?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update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variable update can be outside of our current scope.</a:t>
            </a:r>
          </a:p>
          <a:p>
            <a:pPr>
              <a:lnSpc>
                <a:spcPct val="90000"/>
              </a:lnSpc>
            </a:pPr>
            <a:r>
              <a:rPr lang="en-US"/>
              <a:t>Consider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3125" y="3367088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deal with programs like that we need something more sophisticated for variable lookup than a </a:t>
            </a:r>
            <a:r>
              <a:rPr lang="en-US" dirty="0" smtClean="0"/>
              <a:t>dictionary.</a:t>
            </a:r>
            <a:endParaRPr lang="en-US" dirty="0"/>
          </a:p>
          <a:p>
            <a:pPr>
              <a:lnSpc>
                <a:spcPct val="90000"/>
              </a:lnSpc>
              <a:buFont typeface="Wingdings 2" charset="0"/>
              <a:buChar char="C"/>
            </a:pPr>
            <a:r>
              <a:rPr lang="en-US" i="1" dirty="0" smtClean="0">
                <a:sym typeface="Wingdings 2" charset="0"/>
              </a:rPr>
              <a:t>a dictionary stack</a:t>
            </a:r>
          </a:p>
          <a:p>
            <a:pPr>
              <a:lnSpc>
                <a:spcPct val="90000"/>
              </a:lnSpc>
              <a:buFont typeface="Wingdings 2" charset="0"/>
              <a:buChar char="C"/>
            </a:pPr>
            <a:endParaRPr lang="en-US" dirty="0">
              <a:sym typeface="Wingdings 2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 2" charset="0"/>
              </a:rPr>
              <a:t>This </a:t>
            </a:r>
            <a:r>
              <a:rPr lang="en-US" dirty="0" smtClean="0">
                <a:sym typeface="Wingdings 2" charset="0"/>
              </a:rPr>
              <a:t>stack needs </a:t>
            </a:r>
            <a:r>
              <a:rPr lang="en-US" dirty="0">
                <a:sym typeface="Wingdings 2" charset="0"/>
              </a:rPr>
              <a:t>to be able to support the following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Declare a variable (insertion)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Lookup a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Update a variable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Rules for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the rules which we informally used in the previous examples:</a:t>
            </a:r>
          </a:p>
          <a:p>
            <a:pPr lvl="1"/>
            <a:r>
              <a:rPr lang="en-US" dirty="0" smtClean="0"/>
              <a:t>The ‘declare’ statement inserts a variable declaration into the current scope</a:t>
            </a:r>
          </a:p>
          <a:p>
            <a:pPr lvl="2"/>
            <a:r>
              <a:rPr lang="en-US" dirty="0" smtClean="0"/>
              <a:t>a variable lookup returns a variable value from the current scope or the surrounding scopes</a:t>
            </a:r>
          </a:p>
          <a:p>
            <a:pPr lvl="1"/>
            <a:r>
              <a:rPr lang="en-US" dirty="0" smtClean="0"/>
              <a:t>Every variable needs to be declared before use</a:t>
            </a:r>
          </a:p>
          <a:p>
            <a:pPr lvl="1"/>
            <a:r>
              <a:rPr lang="en-US" dirty="0" smtClean="0"/>
              <a:t>No variable can be declared more than once in the current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23052</TotalTime>
  <Words>977</Words>
  <Application>Microsoft Macintosh PowerPoint</Application>
  <PresentationFormat>On-screen Show (4:3)</PresentationFormat>
  <Paragraphs>235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Helvetica</vt:lpstr>
      <vt:lpstr>Menlo</vt:lpstr>
      <vt:lpstr>Menlo-Regular</vt:lpstr>
      <vt:lpstr>ＭＳ Ｐゴシック</vt:lpstr>
      <vt:lpstr>Wingdings 2</vt:lpstr>
      <vt:lpstr>Arial</vt:lpstr>
      <vt:lpstr>Wingdings</vt:lpstr>
      <vt:lpstr>csc402-ln003</vt:lpstr>
      <vt:lpstr>Scope &amp; Symbol Table</vt:lpstr>
      <vt:lpstr>Cuppa2</vt:lpstr>
      <vt:lpstr>Cuppa2 Grammar</vt:lpstr>
      <vt:lpstr>Cuppa2 Frontend</vt:lpstr>
      <vt:lpstr>Cuppa2</vt:lpstr>
      <vt:lpstr>Variable Shadowing</vt:lpstr>
      <vt:lpstr>Variable update</vt:lpstr>
      <vt:lpstr>Symbol Tables</vt:lpstr>
      <vt:lpstr>Semantic Rules for Variable Declarations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Interpret  Walker</vt:lpstr>
      <vt:lpstr>Interpret Walker</vt:lpstr>
      <vt:lpstr>Syntactic vs Semantic Errors</vt:lpstr>
      <vt:lpstr>Syntactic vs Semantic Errors</vt:lpstr>
      <vt:lpstr>Symbol Tables</vt:lpstr>
      <vt:lpstr>Symbol Tables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33</cp:revision>
  <cp:lastPrinted>2017-11-02T18:16:03Z</cp:lastPrinted>
  <dcterms:created xsi:type="dcterms:W3CDTF">2011-10-21T02:30:56Z</dcterms:created>
  <dcterms:modified xsi:type="dcterms:W3CDTF">2017-11-03T11:49:28Z</dcterms:modified>
</cp:coreProperties>
</file>