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72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1" autoAdjust="0"/>
    <p:restoredTop sz="50000" autoAdjust="0"/>
  </p:normalViewPr>
  <p:slideViewPr>
    <p:cSldViewPr>
      <p:cViewPr>
        <p:scale>
          <a:sx n="107" d="100"/>
          <a:sy n="107" d="100"/>
        </p:scale>
        <p:origin x="1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8448-6450-4447-A858-494F5BEEEB2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F6B3-0672-D241-AD1A-0C60CE77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4323813-045E-E845-903B-12BC91A4E81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D32DD-4642-6640-B2EA-12ADB06C7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D0AE-258E-4442-8002-096E015C5C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35C5B-C4EA-404F-B485-A8B405130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249BD-CB24-BA4B-B6EA-3E4505DBD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453C0-868A-114B-B1E5-65ACF8585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E1C3-59B6-5B4A-BAD2-C7DD262A64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14C41-7601-D244-A07D-7A9BF5231A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ACC65-CB8C-E949-B383-4217F6526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2554-5327-8048-BAD6-B078E4971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9855-AF83-3247-8E34-3D650A543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7D5AE62-8411-054A-8A3B-BF74312573F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Compiling scoped code raises a set of issues because most low-level languages do not support scoping.</a:t>
            </a:r>
          </a:p>
          <a:p>
            <a:pPr>
              <a:lnSpc>
                <a:spcPct val="90000"/>
              </a:lnSpc>
            </a:pPr>
            <a:r>
              <a:rPr lang="en-US" dirty="0"/>
              <a:t>Also, </a:t>
            </a:r>
            <a:r>
              <a:rPr lang="en-US" dirty="0" smtClean="0"/>
              <a:t>our low</a:t>
            </a:r>
            <a:r>
              <a:rPr lang="en-US" dirty="0"/>
              <a:t>-level programming languages do not support declarations, </a:t>
            </a:r>
            <a:r>
              <a:rPr lang="en-US" dirty="0" smtClean="0"/>
              <a:t>you simply start using a variable name, therefore, all </a:t>
            </a:r>
            <a:r>
              <a:rPr lang="en-US" dirty="0"/>
              <a:t>declarations need to be resolved in the source language processor.</a:t>
            </a:r>
          </a:p>
          <a:p>
            <a:pPr>
              <a:lnSpc>
                <a:spcPct val="90000"/>
              </a:lnSpc>
            </a:pPr>
            <a:r>
              <a:rPr lang="en-US" dirty="0"/>
              <a:t>Declarations in the source language usually just become assignment statements in </a:t>
            </a:r>
            <a:r>
              <a:rPr lang="en-US" dirty="0" smtClean="0"/>
              <a:t>our low</a:t>
            </a:r>
            <a:r>
              <a:rPr lang="en-US" dirty="0"/>
              <a:t>-level target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Compiler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reuse the Cuppa2 interpreter frontend but we need to include the new symbol table therefore we need to rename it</a:t>
            </a:r>
          </a:p>
          <a:p>
            <a:pPr lvl="1"/>
            <a:r>
              <a:rPr lang="en-US" dirty="0" smtClean="0"/>
              <a:t>cuppa2_cc_frontend.py</a:t>
            </a:r>
          </a:p>
          <a:p>
            <a:r>
              <a:rPr lang="en-US" dirty="0" smtClean="0"/>
              <a:t>Because the compiler is based on the Cuppa1 compiler we can use most of that code generator but need to modify it for: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Variables in expressions</a:t>
            </a:r>
          </a:p>
          <a:p>
            <a:pPr lvl="1"/>
            <a:r>
              <a:rPr lang="en-US" dirty="0" smtClean="0"/>
              <a:t>cuppa2_cc_codegen.py</a:t>
            </a:r>
          </a:p>
          <a:p>
            <a:r>
              <a:rPr lang="en-US" dirty="0" smtClean="0"/>
              <a:t>The output phase is the same as the Cuppa1 output phase, but to keep things simple we deleted the peephole optimization</a:t>
            </a:r>
          </a:p>
          <a:p>
            <a:pPr lvl="1"/>
            <a:r>
              <a:rPr lang="en-US" dirty="0" smtClean="0"/>
              <a:t>to make your compiler more sophisticated you can add this back in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cuppa2_cc_output.py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6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67" y="5311851"/>
            <a:ext cx="4152900" cy="1434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</a:t>
            </a:r>
            <a:r>
              <a:rPr lang="en-US" dirty="0" err="1" smtClean="0"/>
              <a:t>Codegen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8894"/>
            <a:ext cx="3822700" cy="3464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 bwMode="auto">
          <a:xfrm>
            <a:off x="457200" y="2971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57200" y="4114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89" y="1600200"/>
            <a:ext cx="4140200" cy="1846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 bwMode="auto">
          <a:xfrm>
            <a:off x="3896089" y="2651919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907" y="3696235"/>
            <a:ext cx="4089400" cy="1646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 bwMode="auto">
          <a:xfrm>
            <a:off x="3999407" y="4566198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86646" y="6128345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3262" y="67689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/>
              <a:t>cuppa2_cc_codegen.py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25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Compiler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Observation: </a:t>
            </a:r>
          </a:p>
          <a:p>
            <a:pPr lvl="1"/>
            <a:r>
              <a:rPr lang="en-US" dirty="0" smtClean="0"/>
              <a:t>The difference between the Cuppa1 and Cuppa2 language is the introduction of scope and declarations</a:t>
            </a:r>
          </a:p>
          <a:p>
            <a:pPr lvl="1"/>
            <a:r>
              <a:rPr lang="en-US" dirty="0" smtClean="0"/>
              <a:t>These are purely high-level language constructs and we see this manifested in that the only thing that really changed in the Cuppa2 compiler compared to the Cuppa1 compiler is how variables are named!</a:t>
            </a:r>
          </a:p>
          <a:p>
            <a:pPr lvl="1"/>
            <a:r>
              <a:rPr lang="en-US" dirty="0" smtClean="0"/>
              <a:t>That means the Cuppa2 compiler is completely responsible for enforcing scope it cannot pass that through to the underlying abstract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Driver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12900"/>
            <a:ext cx="4953000" cy="440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54439" y="632460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cuppa2_cc.py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774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4191000" cy="159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3441611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38" y="1600200"/>
            <a:ext cx="3149270" cy="479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03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As long as all variables of the source program are declared globally there is no problem: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71538" y="3708400"/>
            <a:ext cx="2100262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// computes the factorial of x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y = 1;</a:t>
            </a:r>
          </a:p>
          <a:p>
            <a:r>
              <a:rPr lang="en-US" sz="1200" dirty="0"/>
              <a:t>while (1 &lt;= x) {</a:t>
            </a:r>
          </a:p>
          <a:p>
            <a:r>
              <a:rPr lang="en-US" sz="1200" dirty="0"/>
              <a:t>      y = y * x;</a:t>
            </a:r>
          </a:p>
          <a:p>
            <a:r>
              <a:rPr lang="en-US" sz="1200" dirty="0"/>
              <a:t>      x = x - 1;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y;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257800" y="3581400"/>
            <a:ext cx="2065965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3;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R$y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L0: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jumpF</a:t>
            </a:r>
            <a:r>
              <a:rPr lang="en-US" sz="1200" dirty="0"/>
              <a:t> (&lt;= 1 </a:t>
            </a:r>
            <a:r>
              <a:rPr lang="en-US" sz="1200" dirty="0" err="1"/>
              <a:t>R$x</a:t>
            </a:r>
            <a:r>
              <a:rPr lang="en-US" sz="1200" dirty="0"/>
              <a:t>) L1;</a:t>
            </a:r>
          </a:p>
          <a:p>
            <a:r>
              <a:rPr lang="en-US" sz="1200" dirty="0"/>
              <a:t>        store </a:t>
            </a:r>
            <a:r>
              <a:rPr lang="en-US" sz="1200" dirty="0" err="1"/>
              <a:t>R$y</a:t>
            </a:r>
            <a:r>
              <a:rPr lang="en-US" sz="1200" dirty="0"/>
              <a:t> (* </a:t>
            </a:r>
            <a:r>
              <a:rPr lang="en-US" sz="1200" dirty="0" err="1"/>
              <a:t>R$y</a:t>
            </a:r>
            <a:r>
              <a:rPr lang="en-US" sz="1200" dirty="0"/>
              <a:t> </a:t>
            </a:r>
            <a:r>
              <a:rPr lang="en-US" sz="1200" dirty="0" err="1"/>
              <a:t>R$x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store </a:t>
            </a:r>
            <a:r>
              <a:rPr lang="en-US" sz="1200" dirty="0" err="1"/>
              <a:t>R$x</a:t>
            </a:r>
            <a:r>
              <a:rPr lang="en-US" sz="1200" dirty="0"/>
              <a:t> (- </a:t>
            </a:r>
            <a:r>
              <a:rPr lang="en-US" sz="1200" dirty="0" err="1"/>
              <a:t>R$x</a:t>
            </a:r>
            <a:r>
              <a:rPr lang="en-US" sz="1200" dirty="0"/>
              <a:t> 1);</a:t>
            </a:r>
          </a:p>
          <a:p>
            <a:r>
              <a:rPr lang="en-US" sz="1200" dirty="0"/>
              <a:t>        jump L0;</a:t>
            </a:r>
          </a:p>
          <a:p>
            <a:r>
              <a:rPr lang="en-US" sz="1200" dirty="0"/>
              <a:t>L1: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noop</a:t>
            </a:r>
            <a:endParaRPr lang="en-US" sz="1200" dirty="0" smtClean="0"/>
          </a:p>
          <a:p>
            <a:r>
              <a:rPr lang="en-US" sz="1200" dirty="0" smtClean="0"/>
              <a:t>        print </a:t>
            </a:r>
            <a:r>
              <a:rPr lang="en-US" sz="1200" dirty="0" err="1"/>
              <a:t>R$y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657600" y="41275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22325" y="5910263"/>
            <a:ext cx="8058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Here R$ is just a variable name </a:t>
            </a:r>
            <a:r>
              <a:rPr lang="en-US" dirty="0" smtClean="0"/>
              <a:t>prefix…it could be any string</a:t>
            </a:r>
            <a:r>
              <a:rPr lang="mr-IN" dirty="0" smtClean="0"/>
              <a:t>…</a:t>
            </a:r>
            <a:r>
              <a:rPr lang="en-US" dirty="0" smtClean="0"/>
              <a:t>it </a:t>
            </a:r>
            <a:r>
              <a:rPr lang="en-US" dirty="0"/>
              <a:t>will become </a:t>
            </a:r>
            <a:endParaRPr lang="en-US" dirty="0" smtClean="0"/>
          </a:p>
          <a:p>
            <a:r>
              <a:rPr lang="en-US" dirty="0" smtClean="0"/>
              <a:t>significant </a:t>
            </a:r>
            <a:r>
              <a:rPr lang="en-US" dirty="0"/>
              <a:t>when </a:t>
            </a:r>
            <a:r>
              <a:rPr lang="en-US" dirty="0" smtClean="0"/>
              <a:t>considering </a:t>
            </a:r>
            <a:r>
              <a:rPr lang="en-US" dirty="0"/>
              <a:t>scoping.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Now consider the following program: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52625" y="2667000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354138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</a:t>
            </a:r>
            <a:r>
              <a:rPr lang="en-US" sz="1200" dirty="0" err="1">
                <a:solidFill>
                  <a:srgbClr val="008000"/>
                </a:solidFill>
              </a:rPr>
              <a:t>R$x</a:t>
            </a:r>
            <a:r>
              <a:rPr lang="en-US" sz="1200" dirty="0">
                <a:solidFill>
                  <a:srgbClr val="008000"/>
                </a:solidFill>
              </a:rPr>
              <a:t>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</a:t>
            </a:r>
            <a:r>
              <a:rPr lang="en-US" sz="1200" dirty="0" err="1">
                <a:solidFill>
                  <a:srgbClr val="008000"/>
                </a:solidFill>
              </a:rPr>
              <a:t>R$x</a:t>
            </a:r>
            <a:r>
              <a:rPr lang="en-US" sz="1200" dirty="0">
                <a:solidFill>
                  <a:srgbClr val="008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" y="5089525"/>
            <a:ext cx="855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If we are not careful in our translation our target programs will be incorrect.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736725" y="4305300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7988" y="42894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Now consider the following program: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52625" y="2667000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438275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R$$x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R$$x;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57200" y="5165725"/>
            <a:ext cx="8358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the target language we simulate scoping by adding a distinct</a:t>
            </a:r>
            <a:br>
              <a:rPr lang="en-US" sz="2000"/>
            </a:br>
            <a:r>
              <a:rPr lang="en-US" sz="2000"/>
              <a:t>variable prefix for each scope: R$ - global scope, R$$ first nested scope,</a:t>
            </a:r>
            <a:br>
              <a:rPr lang="en-US" sz="2000"/>
            </a:br>
            <a:r>
              <a:rPr lang="en-US" sz="2000"/>
              <a:t>R$$$ second nested scope, etc.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36725" y="4305300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87988" y="42894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/>
              <a:t>Now consider the following program: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52625" y="2514600"/>
            <a:ext cx="1323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B050"/>
                </a:solidFill>
              </a:rPr>
              <a:t>declare x =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70C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put x;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4382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store R$$x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store R$$x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4525" y="5105400"/>
            <a:ext cx="72690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This still works because two nested scopes at the same level</a:t>
            </a:r>
          </a:p>
          <a:p>
            <a:r>
              <a:rPr lang="en-US" sz="2000" dirty="0"/>
              <a:t>can never be active at the same time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You have to be careful that the variable is properly initialized if </a:t>
            </a:r>
            <a:br>
              <a:rPr lang="en-US" sz="2000" dirty="0" smtClean="0"/>
            </a:br>
            <a:r>
              <a:rPr lang="en-US" sz="2000" dirty="0" smtClean="0"/>
              <a:t>you use it for the second scope.</a:t>
            </a:r>
            <a:endParaRPr lang="en-US" sz="2000" dirty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736725" y="4602163"/>
            <a:ext cx="1709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3 1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487988" y="4586288"/>
            <a:ext cx="1497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3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</a:t>
            </a:r>
            <a:br>
              <a:rPr lang="en-US" dirty="0"/>
            </a:br>
            <a:r>
              <a:rPr lang="en-US" dirty="0" smtClean="0"/>
              <a:t>Cuppa2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Exp1bytecode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The compiler follows the Cuppa1 architecture.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Uses the same symbol table as the interpreter, but </a:t>
            </a:r>
            <a:r>
              <a:rPr lang="en-US" sz="2600" dirty="0" smtClean="0"/>
              <a:t>computes </a:t>
            </a:r>
            <a:r>
              <a:rPr lang="en-US" sz="2600" dirty="0"/>
              <a:t>the variable </a:t>
            </a:r>
            <a:r>
              <a:rPr lang="en-US" sz="2600" dirty="0" smtClean="0"/>
              <a:t>prefix instead of storing values</a:t>
            </a: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776795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 do not compute values (as interpreters do)</a:t>
            </a:r>
          </a:p>
          <a:p>
            <a:r>
              <a:rPr lang="en-US" dirty="0" smtClean="0"/>
              <a:t>Compilers validate the source program, making sure that the intended behavior is correct but do not execute it</a:t>
            </a:r>
          </a:p>
          <a:p>
            <a:r>
              <a:rPr lang="en-US" dirty="0" smtClean="0"/>
              <a:t>Compilers generate code for the target machine that then executes the intended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the 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 that compilers do not compute values but validate the source program has an effect on the symbol table:</a:t>
            </a:r>
          </a:p>
          <a:p>
            <a:pPr lvl="1"/>
            <a:r>
              <a:rPr lang="en-US" dirty="0" smtClean="0"/>
              <a:t>rather than storing variable-value pairs the </a:t>
            </a:r>
            <a:r>
              <a:rPr lang="en-US" dirty="0" smtClean="0"/>
              <a:t>symbol </a:t>
            </a:r>
            <a:r>
              <a:rPr lang="en-US" dirty="0" smtClean="0"/>
              <a:t>table </a:t>
            </a:r>
            <a:r>
              <a:rPr lang="en-US" dirty="0" smtClean="0"/>
              <a:t>act </a:t>
            </a:r>
            <a:r>
              <a:rPr lang="en-US" dirty="0" smtClean="0"/>
              <a:t>merely as a record holder for variables seen/declared</a:t>
            </a:r>
          </a:p>
          <a:p>
            <a:pPr lvl="1"/>
            <a:r>
              <a:rPr lang="en-US" dirty="0" smtClean="0"/>
              <a:t>in our case, the symbol table stores the </a:t>
            </a:r>
            <a:r>
              <a:rPr lang="en-US" dirty="0" smtClean="0"/>
              <a:t>variable-’target name’ (scoped name) </a:t>
            </a:r>
            <a:r>
              <a:rPr lang="en-US" dirty="0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the Symbol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767480"/>
            <a:ext cx="5147563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push a new dictionary onto the stack - stack grows to the left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pop the left most dictionary off the stack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the symbol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symbol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prefix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create_prefix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(n_scopes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prefix +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value is the prefixed name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and return the associated value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for the compiler version updating is the same as looking up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in order to check if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is updateable.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endParaRPr lang="en-US" sz="900" dirty="0" smtClean="0">
              <a:solidFill>
                <a:srgbClr val="008400"/>
              </a:solidFill>
              <a:latin typeface="Menlo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905000" y="3276600"/>
            <a:ext cx="685800" cy="4455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866900" y="5867400"/>
            <a:ext cx="685800" cy="4455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17561</TotalTime>
  <Words>799</Words>
  <Application>Microsoft Macintosh PowerPoint</Application>
  <PresentationFormat>On-screen Show (4:3)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Helvetica</vt:lpstr>
      <vt:lpstr>Menlo</vt:lpstr>
      <vt:lpstr>ＭＳ Ｐゴシック</vt:lpstr>
      <vt:lpstr>Arial</vt:lpstr>
      <vt:lpstr>Wingdings</vt:lpstr>
      <vt:lpstr>csc402-ln004</vt:lpstr>
      <vt:lpstr>Compiling Scoped Code</vt:lpstr>
      <vt:lpstr>Compiling Scoped Code</vt:lpstr>
      <vt:lpstr>Compiling Scoped Code</vt:lpstr>
      <vt:lpstr>Compiling Scoped Code</vt:lpstr>
      <vt:lpstr>Compiling Scoped Code</vt:lpstr>
      <vt:lpstr>Compiler:  Cuppa2  Exp1bytecode</vt:lpstr>
      <vt:lpstr>Observations on Compilers</vt:lpstr>
      <vt:lpstr>Observations on the Symbol Table</vt:lpstr>
      <vt:lpstr>Observations on the Symbol Table</vt:lpstr>
      <vt:lpstr>Cuppa2 Compiler</vt:lpstr>
      <vt:lpstr>Cuppa2 Codegen</vt:lpstr>
      <vt:lpstr>Cuppa2 Compiler</vt:lpstr>
      <vt:lpstr>Cuppa2 Driver Function</vt:lpstr>
      <vt:lpstr>Testing the Compiler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Scoped Code</dc:title>
  <dc:creator>Lutz</dc:creator>
  <cp:lastModifiedBy>Lutz Hamel</cp:lastModifiedBy>
  <cp:revision>35</cp:revision>
  <cp:lastPrinted>2011-10-24T03:23:39Z</cp:lastPrinted>
  <dcterms:created xsi:type="dcterms:W3CDTF">2011-10-24T02:33:50Z</dcterms:created>
  <dcterms:modified xsi:type="dcterms:W3CDTF">2017-10-24T18:23:01Z</dcterms:modified>
</cp:coreProperties>
</file>