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5"/>
  </p:notesMasterIdLst>
  <p:sldIdLst>
    <p:sldId id="256" r:id="rId2"/>
    <p:sldId id="263" r:id="rId3"/>
    <p:sldId id="264" r:id="rId4"/>
    <p:sldId id="265" r:id="rId5"/>
    <p:sldId id="266" r:id="rId6"/>
    <p:sldId id="267" r:id="rId7"/>
    <p:sldId id="268" r:id="rId8"/>
    <p:sldId id="269" r:id="rId9"/>
    <p:sldId id="257" r:id="rId10"/>
    <p:sldId id="258" r:id="rId11"/>
    <p:sldId id="321" r:id="rId12"/>
    <p:sldId id="260" r:id="rId13"/>
    <p:sldId id="287" r:id="rId14"/>
    <p:sldId id="288" r:id="rId15"/>
    <p:sldId id="289" r:id="rId16"/>
    <p:sldId id="290" r:id="rId17"/>
    <p:sldId id="317" r:id="rId18"/>
    <p:sldId id="291" r:id="rId19"/>
    <p:sldId id="318" r:id="rId20"/>
    <p:sldId id="292" r:id="rId21"/>
    <p:sldId id="270" r:id="rId22"/>
    <p:sldId id="293" r:id="rId23"/>
    <p:sldId id="294" r:id="rId24"/>
    <p:sldId id="319" r:id="rId25"/>
    <p:sldId id="295" r:id="rId26"/>
    <p:sldId id="320" r:id="rId27"/>
    <p:sldId id="271"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272" r:id="rId46"/>
    <p:sldId id="273" r:id="rId47"/>
    <p:sldId id="276" r:id="rId48"/>
    <p:sldId id="275" r:id="rId49"/>
    <p:sldId id="277" r:id="rId50"/>
    <p:sldId id="278" r:id="rId51"/>
    <p:sldId id="314" r:id="rId52"/>
    <p:sldId id="313" r:id="rId53"/>
    <p:sldId id="279" r:id="rId54"/>
    <p:sldId id="280" r:id="rId55"/>
    <p:sldId id="274" r:id="rId56"/>
    <p:sldId id="281" r:id="rId57"/>
    <p:sldId id="282" r:id="rId58"/>
    <p:sldId id="283" r:id="rId59"/>
    <p:sldId id="284" r:id="rId60"/>
    <p:sldId id="316" r:id="rId61"/>
    <p:sldId id="315" r:id="rId62"/>
    <p:sldId id="285" r:id="rId63"/>
    <p:sldId id="286" r:id="rId64"/>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82" autoAdjust="0"/>
    <p:restoredTop sz="90963"/>
  </p:normalViewPr>
  <p:slideViewPr>
    <p:cSldViewPr>
      <p:cViewPr varScale="1">
        <p:scale>
          <a:sx n="78" d="100"/>
          <a:sy n="78" d="100"/>
        </p:scale>
        <p:origin x="168"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98392B46-DB8B-4D45-B20A-4FBB9F6FE0A7}" type="slidenum">
              <a:rPr lang="en-US"/>
              <a:pPr/>
              <a:t>‹#›</a:t>
            </a:fld>
            <a:endParaRPr lang="en-US"/>
          </a:p>
        </p:txBody>
      </p:sp>
    </p:spTree>
    <p:extLst>
      <p:ext uri="{BB962C8B-B14F-4D97-AF65-F5344CB8AC3E}">
        <p14:creationId xmlns:p14="http://schemas.microsoft.com/office/powerpoint/2010/main" val="29009948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81F4D-6815-6441-BB7A-903B5BD4879E}" type="slidenum">
              <a:rPr lang="en-US"/>
              <a:pPr/>
              <a:t>1</a:t>
            </a:fld>
            <a:endParaRPr lang="en-US"/>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454DF-17A2-C049-B20A-69AE60849362}" type="slidenum">
              <a:rPr lang="en-US"/>
              <a:pPr/>
              <a:t>10</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EBB99-C79E-F24F-8500-4EE68E287B55}" type="slidenum">
              <a:rPr lang="en-US"/>
              <a:pPr/>
              <a:t>12</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E76C8-8642-D341-881A-99B73E24AD8D}" type="slidenum">
              <a:rPr lang="en-US"/>
              <a:pPr/>
              <a:t>13</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2A026-C6EB-5B47-AC30-F2F8FA2F6167}" type="slidenum">
              <a:rPr lang="en-US"/>
              <a:pPr/>
              <a:t>14</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A5FA0-8BB4-BC47-A1CE-07F32787D0CF}" type="slidenum">
              <a:rPr lang="en-US"/>
              <a:pPr/>
              <a:t>15</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16</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17</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18</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19</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720CB-7732-E54B-8919-3C0AB0DFC482}" type="slidenum">
              <a:rPr lang="en-US"/>
              <a:pPr/>
              <a:t>20</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51530-1116-0844-B8AE-F6962DB8EF97}" type="slidenum">
              <a:rPr lang="en-US"/>
              <a:pPr/>
              <a:t>2</a:t>
            </a:fld>
            <a:endParaRPr lang="en-US"/>
          </a:p>
        </p:txBody>
      </p:sp>
      <p:sp>
        <p:nvSpPr>
          <p:cNvPr id="1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6DE7C-6215-EA48-84F2-ED4C2A5D2FE6}" type="slidenum">
              <a:rPr lang="en-US"/>
              <a:pPr/>
              <a:t>21</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A098B-81F9-A54B-93D7-570645CE1D5E}" type="slidenum">
              <a:rPr lang="en-US"/>
              <a:pPr/>
              <a:t>22</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23</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24</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25</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26</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AC519-6096-B548-9ACB-A38453D4849C}" type="slidenum">
              <a:rPr lang="en-US"/>
              <a:pPr/>
              <a:t>27</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64E72-27A6-984E-85FF-3EB270BCD14C}" type="slidenum">
              <a:rPr lang="en-US"/>
              <a:pPr/>
              <a:t>28</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C17C7-08C3-A24A-B17F-015D2E39DA7A}" type="slidenum">
              <a:rPr lang="en-US"/>
              <a:pPr/>
              <a:t>29</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B93BF-1F79-DB4A-B94E-F96C021E984C}" type="slidenum">
              <a:rPr lang="en-US"/>
              <a:pPr/>
              <a:t>30</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CE016-DF28-1D4B-A0CD-AFC37474E95F}" type="slidenum">
              <a:rPr lang="en-US"/>
              <a:pPr/>
              <a:t>3</a:t>
            </a:fld>
            <a:endParaRPr lang="en-US"/>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D79B6-01DF-E14B-9007-817D52116126}" type="slidenum">
              <a:rPr lang="en-US"/>
              <a:pPr/>
              <a:t>31</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90CB6-35CC-334C-B76A-0F7495F6CACE}" type="slidenum">
              <a:rPr lang="en-US"/>
              <a:pPr/>
              <a:t>32</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629C5-8CF1-F94A-876B-9468C63CCE1F}" type="slidenum">
              <a:rPr lang="en-US"/>
              <a:pPr/>
              <a:t>33</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B7E36-6845-D64A-B0B5-926366690CF7}" type="slidenum">
              <a:rPr lang="en-US"/>
              <a:pPr/>
              <a:t>34</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9DB4C-D33E-C241-87F4-2E6D0F0BC7A4}" type="slidenum">
              <a:rPr lang="en-US"/>
              <a:pPr/>
              <a:t>35</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59A9C-3972-9A47-A86D-D1EA989DE934}" type="slidenum">
              <a:rPr lang="en-US"/>
              <a:pPr/>
              <a:t>36</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07898-09DA-3548-B4CF-A9FD016F6716}" type="slidenum">
              <a:rPr lang="en-US"/>
              <a:pPr/>
              <a:t>37</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67E98-E4B0-6D4C-A7A5-CD0180E72FD4}" type="slidenum">
              <a:rPr lang="en-US"/>
              <a:pPr/>
              <a:t>38</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640F6-DB33-9146-9601-714C6A08CED7}" type="slidenum">
              <a:rPr lang="en-US"/>
              <a:pPr/>
              <a:t>39</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C938-26B0-E144-959C-A6F8602C828F}" type="slidenum">
              <a:rPr lang="en-US"/>
              <a:pPr/>
              <a:t>40</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B637F-82AC-1043-A3A0-77D7ADFB9EF1}" type="slidenum">
              <a:rPr lang="en-US"/>
              <a:pPr/>
              <a:t>4</a:t>
            </a:fld>
            <a:endParaRPr lang="en-US"/>
          </a:p>
        </p:txBody>
      </p:sp>
      <p:sp>
        <p:nvSpPr>
          <p:cNvPr id="2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83ED2-95CD-5346-9B0E-D4F44F8F44DB}" type="slidenum">
              <a:rPr lang="en-US"/>
              <a:pPr/>
              <a:t>41</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568DA-F0BA-EA43-9851-5ED63926D879}" type="slidenum">
              <a:rPr lang="en-US"/>
              <a:pPr/>
              <a:t>42</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3B083-02AB-CC49-A424-D9E796D9B3D5}" type="slidenum">
              <a:rPr lang="en-US"/>
              <a:pPr/>
              <a:t>43</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A3031-09B2-CA4E-8A58-5CE9DD62C748}" type="slidenum">
              <a:rPr lang="en-US"/>
              <a:pPr/>
              <a:t>44</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52C26-367E-3941-935E-061BFD4B440B}" type="slidenum">
              <a:rPr lang="en-US"/>
              <a:pPr/>
              <a:t>45</a:t>
            </a:fld>
            <a:endParaRPr lang="en-US"/>
          </a:p>
        </p:txBody>
      </p:sp>
      <p:sp>
        <p:nvSpPr>
          <p:cNvPr id="7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F6003-D821-1F4B-A2FB-C5DD0360926C}" type="slidenum">
              <a:rPr lang="en-US"/>
              <a:pPr/>
              <a:t>46</a:t>
            </a:fld>
            <a:endParaRPr lang="en-US"/>
          </a:p>
        </p:txBody>
      </p:sp>
      <p:sp>
        <p:nvSpPr>
          <p:cNvPr id="40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4B18-B05E-1A41-8C75-74737B793A51}" type="slidenum">
              <a:rPr lang="en-US"/>
              <a:pPr/>
              <a:t>47</a:t>
            </a:fld>
            <a:endParaRPr lang="en-US"/>
          </a:p>
        </p:txBody>
      </p:sp>
      <p:sp>
        <p:nvSpPr>
          <p:cNvPr id="471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27E19-B649-2645-947A-00213543A610}" type="slidenum">
              <a:rPr lang="en-US"/>
              <a:pPr/>
              <a:t>48</a:t>
            </a:fld>
            <a:endParaRPr lang="en-US"/>
          </a:p>
        </p:txBody>
      </p:sp>
      <p:sp>
        <p:nvSpPr>
          <p:cNvPr id="450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5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AD4DC-15B8-4A4F-8B8F-7EA132B2C930}" type="slidenum">
              <a:rPr lang="en-US"/>
              <a:pPr/>
              <a:t>49</a:t>
            </a:fld>
            <a:endParaRPr lang="en-US"/>
          </a:p>
        </p:txBody>
      </p:sp>
      <p:sp>
        <p:nvSpPr>
          <p:cNvPr id="491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9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7B066-491D-A649-9C51-DA8B90F21EE2}" type="slidenum">
              <a:rPr lang="en-US"/>
              <a:pPr/>
              <a:t>50</a:t>
            </a:fld>
            <a:endParaRPr lang="en-US"/>
          </a:p>
        </p:txBody>
      </p:sp>
      <p:sp>
        <p:nvSpPr>
          <p:cNvPr id="512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EB712-0E07-0B4D-B886-5BE0DB51435E}" type="slidenum">
              <a:rPr lang="en-US"/>
              <a:pPr/>
              <a:t>5</a:t>
            </a:fld>
            <a:endParaRPr lang="en-US"/>
          </a:p>
        </p:txBody>
      </p:sp>
      <p:sp>
        <p:nvSpPr>
          <p:cNvPr id="2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8DCC5-1D93-7249-96EB-F6A31A455D70}" type="slidenum">
              <a:rPr lang="en-US"/>
              <a:pPr/>
              <a:t>51</a:t>
            </a:fld>
            <a:endParaRPr lang="en-US"/>
          </a:p>
        </p:txBody>
      </p:sp>
      <p:sp>
        <p:nvSpPr>
          <p:cNvPr id="1280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8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74AF4-78E6-3F4B-9BE2-8A992730E2D4}" type="slidenum">
              <a:rPr lang="en-US"/>
              <a:pPr/>
              <a:t>52</a:t>
            </a:fld>
            <a:endParaRPr lang="en-US"/>
          </a:p>
        </p:txBody>
      </p:sp>
      <p:sp>
        <p:nvSpPr>
          <p:cNvPr id="1259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5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050E4-DC86-9549-8A1A-320F28612C81}" type="slidenum">
              <a:rPr lang="en-US"/>
              <a:pPr/>
              <a:t>53</a:t>
            </a:fld>
            <a:endParaRPr lang="en-US"/>
          </a:p>
        </p:txBody>
      </p:sp>
      <p:sp>
        <p:nvSpPr>
          <p:cNvPr id="53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0C76A-E319-014F-ABE3-11A72B6E60CB}" type="slidenum">
              <a:rPr lang="en-US"/>
              <a:pPr/>
              <a:t>54</a:t>
            </a:fld>
            <a:endParaRPr lang="en-US"/>
          </a:p>
        </p:txBody>
      </p:sp>
      <p:sp>
        <p:nvSpPr>
          <p:cNvPr id="552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BF9C1-6777-D847-AA13-A591A19BAD76}" type="slidenum">
              <a:rPr lang="en-US"/>
              <a:pPr/>
              <a:t>55</a:t>
            </a:fld>
            <a:endParaRPr lang="en-US"/>
          </a:p>
        </p:txBody>
      </p:sp>
      <p:sp>
        <p:nvSpPr>
          <p:cNvPr id="430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B257-45E0-B149-978D-BBE9D46776BD}" type="slidenum">
              <a:rPr lang="en-US"/>
              <a:pPr/>
              <a:t>56</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42E80-8084-0646-A322-7AD7E3CBC4AF}" type="slidenum">
              <a:rPr lang="en-US"/>
              <a:pPr/>
              <a:t>57</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3224F-396B-E84D-AA49-563CBDAA58F5}" type="slidenum">
              <a:rPr lang="en-US"/>
              <a:pPr/>
              <a:t>58</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65797-91E1-4446-8F53-4AE3AACC3022}" type="slidenum">
              <a:rPr lang="en-US"/>
              <a:pPr/>
              <a:t>59</a:t>
            </a:fld>
            <a:endParaRPr lang="en-US"/>
          </a:p>
        </p:txBody>
      </p:sp>
      <p:sp>
        <p:nvSpPr>
          <p:cNvPr id="63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3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4B4E4-6030-814A-A0A5-714A21CE12CF}" type="slidenum">
              <a:rPr lang="en-US"/>
              <a:pPr/>
              <a:t>60</a:t>
            </a:fld>
            <a:endParaRPr lang="en-US"/>
          </a:p>
        </p:txBody>
      </p:sp>
      <p:sp>
        <p:nvSpPr>
          <p:cNvPr id="133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F093C-CA4E-884A-AB61-77814BA7C77D}" type="slidenum">
              <a:rPr lang="en-US"/>
              <a:pPr/>
              <a:t>6</a:t>
            </a:fld>
            <a:endParaRPr lang="en-US"/>
          </a:p>
        </p:txBody>
      </p:sp>
      <p:sp>
        <p:nvSpPr>
          <p:cNvPr id="245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8706B-C649-C147-8964-D1E20206211B}" type="slidenum">
              <a:rPr lang="en-US"/>
              <a:pPr/>
              <a:t>61</a:t>
            </a:fld>
            <a:endParaRPr lang="en-US"/>
          </a:p>
        </p:txBody>
      </p:sp>
      <p:sp>
        <p:nvSpPr>
          <p:cNvPr id="130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30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D5D68-DF9F-4748-BFE6-400B6131516D}" type="slidenum">
              <a:rPr lang="en-US"/>
              <a:pPr/>
              <a:t>62</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22DE0-D3E5-AE48-8C2C-AF9E2256AA9A}" type="slidenum">
              <a:rPr lang="en-US"/>
              <a:pPr/>
              <a:t>63</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9FCA2-86B1-CE42-AE20-88C07DB88FE3}" type="slidenum">
              <a:rPr lang="en-US"/>
              <a:pPr/>
              <a:t>7</a:t>
            </a:fld>
            <a:endParaRPr lang="en-US"/>
          </a:p>
        </p:txBody>
      </p:sp>
      <p:sp>
        <p:nvSpPr>
          <p:cNvPr id="266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6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8B81E-56BD-424E-97E8-38A6DE1E3707}" type="slidenum">
              <a:rPr lang="en-US"/>
              <a:pPr/>
              <a:t>8</a:t>
            </a:fld>
            <a:endParaRPr lang="en-US"/>
          </a:p>
        </p:txBody>
      </p:sp>
      <p:sp>
        <p:nvSpPr>
          <p:cNvPr id="28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8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4E38B-A621-0546-B4A6-2C443F79CE9B}" type="slidenum">
              <a:rPr lang="en-US"/>
              <a:pPr/>
              <a:t>9</a:t>
            </a:fld>
            <a:endParaRPr lang="en-US"/>
          </a:p>
        </p:txBody>
      </p:sp>
      <p:sp>
        <p:nvSpPr>
          <p:cNvPr id="31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2D69A7A8-299A-5741-AA5F-E93CD1F408A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A38558-E096-D444-B415-9EECF827B02D}" type="slidenum">
              <a:rPr lang="en-US"/>
              <a:pPr/>
              <a:t>‹#›</a:t>
            </a:fld>
            <a:endParaRPr lang="en-US"/>
          </a:p>
        </p:txBody>
      </p:sp>
    </p:spTree>
    <p:extLst>
      <p:ext uri="{BB962C8B-B14F-4D97-AF65-F5344CB8AC3E}">
        <p14:creationId xmlns:p14="http://schemas.microsoft.com/office/powerpoint/2010/main" val="40822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04A9A8-4301-0746-A894-57501C5505D0}" type="slidenum">
              <a:rPr lang="en-US"/>
              <a:pPr/>
              <a:t>‹#›</a:t>
            </a:fld>
            <a:endParaRPr lang="en-US"/>
          </a:p>
        </p:txBody>
      </p:sp>
    </p:spTree>
    <p:extLst>
      <p:ext uri="{BB962C8B-B14F-4D97-AF65-F5344CB8AC3E}">
        <p14:creationId xmlns:p14="http://schemas.microsoft.com/office/powerpoint/2010/main" val="5708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330DE3-43DB-4F42-B3E9-8F1D945EF990}" type="slidenum">
              <a:rPr lang="en-US"/>
              <a:pPr/>
              <a:t>‹#›</a:t>
            </a:fld>
            <a:endParaRPr lang="en-US"/>
          </a:p>
        </p:txBody>
      </p:sp>
    </p:spTree>
    <p:extLst>
      <p:ext uri="{BB962C8B-B14F-4D97-AF65-F5344CB8AC3E}">
        <p14:creationId xmlns:p14="http://schemas.microsoft.com/office/powerpoint/2010/main" val="42173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0B5794-8893-5745-B1EF-9BE922C25903}" type="slidenum">
              <a:rPr lang="en-US"/>
              <a:pPr/>
              <a:t>‹#›</a:t>
            </a:fld>
            <a:endParaRPr lang="en-US"/>
          </a:p>
        </p:txBody>
      </p:sp>
    </p:spTree>
    <p:extLst>
      <p:ext uri="{BB962C8B-B14F-4D97-AF65-F5344CB8AC3E}">
        <p14:creationId xmlns:p14="http://schemas.microsoft.com/office/powerpoint/2010/main" val="35948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37635C-CF6A-E747-80DE-222B9361519A}" type="slidenum">
              <a:rPr lang="en-US"/>
              <a:pPr/>
              <a:t>‹#›</a:t>
            </a:fld>
            <a:endParaRPr lang="en-US"/>
          </a:p>
        </p:txBody>
      </p:sp>
    </p:spTree>
    <p:extLst>
      <p:ext uri="{BB962C8B-B14F-4D97-AF65-F5344CB8AC3E}">
        <p14:creationId xmlns:p14="http://schemas.microsoft.com/office/powerpoint/2010/main" val="385807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1BCF9F0-6590-204F-A68D-6199F1BBA409}" type="slidenum">
              <a:rPr lang="en-US"/>
              <a:pPr/>
              <a:t>‹#›</a:t>
            </a:fld>
            <a:endParaRPr lang="en-US"/>
          </a:p>
        </p:txBody>
      </p:sp>
    </p:spTree>
    <p:extLst>
      <p:ext uri="{BB962C8B-B14F-4D97-AF65-F5344CB8AC3E}">
        <p14:creationId xmlns:p14="http://schemas.microsoft.com/office/powerpoint/2010/main" val="106194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910DDF-504A-5F4F-8F1D-405F7B370F9F}" type="slidenum">
              <a:rPr lang="en-US"/>
              <a:pPr/>
              <a:t>‹#›</a:t>
            </a:fld>
            <a:endParaRPr lang="en-US"/>
          </a:p>
        </p:txBody>
      </p:sp>
    </p:spTree>
    <p:extLst>
      <p:ext uri="{BB962C8B-B14F-4D97-AF65-F5344CB8AC3E}">
        <p14:creationId xmlns:p14="http://schemas.microsoft.com/office/powerpoint/2010/main" val="14838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8319DF-54C5-C945-B8E6-714210EBD9A1}" type="slidenum">
              <a:rPr lang="en-US"/>
              <a:pPr/>
              <a:t>‹#›</a:t>
            </a:fld>
            <a:endParaRPr lang="en-US"/>
          </a:p>
        </p:txBody>
      </p:sp>
    </p:spTree>
    <p:extLst>
      <p:ext uri="{BB962C8B-B14F-4D97-AF65-F5344CB8AC3E}">
        <p14:creationId xmlns:p14="http://schemas.microsoft.com/office/powerpoint/2010/main" val="300857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54BE64-38CF-9C41-9D39-5EC39F5B8B76}" type="slidenum">
              <a:rPr lang="en-US"/>
              <a:pPr/>
              <a:t>‹#›</a:t>
            </a:fld>
            <a:endParaRPr lang="en-US"/>
          </a:p>
        </p:txBody>
      </p:sp>
    </p:spTree>
    <p:extLst>
      <p:ext uri="{BB962C8B-B14F-4D97-AF65-F5344CB8AC3E}">
        <p14:creationId xmlns:p14="http://schemas.microsoft.com/office/powerpoint/2010/main" val="35592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8C4015-2535-6E48-B660-CA6EADE226BB}" type="slidenum">
              <a:rPr lang="en-US"/>
              <a:pPr/>
              <a:t>‹#›</a:t>
            </a:fld>
            <a:endParaRPr lang="en-US"/>
          </a:p>
        </p:txBody>
      </p:sp>
    </p:spTree>
    <p:extLst>
      <p:ext uri="{BB962C8B-B14F-4D97-AF65-F5344CB8AC3E}">
        <p14:creationId xmlns:p14="http://schemas.microsoft.com/office/powerpoint/2010/main" val="3670176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CC159984-3372-1D41-ACE7-5B2EDEA0D3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Functions</a:t>
            </a:r>
          </a:p>
        </p:txBody>
      </p:sp>
      <p:sp>
        <p:nvSpPr>
          <p:cNvPr id="2051" name="Rectangle 3"/>
          <p:cNvSpPr>
            <a:spLocks noGrp="1" noChangeArrowheads="1"/>
          </p:cNvSpPr>
          <p:nvPr>
            <p:ph type="body" idx="1"/>
          </p:nvPr>
        </p:nvSpPr>
        <p:spPr/>
        <p:txBody>
          <a:bodyPr/>
          <a:lstStyle/>
          <a:p>
            <a:pPr>
              <a:lnSpc>
                <a:spcPct val="90000"/>
              </a:lnSpc>
            </a:pPr>
            <a:r>
              <a:rPr lang="en-US" sz="2600"/>
              <a:t>Functions are parameterized pieces of code with a single entry point.</a:t>
            </a:r>
          </a:p>
          <a:p>
            <a:pPr>
              <a:lnSpc>
                <a:spcPct val="90000"/>
              </a:lnSpc>
            </a:pPr>
            <a:r>
              <a:rPr lang="en-US" sz="2600"/>
              <a:t>The function body is usually executed in the context of its own local scope.</a:t>
            </a:r>
          </a:p>
          <a:p>
            <a:pPr>
              <a:lnSpc>
                <a:spcPct val="90000"/>
              </a:lnSpc>
            </a:pPr>
            <a:r>
              <a:rPr lang="en-US" sz="2600"/>
              <a:t>When the function exists that local scope disappears</a:t>
            </a:r>
          </a:p>
          <a:p>
            <a:pPr>
              <a:lnSpc>
                <a:spcPct val="90000"/>
              </a:lnSpc>
            </a:pPr>
            <a:r>
              <a:rPr lang="en-US" sz="2600"/>
              <a:t>Function declaration and calling works analogously to variable declaration and usage.</a:t>
            </a:r>
          </a:p>
          <a:p>
            <a:pPr>
              <a:lnSpc>
                <a:spcPct val="90000"/>
              </a:lnSpc>
            </a:pPr>
            <a:r>
              <a:rPr lang="en-US" sz="2600"/>
              <a:t>Function arguments that appear in the </a:t>
            </a:r>
            <a:r>
              <a:rPr lang="en-US" sz="2600" i="1"/>
              <a:t>declaration</a:t>
            </a:r>
            <a:r>
              <a:rPr lang="en-US" sz="2600"/>
              <a:t> are called </a:t>
            </a:r>
            <a:r>
              <a:rPr lang="ja-JP" altLang="en-US" sz="2600">
                <a:latin typeface="Arial"/>
              </a:rPr>
              <a:t>“</a:t>
            </a:r>
            <a:r>
              <a:rPr lang="en-US" sz="2600"/>
              <a:t>formal parameters</a:t>
            </a:r>
            <a:r>
              <a:rPr lang="ja-JP" altLang="en-US" sz="2600">
                <a:latin typeface="Arial"/>
              </a:rPr>
              <a:t>”</a:t>
            </a:r>
            <a:endParaRPr lang="en-US" sz="2600"/>
          </a:p>
          <a:p>
            <a:pPr>
              <a:lnSpc>
                <a:spcPct val="90000"/>
              </a:lnSpc>
            </a:pPr>
            <a:r>
              <a:rPr lang="en-US" sz="2600"/>
              <a:t>Function arguments that appear in the function </a:t>
            </a:r>
            <a:r>
              <a:rPr lang="en-US" sz="2600" i="1"/>
              <a:t>call</a:t>
            </a:r>
            <a:r>
              <a:rPr lang="en-US" sz="2600"/>
              <a:t> are called </a:t>
            </a:r>
            <a:r>
              <a:rPr lang="ja-JP" altLang="en-US" sz="2600">
                <a:latin typeface="Arial"/>
              </a:rPr>
              <a:t>“</a:t>
            </a:r>
            <a:r>
              <a:rPr lang="en-US" sz="2600"/>
              <a:t>actual parameters</a:t>
            </a:r>
            <a:r>
              <a:rPr lang="ja-JP" altLang="en-US" sz="2600">
                <a:latin typeface="Arial"/>
              </a:rPr>
              <a:t>”</a:t>
            </a:r>
            <a:r>
              <a:rPr lang="en-US" sz="260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Functions</a:t>
            </a:r>
          </a:p>
        </p:txBody>
      </p:sp>
      <p:pic>
        <p:nvPicPr>
          <p:cNvPr id="2" name="Picture 1"/>
          <p:cNvPicPr>
            <a:picLocks noChangeAspect="1"/>
          </p:cNvPicPr>
          <p:nvPr/>
        </p:nvPicPr>
        <p:blipFill>
          <a:blip r:embed="rId3"/>
          <a:stretch>
            <a:fillRect/>
          </a:stretch>
        </p:blipFill>
        <p:spPr>
          <a:xfrm>
            <a:off x="1447800" y="769938"/>
            <a:ext cx="3021205" cy="586740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5181600" y="1964402"/>
            <a:ext cx="2405255" cy="206308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Programs</a:t>
            </a:r>
            <a:endParaRPr lang="en-US" dirty="0"/>
          </a:p>
        </p:txBody>
      </p:sp>
      <p:pic>
        <p:nvPicPr>
          <p:cNvPr id="3" name="Picture 2"/>
          <p:cNvPicPr>
            <a:picLocks noChangeAspect="1"/>
          </p:cNvPicPr>
          <p:nvPr/>
        </p:nvPicPr>
        <p:blipFill>
          <a:blip r:embed="rId2"/>
          <a:stretch>
            <a:fillRect/>
          </a:stretch>
        </p:blipFill>
        <p:spPr>
          <a:xfrm>
            <a:off x="685800" y="1828800"/>
            <a:ext cx="1758950" cy="131081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819400" y="1676400"/>
            <a:ext cx="2272671" cy="41910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5466721" y="2133600"/>
            <a:ext cx="3200400" cy="2933700"/>
          </a:xfrm>
          <a:prstGeom prst="rect">
            <a:avLst/>
          </a:prstGeom>
          <a:ln>
            <a:solidFill>
              <a:schemeClr val="tx1"/>
            </a:solidFill>
          </a:ln>
        </p:spPr>
      </p:pic>
    </p:spTree>
    <p:extLst>
      <p:ext uri="{BB962C8B-B14F-4D97-AF65-F5344CB8AC3E}">
        <p14:creationId xmlns:p14="http://schemas.microsoft.com/office/powerpoint/2010/main" val="5527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8" name="Rectangle 2"/>
          <p:cNvSpPr>
            <a:spLocks noGrp="1" noChangeArrowheads="1"/>
          </p:cNvSpPr>
          <p:nvPr>
            <p:ph type="title"/>
          </p:nvPr>
        </p:nvSpPr>
        <p:spPr/>
        <p:txBody>
          <a:bodyPr/>
          <a:lstStyle/>
          <a:p>
            <a:r>
              <a:rPr lang="en-US"/>
              <a:t>Programs with Functions</a:t>
            </a:r>
          </a:p>
        </p:txBody>
      </p:sp>
      <p:sp>
        <p:nvSpPr>
          <p:cNvPr id="9219" name="Text Box 3"/>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 </a:t>
            </a:r>
          </a:p>
          <a:p>
            <a:r>
              <a:rPr lang="en-US" sz="1400"/>
              <a:t>y = inc(x);</a:t>
            </a:r>
          </a:p>
          <a:p>
            <a:r>
              <a:rPr lang="en-US" sz="1400"/>
              <a:t>put y;</a:t>
            </a:r>
          </a:p>
        </p:txBody>
      </p:sp>
      <p:sp>
        <p:nvSpPr>
          <p:cNvPr id="92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223" name="AutoShape 7"/>
          <p:cNvCxnSpPr>
            <a:cxnSpLocks noChangeShapeType="1"/>
            <a:stCxn id="9222" idx="0"/>
            <a:endCxn id="92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2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2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2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9230" name="AutoShape 14"/>
          <p:cNvCxnSpPr>
            <a:cxnSpLocks noChangeShapeType="1"/>
            <a:stCxn id="9226" idx="1"/>
            <a:endCxn id="92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Programs with Functions</a:t>
            </a:r>
          </a:p>
        </p:txBody>
      </p:sp>
      <p:sp>
        <p:nvSpPr>
          <p:cNvPr id="68612"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6861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8615" name="AutoShape 7"/>
          <p:cNvCxnSpPr>
            <a:cxnSpLocks noChangeShapeType="1"/>
            <a:stCxn id="68614" idx="0"/>
            <a:endCxn id="6861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861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861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6861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861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68620" name="AutoShape 12"/>
          <p:cNvCxnSpPr>
            <a:cxnSpLocks noChangeShapeType="1"/>
            <a:stCxn id="68618" idx="1"/>
            <a:endCxn id="6861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8621" name="AutoShape 13"/>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8622"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Programs with Functions</a:t>
            </a:r>
          </a:p>
        </p:txBody>
      </p:sp>
      <p:sp>
        <p:nvSpPr>
          <p:cNvPr id="70660"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066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6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0663" name="AutoShape 7"/>
          <p:cNvCxnSpPr>
            <a:cxnSpLocks noChangeShapeType="1"/>
            <a:stCxn id="70662" idx="0"/>
            <a:endCxn id="7066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06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066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06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06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0668" name="AutoShape 12"/>
          <p:cNvCxnSpPr>
            <a:cxnSpLocks noChangeShapeType="1"/>
            <a:stCxn id="70666" idx="1"/>
            <a:endCxn id="7066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0669"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0670"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0671"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Programs with Functions</a:t>
            </a:r>
          </a:p>
        </p:txBody>
      </p:sp>
      <p:sp>
        <p:nvSpPr>
          <p:cNvPr id="72708"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2709"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10"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2711" name="AutoShape 7"/>
          <p:cNvCxnSpPr>
            <a:cxnSpLocks noChangeShapeType="1"/>
            <a:stCxn id="72710" idx="0"/>
            <a:endCxn id="72709"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27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2713"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27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27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2716" name="AutoShape 12"/>
          <p:cNvCxnSpPr>
            <a:cxnSpLocks noChangeShapeType="1"/>
            <a:stCxn id="72714" idx="1"/>
            <a:endCxn id="72709"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2717" name="AutoShape 13"/>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2718"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2719"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2720"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5"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t>
            </a:r>
            <a:r>
              <a:rPr lang="en-US" sz="1400" dirty="0" err="1"/>
              <a:t>inc</a:t>
            </a:r>
            <a:r>
              <a:rPr lang="en-US" sz="1400" dirty="0"/>
              <a:t>(</a:t>
            </a:r>
            <a:r>
              <a:rPr lang="en-US" sz="1400" dirty="0" err="1"/>
              <a:t>i</a:t>
            </a:r>
            <a:r>
              <a:rPr lang="en-US" sz="1400" dirty="0"/>
              <a:t>) return i+1;</a:t>
            </a:r>
          </a:p>
          <a:p>
            <a:endParaRPr lang="en-US" sz="1400" dirty="0"/>
          </a:p>
          <a:p>
            <a:r>
              <a:rPr lang="en-US" sz="1400" dirty="0"/>
              <a:t>declare x = 10;</a:t>
            </a:r>
          </a:p>
          <a:p>
            <a:r>
              <a:rPr lang="en-US" sz="1400" dirty="0"/>
              <a:t>declare y;</a:t>
            </a:r>
          </a:p>
          <a:p>
            <a:r>
              <a:rPr lang="en-US" sz="1400" dirty="0"/>
              <a:t>y = </a:t>
            </a:r>
            <a:r>
              <a:rPr lang="en-US" sz="1400" dirty="0" err="1"/>
              <a:t>inc</a:t>
            </a:r>
            <a:r>
              <a:rPr lang="en-US" sz="1400" dirty="0"/>
              <a:t>(x);</a:t>
            </a:r>
          </a:p>
          <a:p>
            <a:r>
              <a:rPr lang="en-US" sz="1400" dirty="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5"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extLst>
      <p:ext uri="{BB962C8B-B14F-4D97-AF65-F5344CB8AC3E}">
        <p14:creationId xmlns:p14="http://schemas.microsoft.com/office/powerpoint/2010/main" val="685780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3"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11</a:t>
            </a:r>
            <a:endParaRPr lang="en-US"/>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3" name="AutoShape 13"/>
          <p:cNvSpPr>
            <a:spLocks noChangeArrowheads="1"/>
          </p:cNvSpPr>
          <p:nvPr/>
        </p:nvSpPr>
        <p:spPr bwMode="auto">
          <a:xfrm>
            <a:off x="5638800" y="338613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dirty="0"/>
              <a:t>y </a:t>
            </a:r>
            <a:r>
              <a:rPr lang="en-US" dirty="0">
                <a:sym typeface="Symbol" charset="0"/>
              </a:rPr>
              <a:t></a:t>
            </a:r>
            <a:r>
              <a:rPr lang="en-US" dirty="0">
                <a:solidFill>
                  <a:srgbClr val="000000"/>
                </a:solidFill>
                <a:sym typeface="Symbol" charset="0"/>
              </a:rPr>
              <a:t> 11</a:t>
            </a:r>
            <a:endParaRPr lang="en-US" dirty="0">
              <a:solidFill>
                <a:srgbClr val="000000"/>
              </a:solidFill>
            </a:endParaRPr>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
        <p:nvSpPr>
          <p:cNvPr id="76819" name="Text Box 19"/>
          <p:cNvSpPr txBox="1">
            <a:spLocks noChangeArrowheads="1"/>
          </p:cNvSpPr>
          <p:nvPr/>
        </p:nvSpPr>
        <p:spPr bwMode="auto">
          <a:xfrm>
            <a:off x="2879725" y="3497263"/>
            <a:ext cx="2113003" cy="276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dirty="0">
                <a:solidFill>
                  <a:srgbClr val="FF0000"/>
                </a:solidFill>
              </a:rPr>
              <a:t>Execute put statement </a:t>
            </a:r>
            <a:r>
              <a:rPr lang="en-US" sz="1200" dirty="0">
                <a:solidFill>
                  <a:srgbClr val="FF0000"/>
                </a:solidFill>
                <a:sym typeface="Symbol" charset="0"/>
              </a:rPr>
              <a:t> 11</a:t>
            </a:r>
            <a:endParaRPr lang="en-US" sz="1200" dirty="0">
              <a:solidFill>
                <a:srgbClr val="FF0000"/>
              </a:solidFill>
            </a:endParaRPr>
          </a:p>
        </p:txBody>
      </p:sp>
    </p:spTree>
    <p:extLst>
      <p:ext uri="{BB962C8B-B14F-4D97-AF65-F5344CB8AC3E}">
        <p14:creationId xmlns:p14="http://schemas.microsoft.com/office/powerpoint/2010/main" val="2085239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Parameters</a:t>
            </a:r>
          </a:p>
        </p:txBody>
      </p:sp>
      <p:sp>
        <p:nvSpPr>
          <p:cNvPr id="15364" name="Text Box 4"/>
          <p:cNvSpPr txBox="1">
            <a:spLocks noChangeArrowheads="1"/>
          </p:cNvSpPr>
          <p:nvPr/>
        </p:nvSpPr>
        <p:spPr bwMode="auto">
          <a:xfrm>
            <a:off x="822325" y="2362200"/>
            <a:ext cx="3657600" cy="36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u="sng"/>
              <a:t>Terminology:</a:t>
            </a:r>
            <a:r>
              <a:rPr lang="en-US" sz="1800"/>
              <a:t> </a:t>
            </a:r>
            <a:r>
              <a:rPr lang="en-US" sz="1600"/>
              <a:t>Example: Java, C, C++</a:t>
            </a:r>
            <a:endParaRPr lang="en-US" sz="1400" u="sng"/>
          </a:p>
        </p:txBody>
      </p:sp>
      <p:sp>
        <p:nvSpPr>
          <p:cNvPr id="15365" name="Text Box 5"/>
          <p:cNvSpPr txBox="1">
            <a:spLocks noChangeArrowheads="1"/>
          </p:cNvSpPr>
          <p:nvPr/>
        </p:nvSpPr>
        <p:spPr bwMode="auto">
          <a:xfrm>
            <a:off x="1752600" y="2979738"/>
            <a:ext cx="1735138" cy="200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int plus (int a, int b) </a:t>
            </a:r>
          </a:p>
          <a:p>
            <a:r>
              <a:rPr lang="en-US" sz="1400"/>
              <a:t>{</a:t>
            </a:r>
          </a:p>
          <a:p>
            <a:r>
              <a:rPr lang="en-US" sz="1400"/>
              <a:t>     return a + b;</a:t>
            </a:r>
          </a:p>
          <a:p>
            <a:r>
              <a:rPr lang="en-US" sz="1400"/>
              <a:t>}</a:t>
            </a:r>
          </a:p>
          <a:p>
            <a:endParaRPr lang="en-US" sz="1400"/>
          </a:p>
          <a:p>
            <a:r>
              <a:rPr lang="en-US" sz="1400"/>
              <a:t>	</a:t>
            </a:r>
            <a:r>
              <a:rPr lang="en-US" sz="1400">
                <a:latin typeface="Arial"/>
              </a:rPr>
              <a:t>…</a:t>
            </a:r>
            <a:endParaRPr lang="en-US" sz="1400">
              <a:latin typeface="Courier CE" charset="0"/>
            </a:endParaRPr>
          </a:p>
          <a:p>
            <a:r>
              <a:rPr lang="en-US" sz="1400"/>
              <a:t>     int x = plus(1,2);</a:t>
            </a:r>
            <a:endParaRPr lang="en-US" sz="1400">
              <a:latin typeface="Courier CE" charset="0"/>
            </a:endParaRPr>
          </a:p>
          <a:p>
            <a:r>
              <a:rPr lang="en-US" sz="1400">
                <a:latin typeface="Courier CE" charset="0"/>
              </a:rPr>
              <a:t>	</a:t>
            </a:r>
            <a:r>
              <a:rPr lang="en-US" sz="1400">
                <a:latin typeface="Arial"/>
              </a:rPr>
              <a:t>…</a:t>
            </a:r>
            <a:endParaRPr lang="en-US" sz="1800" u="sng"/>
          </a:p>
          <a:p>
            <a:endParaRPr lang="en-US" sz="1400"/>
          </a:p>
        </p:txBody>
      </p:sp>
      <p:grpSp>
        <p:nvGrpSpPr>
          <p:cNvPr id="15366" name="Group 6"/>
          <p:cNvGrpSpPr>
            <a:grpSpLocks/>
          </p:cNvGrpSpPr>
          <p:nvPr/>
        </p:nvGrpSpPr>
        <p:grpSpPr bwMode="auto">
          <a:xfrm>
            <a:off x="2362200" y="2852738"/>
            <a:ext cx="3251200" cy="485775"/>
            <a:chOff x="1488" y="2496"/>
            <a:chExt cx="2048" cy="306"/>
          </a:xfrm>
        </p:grpSpPr>
        <p:sp>
          <p:nvSpPr>
            <p:cNvPr id="15367" name="Oval 7"/>
            <p:cNvSpPr>
              <a:spLocks noChangeArrowheads="1"/>
            </p:cNvSpPr>
            <p:nvPr/>
          </p:nvSpPr>
          <p:spPr bwMode="auto">
            <a:xfrm>
              <a:off x="1488" y="2562"/>
              <a:ext cx="720" cy="240"/>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68" name="Line 8"/>
            <p:cNvSpPr>
              <a:spLocks noChangeShapeType="1"/>
            </p:cNvSpPr>
            <p:nvPr/>
          </p:nvSpPr>
          <p:spPr bwMode="auto">
            <a:xfrm flipH="1">
              <a:off x="2256" y="2592"/>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369" name="Text Box 9"/>
            <p:cNvSpPr txBox="1">
              <a:spLocks noChangeArrowheads="1"/>
            </p:cNvSpPr>
            <p:nvPr/>
          </p:nvSpPr>
          <p:spPr bwMode="auto">
            <a:xfrm>
              <a:off x="2462" y="2496"/>
              <a:ext cx="1074"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a:t>Formal</a:t>
              </a:r>
              <a:r>
                <a:rPr lang="en-US" sz="1400"/>
                <a:t> Parameters</a:t>
              </a:r>
              <a:endParaRPr lang="en-US" sz="1400" u="sng"/>
            </a:p>
          </p:txBody>
        </p:sp>
      </p:grpSp>
      <p:grpSp>
        <p:nvGrpSpPr>
          <p:cNvPr id="15370" name="Group 10"/>
          <p:cNvGrpSpPr>
            <a:grpSpLocks/>
          </p:cNvGrpSpPr>
          <p:nvPr/>
        </p:nvGrpSpPr>
        <p:grpSpPr bwMode="auto">
          <a:xfrm>
            <a:off x="2914650" y="4071938"/>
            <a:ext cx="2495550" cy="495300"/>
            <a:chOff x="1836" y="3264"/>
            <a:chExt cx="1572" cy="312"/>
          </a:xfrm>
        </p:grpSpPr>
        <p:sp>
          <p:nvSpPr>
            <p:cNvPr id="15371" name="Oval 11"/>
            <p:cNvSpPr>
              <a:spLocks noChangeArrowheads="1"/>
            </p:cNvSpPr>
            <p:nvPr/>
          </p:nvSpPr>
          <p:spPr bwMode="auto">
            <a:xfrm>
              <a:off x="1836" y="3384"/>
              <a:ext cx="288"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2" name="Line 12"/>
            <p:cNvSpPr>
              <a:spLocks noChangeShapeType="1"/>
            </p:cNvSpPr>
            <p:nvPr/>
          </p:nvSpPr>
          <p:spPr bwMode="auto">
            <a:xfrm flipH="1">
              <a:off x="2160" y="3360"/>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373" name="Text Box 13"/>
            <p:cNvSpPr txBox="1">
              <a:spLocks noChangeArrowheads="1"/>
            </p:cNvSpPr>
            <p:nvPr/>
          </p:nvSpPr>
          <p:spPr bwMode="auto">
            <a:xfrm>
              <a:off x="2371" y="3264"/>
              <a:ext cx="1037"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a:t>Actual</a:t>
              </a:r>
              <a:r>
                <a:rPr lang="en-US" sz="1400"/>
                <a:t> Parameters</a:t>
              </a:r>
              <a:endParaRPr lang="en-US" sz="1400" u="sng"/>
            </a:p>
          </p:txBody>
        </p:sp>
      </p:grpSp>
      <p:grpSp>
        <p:nvGrpSpPr>
          <p:cNvPr id="15374" name="Group 14"/>
          <p:cNvGrpSpPr>
            <a:grpSpLocks/>
          </p:cNvGrpSpPr>
          <p:nvPr/>
        </p:nvGrpSpPr>
        <p:grpSpPr bwMode="auto">
          <a:xfrm>
            <a:off x="609600" y="3005138"/>
            <a:ext cx="4197349" cy="1905000"/>
            <a:chOff x="384" y="2592"/>
            <a:chExt cx="2644" cy="1200"/>
          </a:xfrm>
        </p:grpSpPr>
        <p:grpSp>
          <p:nvGrpSpPr>
            <p:cNvPr id="15375" name="Group 15"/>
            <p:cNvGrpSpPr>
              <a:grpSpLocks/>
            </p:cNvGrpSpPr>
            <p:nvPr/>
          </p:nvGrpSpPr>
          <p:grpSpPr bwMode="auto">
            <a:xfrm>
              <a:off x="384" y="2592"/>
              <a:ext cx="720" cy="1200"/>
              <a:chOff x="384" y="2592"/>
              <a:chExt cx="720" cy="1200"/>
            </a:xfrm>
          </p:grpSpPr>
          <p:sp>
            <p:nvSpPr>
              <p:cNvPr id="15376" name="AutoShape 16"/>
              <p:cNvSpPr>
                <a:spLocks/>
              </p:cNvSpPr>
              <p:nvPr/>
            </p:nvSpPr>
            <p:spPr bwMode="auto">
              <a:xfrm>
                <a:off x="1056" y="2592"/>
                <a:ext cx="48" cy="576"/>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7" name="Text Box 17"/>
              <p:cNvSpPr txBox="1">
                <a:spLocks noChangeArrowheads="1"/>
              </p:cNvSpPr>
              <p:nvPr/>
            </p:nvSpPr>
            <p:spPr bwMode="auto">
              <a:xfrm>
                <a:off x="384" y="2716"/>
                <a:ext cx="688" cy="3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dirty="0"/>
                  <a:t>Function</a:t>
                </a:r>
              </a:p>
              <a:p>
                <a:r>
                  <a:rPr lang="en-US" sz="1400" dirty="0" smtClean="0"/>
                  <a:t>Declaration</a:t>
                </a:r>
                <a:endParaRPr lang="en-US" sz="1400" dirty="0"/>
              </a:p>
            </p:txBody>
          </p:sp>
          <p:sp>
            <p:nvSpPr>
              <p:cNvPr id="15378" name="AutoShape 18"/>
              <p:cNvSpPr>
                <a:spLocks/>
              </p:cNvSpPr>
              <p:nvPr/>
            </p:nvSpPr>
            <p:spPr bwMode="auto">
              <a:xfrm>
                <a:off x="1056" y="3312"/>
                <a:ext cx="48" cy="48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9" name="Text Box 19"/>
              <p:cNvSpPr txBox="1">
                <a:spLocks noChangeArrowheads="1"/>
              </p:cNvSpPr>
              <p:nvPr/>
            </p:nvSpPr>
            <p:spPr bwMode="auto">
              <a:xfrm>
                <a:off x="518" y="3387"/>
                <a:ext cx="546" cy="3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Function</a:t>
                </a:r>
              </a:p>
              <a:p>
                <a:r>
                  <a:rPr lang="en-US" sz="1400"/>
                  <a:t>Call</a:t>
                </a:r>
              </a:p>
            </p:txBody>
          </p:sp>
        </p:grpSp>
        <p:grpSp>
          <p:nvGrpSpPr>
            <p:cNvPr id="15380" name="Group 20"/>
            <p:cNvGrpSpPr>
              <a:grpSpLocks/>
            </p:cNvGrpSpPr>
            <p:nvPr/>
          </p:nvGrpSpPr>
          <p:grpSpPr bwMode="auto">
            <a:xfrm>
              <a:off x="2112" y="2736"/>
              <a:ext cx="916" cy="384"/>
              <a:chOff x="2112" y="2736"/>
              <a:chExt cx="916" cy="384"/>
            </a:xfrm>
          </p:grpSpPr>
          <p:sp>
            <p:nvSpPr>
              <p:cNvPr id="15381" name="AutoShape 21"/>
              <p:cNvSpPr>
                <a:spLocks/>
              </p:cNvSpPr>
              <p:nvPr/>
            </p:nvSpPr>
            <p:spPr bwMode="auto">
              <a:xfrm>
                <a:off x="2112" y="2736"/>
                <a:ext cx="48" cy="384"/>
              </a:xfrm>
              <a:prstGeom prst="righ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82" name="Text Box 22"/>
              <p:cNvSpPr txBox="1">
                <a:spLocks noChangeArrowheads="1"/>
              </p:cNvSpPr>
              <p:nvPr/>
            </p:nvSpPr>
            <p:spPr bwMode="auto">
              <a:xfrm>
                <a:off x="2196" y="2829"/>
                <a:ext cx="832"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Function Body</a:t>
                </a:r>
              </a:p>
            </p:txBody>
          </p:sp>
        </p:grpSp>
      </p:grpSp>
      <p:sp>
        <p:nvSpPr>
          <p:cNvPr id="15383" name="Text Box 23"/>
          <p:cNvSpPr txBox="1">
            <a:spLocks noChangeArrowheads="1"/>
          </p:cNvSpPr>
          <p:nvPr/>
        </p:nvSpPr>
        <p:spPr bwMode="auto">
          <a:xfrm>
            <a:off x="5715000" y="3233738"/>
            <a:ext cx="2582395" cy="9541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dirty="0"/>
              <a:t>Observation</a:t>
            </a:r>
            <a:r>
              <a:rPr lang="en-US" sz="1400" dirty="0"/>
              <a:t>: in function</a:t>
            </a:r>
          </a:p>
          <a:p>
            <a:r>
              <a:rPr lang="en-US" sz="1400" dirty="0" smtClean="0"/>
              <a:t>declaration formal </a:t>
            </a:r>
            <a:r>
              <a:rPr lang="en-US" sz="1400" dirty="0"/>
              <a:t>parameters</a:t>
            </a:r>
          </a:p>
          <a:p>
            <a:r>
              <a:rPr lang="en-US" sz="1400" dirty="0"/>
              <a:t>act as placeholders for the</a:t>
            </a:r>
            <a:br>
              <a:rPr lang="en-US" sz="1400" dirty="0"/>
            </a:br>
            <a:r>
              <a:rPr lang="en-US" sz="1400" dirty="0"/>
              <a:t>values of actual parameters.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 calcmode="lin" valueType="num">
                                      <p:cBhvr additive="base">
                                        <p:cTn id="7" dur="500" fill="hold"/>
                                        <p:tgtEl>
                                          <p:spTgt spid="15374"/>
                                        </p:tgtEl>
                                        <p:attrNameLst>
                                          <p:attrName>ppt_x</p:attrName>
                                        </p:attrNameLst>
                                      </p:cBhvr>
                                      <p:tavLst>
                                        <p:tav tm="0">
                                          <p:val>
                                            <p:strVal val="#ppt_x"/>
                                          </p:val>
                                        </p:tav>
                                        <p:tav tm="100000">
                                          <p:val>
                                            <p:strVal val="#ppt_x"/>
                                          </p:val>
                                        </p:tav>
                                      </p:tavLst>
                                    </p:anim>
                                    <p:anim calcmode="lin" valueType="num">
                                      <p:cBhvr additive="base">
                                        <p:cTn id="8"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0"/>
                                        </p:tgtEl>
                                        <p:attrNameLst>
                                          <p:attrName>style.visibility</p:attrName>
                                        </p:attrNameLst>
                                      </p:cBhvr>
                                      <p:to>
                                        <p:strVal val="visible"/>
                                      </p:to>
                                    </p:set>
                                    <p:anim calcmode="lin" valueType="num">
                                      <p:cBhvr additive="base">
                                        <p:cTn id="19" dur="500" fill="hold"/>
                                        <p:tgtEl>
                                          <p:spTgt spid="15370"/>
                                        </p:tgtEl>
                                        <p:attrNameLst>
                                          <p:attrName>ppt_x</p:attrName>
                                        </p:attrNameLst>
                                      </p:cBhvr>
                                      <p:tavLst>
                                        <p:tav tm="0">
                                          <p:val>
                                            <p:strVal val="#ppt_x"/>
                                          </p:val>
                                        </p:tav>
                                        <p:tav tm="100000">
                                          <p:val>
                                            <p:strVal val="#ppt_x"/>
                                          </p:val>
                                        </p:tav>
                                      </p:tavLst>
                                    </p:anim>
                                    <p:anim calcmode="lin" valueType="num">
                                      <p:cBhvr additive="base">
                                        <p:cTn id="20"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83"/>
                                        </p:tgtEl>
                                        <p:attrNameLst>
                                          <p:attrName>style.visibility</p:attrName>
                                        </p:attrNameLst>
                                      </p:cBhvr>
                                      <p:to>
                                        <p:strVal val="visible"/>
                                      </p:to>
                                    </p:set>
                                    <p:anim calcmode="lin" valueType="num">
                                      <p:cBhvr additive="base">
                                        <p:cTn id="25" dur="500" fill="hold"/>
                                        <p:tgtEl>
                                          <p:spTgt spid="15383"/>
                                        </p:tgtEl>
                                        <p:attrNameLst>
                                          <p:attrName>ppt_x</p:attrName>
                                        </p:attrNameLst>
                                      </p:cBhvr>
                                      <p:tavLst>
                                        <p:tav tm="0">
                                          <p:val>
                                            <p:strVal val="#ppt_x"/>
                                          </p:val>
                                        </p:tav>
                                        <p:tav tm="100000">
                                          <p:val>
                                            <p:strVal val="#ppt_x"/>
                                          </p:val>
                                        </p:tav>
                                      </p:tavLst>
                                    </p:anim>
                                    <p:anim calcmode="lin" valueType="num">
                                      <p:cBhvr additive="base">
                                        <p:cTn id="26" dur="500" fill="hold"/>
                                        <p:tgtEl>
                                          <p:spTgt spid="1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9875" name="Rectangle 3"/>
          <p:cNvSpPr>
            <a:spLocks noGrp="1" noChangeArrowheads="1"/>
          </p:cNvSpPr>
          <p:nvPr>
            <p:ph type="title"/>
          </p:nvPr>
        </p:nvSpPr>
        <p:spPr/>
        <p:txBody>
          <a:bodyPr/>
          <a:lstStyle/>
          <a:p>
            <a:r>
              <a:rPr lang="en-US"/>
              <a:t>Programs with Functions</a:t>
            </a:r>
          </a:p>
        </p:txBody>
      </p:sp>
      <p:sp>
        <p:nvSpPr>
          <p:cNvPr id="7987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987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9878"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9879" name="AutoShape 7"/>
          <p:cNvCxnSpPr>
            <a:cxnSpLocks noChangeShapeType="1"/>
            <a:stCxn id="79878" idx="0"/>
            <a:endCxn id="79877"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98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988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98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98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9884" name="AutoShape 12"/>
          <p:cNvCxnSpPr>
            <a:cxnSpLocks noChangeShapeType="1"/>
            <a:stCxn id="79882" idx="1"/>
            <a:endCxn id="79877"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988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988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9888"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dirty="0"/>
              <a:t>y </a:t>
            </a:r>
            <a:r>
              <a:rPr lang="en-US" dirty="0">
                <a:sym typeface="Symbol" charset="0"/>
              </a:rPr>
              <a:t> 11</a:t>
            </a:r>
            <a:endParaRPr lang="en-US" dirty="0"/>
          </a:p>
        </p:txBody>
      </p:sp>
      <p:sp>
        <p:nvSpPr>
          <p:cNvPr id="7988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18" name="Rectangle 2"/>
          <p:cNvSpPr>
            <a:spLocks noGrp="1" noChangeArrowheads="1"/>
          </p:cNvSpPr>
          <p:nvPr>
            <p:ph type="title"/>
          </p:nvPr>
        </p:nvSpPr>
        <p:spPr/>
        <p:txBody>
          <a:bodyPr/>
          <a:lstStyle/>
          <a:p>
            <a:r>
              <a:rPr lang="en-US"/>
              <a:t>Multiple Parameters</a:t>
            </a:r>
          </a:p>
        </p:txBody>
      </p:sp>
      <p:sp>
        <p:nvSpPr>
          <p:cNvPr id="34819" name="Text Box 3"/>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348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4823" name="AutoShape 7"/>
          <p:cNvCxnSpPr>
            <a:cxnSpLocks noChangeShapeType="1"/>
            <a:stCxn id="34822" idx="0"/>
            <a:endCxn id="348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48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48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48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48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34830" name="AutoShape 14"/>
          <p:cNvCxnSpPr>
            <a:cxnSpLocks noChangeShapeType="1"/>
            <a:stCxn id="34826" idx="1"/>
            <a:endCxn id="348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1923" name="Rectangle 3"/>
          <p:cNvSpPr>
            <a:spLocks noGrp="1" noChangeArrowheads="1"/>
          </p:cNvSpPr>
          <p:nvPr>
            <p:ph type="title"/>
          </p:nvPr>
        </p:nvSpPr>
        <p:spPr/>
        <p:txBody>
          <a:bodyPr/>
          <a:lstStyle/>
          <a:p>
            <a:r>
              <a:rPr lang="en-US"/>
              <a:t>Multiple Parameters</a:t>
            </a:r>
          </a:p>
        </p:txBody>
      </p:sp>
      <p:sp>
        <p:nvSpPr>
          <p:cNvPr id="81924"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192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192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1927" name="AutoShape 7"/>
          <p:cNvCxnSpPr>
            <a:cxnSpLocks noChangeShapeType="1"/>
            <a:stCxn id="81926" idx="0"/>
            <a:endCxn id="8192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19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192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19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19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1932" name="AutoShape 12"/>
          <p:cNvCxnSpPr>
            <a:cxnSpLocks noChangeShapeType="1"/>
            <a:stCxn id="81930" idx="1"/>
            <a:endCxn id="8192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1933"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1934"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81"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81"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extLst>
      <p:ext uri="{BB962C8B-B14F-4D97-AF65-F5344CB8AC3E}">
        <p14:creationId xmlns:p14="http://schemas.microsoft.com/office/powerpoint/2010/main" val="1486778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
        <p:nvSpPr>
          <p:cNvPr id="18" name="AutoShape 13"/>
          <p:cNvSpPr>
            <a:spLocks noChangeArrowheads="1"/>
          </p:cNvSpPr>
          <p:nvPr/>
        </p:nvSpPr>
        <p:spPr bwMode="auto">
          <a:xfrm>
            <a:off x="5638800" y="277535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Tree>
    <p:extLst>
      <p:ext uri="{BB962C8B-B14F-4D97-AF65-F5344CB8AC3E}">
        <p14:creationId xmlns:p14="http://schemas.microsoft.com/office/powerpoint/2010/main" val="4139165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Recursion</a:t>
            </a:r>
          </a:p>
        </p:txBody>
      </p:sp>
      <p:sp>
        <p:nvSpPr>
          <p:cNvPr id="368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368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6871" name="AutoShape 7"/>
          <p:cNvCxnSpPr>
            <a:cxnSpLocks noChangeShapeType="1"/>
            <a:stCxn id="36870" idx="0"/>
            <a:endCxn id="368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68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68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68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368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36880" name="AutoShape 16"/>
          <p:cNvCxnSpPr>
            <a:cxnSpLocks noChangeShapeType="1"/>
            <a:stCxn id="36876" idx="0"/>
            <a:endCxn id="368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36881" name="AutoShape 17"/>
          <p:cNvCxnSpPr>
            <a:cxnSpLocks noChangeShapeType="1"/>
            <a:stCxn id="36877" idx="0"/>
            <a:endCxn id="368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36882" name="AutoShape 18"/>
          <p:cNvCxnSpPr>
            <a:cxnSpLocks noChangeShapeType="1"/>
            <a:stCxn id="36874" idx="1"/>
            <a:endCxn id="368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67" name="Rectangle 3"/>
          <p:cNvSpPr>
            <a:spLocks noGrp="1" noChangeArrowheads="1"/>
          </p:cNvSpPr>
          <p:nvPr>
            <p:ph type="title"/>
          </p:nvPr>
        </p:nvSpPr>
        <p:spPr/>
        <p:txBody>
          <a:bodyPr/>
          <a:lstStyle/>
          <a:p>
            <a:r>
              <a:rPr lang="en-US"/>
              <a:t>Recursion</a:t>
            </a:r>
          </a:p>
        </p:txBody>
      </p:sp>
      <p:sp>
        <p:nvSpPr>
          <p:cNvPr id="880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880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8071" name="AutoShape 7"/>
          <p:cNvCxnSpPr>
            <a:cxnSpLocks noChangeShapeType="1"/>
            <a:stCxn id="88070" idx="0"/>
            <a:endCxn id="880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80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80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80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880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88080" name="AutoShape 16"/>
          <p:cNvCxnSpPr>
            <a:cxnSpLocks noChangeShapeType="1"/>
            <a:stCxn id="88076" idx="0"/>
            <a:endCxn id="880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88081" name="AutoShape 17"/>
          <p:cNvCxnSpPr>
            <a:cxnSpLocks noChangeShapeType="1"/>
            <a:stCxn id="88077" idx="0"/>
            <a:endCxn id="880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8082" name="AutoShape 18"/>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88083" name="AutoShape 19"/>
          <p:cNvCxnSpPr>
            <a:cxnSpLocks noChangeShapeType="1"/>
            <a:stCxn id="88074" idx="1"/>
            <a:endCxn id="880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808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15" name="Rectangle 3"/>
          <p:cNvSpPr>
            <a:spLocks noGrp="1" noChangeArrowheads="1"/>
          </p:cNvSpPr>
          <p:nvPr>
            <p:ph type="title"/>
          </p:nvPr>
        </p:nvSpPr>
        <p:spPr/>
        <p:txBody>
          <a:bodyPr/>
          <a:lstStyle/>
          <a:p>
            <a:r>
              <a:rPr lang="en-US"/>
              <a:t>Recursion</a:t>
            </a:r>
          </a:p>
        </p:txBody>
      </p:sp>
      <p:sp>
        <p:nvSpPr>
          <p:cNvPr id="9011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01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0119" name="AutoShape 7"/>
          <p:cNvCxnSpPr>
            <a:cxnSpLocks noChangeShapeType="1"/>
            <a:stCxn id="90118" idx="0"/>
            <a:endCxn id="901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01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012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01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01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01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2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2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012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0128" name="AutoShape 16"/>
          <p:cNvCxnSpPr>
            <a:cxnSpLocks noChangeShapeType="1"/>
            <a:stCxn id="90124" idx="0"/>
            <a:endCxn id="9011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0129" name="AutoShape 17"/>
          <p:cNvCxnSpPr>
            <a:cxnSpLocks noChangeShapeType="1"/>
            <a:stCxn id="90125" idx="0"/>
            <a:endCxn id="9012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0130" name="AutoShape 18"/>
          <p:cNvSpPr>
            <a:spLocks noChangeArrowheads="1"/>
          </p:cNvSpPr>
          <p:nvPr/>
        </p:nvSpPr>
        <p:spPr bwMode="auto">
          <a:xfrm>
            <a:off x="5638800" y="4419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0131" name="AutoShape 19"/>
          <p:cNvCxnSpPr>
            <a:cxnSpLocks noChangeShapeType="1"/>
            <a:stCxn id="90122" idx="1"/>
            <a:endCxn id="901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013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013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69925" y="1490663"/>
            <a:ext cx="184150"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sz="1800"/>
          </a:p>
        </p:txBody>
      </p:sp>
      <p:sp>
        <p:nvSpPr>
          <p:cNvPr id="17411" name="Rectangle 3"/>
          <p:cNvSpPr>
            <a:spLocks noGrp="1" noChangeArrowheads="1"/>
          </p:cNvSpPr>
          <p:nvPr>
            <p:ph type="title"/>
          </p:nvPr>
        </p:nvSpPr>
        <p:spPr/>
        <p:txBody>
          <a:bodyPr/>
          <a:lstStyle/>
          <a:p>
            <a:r>
              <a:rPr lang="en-US"/>
              <a:t>Two Fundamental Questions</a:t>
            </a:r>
          </a:p>
        </p:txBody>
      </p:sp>
      <p:sp>
        <p:nvSpPr>
          <p:cNvPr id="17412" name="Rectangle 4"/>
          <p:cNvSpPr>
            <a:spLocks noGrp="1" noChangeArrowheads="1"/>
          </p:cNvSpPr>
          <p:nvPr>
            <p:ph type="body" idx="1"/>
          </p:nvPr>
        </p:nvSpPr>
        <p:spPr/>
        <p:txBody>
          <a:bodyPr/>
          <a:lstStyle/>
          <a:p>
            <a:r>
              <a:rPr lang="en-US"/>
              <a:t>How is the </a:t>
            </a:r>
            <a:r>
              <a:rPr lang="en-US" u="sng"/>
              <a:t>correspondence</a:t>
            </a:r>
            <a:r>
              <a:rPr lang="en-US"/>
              <a:t> between actual and formal parameters established?</a:t>
            </a:r>
          </a:p>
          <a:p>
            <a:r>
              <a:rPr lang="en-US"/>
              <a:t>How is the </a:t>
            </a:r>
            <a:r>
              <a:rPr lang="en-US" u="sng"/>
              <a:t>value</a:t>
            </a:r>
            <a:r>
              <a:rPr lang="en-US"/>
              <a:t> of an actual parameter </a:t>
            </a:r>
            <a:r>
              <a:rPr lang="en-US" u="sng"/>
              <a:t>transmitted</a:t>
            </a:r>
            <a:r>
              <a:rPr lang="en-US"/>
              <a:t> to a formal parameter?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63" name="Rectangle 3"/>
          <p:cNvSpPr>
            <a:spLocks noGrp="1" noChangeArrowheads="1"/>
          </p:cNvSpPr>
          <p:nvPr>
            <p:ph type="title"/>
          </p:nvPr>
        </p:nvSpPr>
        <p:spPr/>
        <p:txBody>
          <a:bodyPr/>
          <a:lstStyle/>
          <a:p>
            <a:r>
              <a:rPr lang="en-US"/>
              <a:t>Recursion</a:t>
            </a:r>
          </a:p>
        </p:txBody>
      </p:sp>
      <p:sp>
        <p:nvSpPr>
          <p:cNvPr id="9216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21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6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2167" name="AutoShape 7"/>
          <p:cNvCxnSpPr>
            <a:cxnSpLocks noChangeShapeType="1"/>
            <a:stCxn id="92166" idx="0"/>
            <a:endCxn id="9216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1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216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21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21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21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7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7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17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2176" name="AutoShape 16"/>
          <p:cNvCxnSpPr>
            <a:cxnSpLocks noChangeShapeType="1"/>
            <a:stCxn id="92172" idx="0"/>
            <a:endCxn id="9216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2177" name="AutoShape 17"/>
          <p:cNvCxnSpPr>
            <a:cxnSpLocks noChangeShapeType="1"/>
            <a:stCxn id="92173" idx="0"/>
            <a:endCxn id="9217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2178"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2179" name="AutoShape 19"/>
          <p:cNvCxnSpPr>
            <a:cxnSpLocks noChangeShapeType="1"/>
            <a:stCxn id="92170" idx="1"/>
            <a:endCxn id="92166"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18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218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218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59" name="Rectangle 3"/>
          <p:cNvSpPr>
            <a:spLocks noGrp="1" noChangeArrowheads="1"/>
          </p:cNvSpPr>
          <p:nvPr>
            <p:ph type="title"/>
          </p:nvPr>
        </p:nvSpPr>
        <p:spPr/>
        <p:txBody>
          <a:bodyPr/>
          <a:lstStyle/>
          <a:p>
            <a:r>
              <a:rPr lang="en-US"/>
              <a:t>Recursion</a:t>
            </a:r>
          </a:p>
        </p:txBody>
      </p:sp>
      <p:sp>
        <p:nvSpPr>
          <p:cNvPr id="9626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626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6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6263" name="AutoShape 7"/>
          <p:cNvCxnSpPr>
            <a:cxnSpLocks noChangeShapeType="1"/>
            <a:stCxn id="96262" idx="0"/>
            <a:endCxn id="9626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62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626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62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62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626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6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7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627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6272" name="AutoShape 16"/>
          <p:cNvCxnSpPr>
            <a:cxnSpLocks noChangeShapeType="1"/>
            <a:stCxn id="96268" idx="0"/>
            <a:endCxn id="9626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6273" name="AutoShape 17"/>
          <p:cNvCxnSpPr>
            <a:cxnSpLocks noChangeShapeType="1"/>
            <a:stCxn id="96269" idx="0"/>
            <a:endCxn id="9626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6274"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6275" name="AutoShape 19"/>
          <p:cNvCxnSpPr>
            <a:cxnSpLocks noChangeShapeType="1"/>
            <a:stCxn id="96266" idx="1"/>
            <a:endCxn id="9626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627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627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627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07" name="Rectangle 3"/>
          <p:cNvSpPr>
            <a:spLocks noGrp="1" noChangeArrowheads="1"/>
          </p:cNvSpPr>
          <p:nvPr>
            <p:ph type="title"/>
          </p:nvPr>
        </p:nvSpPr>
        <p:spPr/>
        <p:txBody>
          <a:bodyPr/>
          <a:lstStyle/>
          <a:p>
            <a:r>
              <a:rPr lang="en-US"/>
              <a:t>Recursion</a:t>
            </a:r>
          </a:p>
        </p:txBody>
      </p:sp>
      <p:sp>
        <p:nvSpPr>
          <p:cNvPr id="9830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830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8311" name="AutoShape 7"/>
          <p:cNvCxnSpPr>
            <a:cxnSpLocks noChangeShapeType="1"/>
            <a:stCxn id="98310" idx="0"/>
            <a:endCxn id="9830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83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831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83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83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831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831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8320" name="AutoShape 16"/>
          <p:cNvCxnSpPr>
            <a:cxnSpLocks noChangeShapeType="1"/>
            <a:stCxn id="98316" idx="0"/>
            <a:endCxn id="9831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98321" name="AutoShape 17"/>
          <p:cNvCxnSpPr>
            <a:cxnSpLocks noChangeShapeType="1"/>
            <a:stCxn id="98317" idx="0"/>
            <a:endCxn id="9831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8322"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8323" name="AutoShape 19"/>
          <p:cNvCxnSpPr>
            <a:cxnSpLocks noChangeShapeType="1"/>
            <a:stCxn id="98314" idx="1"/>
            <a:endCxn id="9831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832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832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832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9832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55" name="Rectangle 3"/>
          <p:cNvSpPr>
            <a:spLocks noGrp="1" noChangeArrowheads="1"/>
          </p:cNvSpPr>
          <p:nvPr>
            <p:ph type="title"/>
          </p:nvPr>
        </p:nvSpPr>
        <p:spPr/>
        <p:txBody>
          <a:bodyPr/>
          <a:lstStyle/>
          <a:p>
            <a:r>
              <a:rPr lang="en-US"/>
              <a:t>Recursion</a:t>
            </a:r>
          </a:p>
        </p:txBody>
      </p:sp>
      <p:sp>
        <p:nvSpPr>
          <p:cNvPr id="10035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035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5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0359" name="AutoShape 7"/>
          <p:cNvCxnSpPr>
            <a:cxnSpLocks noChangeShapeType="1"/>
            <a:stCxn id="100358" idx="0"/>
            <a:endCxn id="10035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03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036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03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03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036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6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6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036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0368" name="AutoShape 16"/>
          <p:cNvCxnSpPr>
            <a:cxnSpLocks noChangeShapeType="1"/>
            <a:stCxn id="100364" idx="0"/>
            <a:endCxn id="10035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0369" name="AutoShape 17"/>
          <p:cNvCxnSpPr>
            <a:cxnSpLocks noChangeShapeType="1"/>
            <a:stCxn id="100365" idx="0"/>
            <a:endCxn id="10036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0370"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0371" name="AutoShape 19"/>
          <p:cNvCxnSpPr>
            <a:cxnSpLocks noChangeShapeType="1"/>
            <a:stCxn id="100362" idx="1"/>
            <a:endCxn id="10036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037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037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037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037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037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03" name="Rectangle 3"/>
          <p:cNvSpPr>
            <a:spLocks noGrp="1" noChangeArrowheads="1"/>
          </p:cNvSpPr>
          <p:nvPr>
            <p:ph type="title"/>
          </p:nvPr>
        </p:nvSpPr>
        <p:spPr/>
        <p:txBody>
          <a:bodyPr/>
          <a:lstStyle/>
          <a:p>
            <a:r>
              <a:rPr lang="en-US"/>
              <a:t>Recursion</a:t>
            </a:r>
          </a:p>
        </p:txBody>
      </p:sp>
      <p:sp>
        <p:nvSpPr>
          <p:cNvPr id="10240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240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0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2407" name="AutoShape 7"/>
          <p:cNvCxnSpPr>
            <a:cxnSpLocks noChangeShapeType="1"/>
            <a:stCxn id="102406" idx="0"/>
            <a:endCxn id="10240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240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24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24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241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1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1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241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2416" name="AutoShape 16"/>
          <p:cNvCxnSpPr>
            <a:cxnSpLocks noChangeShapeType="1"/>
            <a:stCxn id="102412" idx="0"/>
            <a:endCxn id="10240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2417" name="AutoShape 17"/>
          <p:cNvCxnSpPr>
            <a:cxnSpLocks noChangeShapeType="1"/>
            <a:stCxn id="102413" idx="0"/>
            <a:endCxn id="10241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2418"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2419" name="AutoShape 19"/>
          <p:cNvCxnSpPr>
            <a:cxnSpLocks noChangeShapeType="1"/>
            <a:stCxn id="102410" idx="1"/>
            <a:endCxn id="10241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2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242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242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242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2424"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51" name="Rectangle 3"/>
          <p:cNvSpPr>
            <a:spLocks noGrp="1" noChangeArrowheads="1"/>
          </p:cNvSpPr>
          <p:nvPr>
            <p:ph type="title"/>
          </p:nvPr>
        </p:nvSpPr>
        <p:spPr/>
        <p:txBody>
          <a:bodyPr/>
          <a:lstStyle/>
          <a:p>
            <a:r>
              <a:rPr lang="en-US"/>
              <a:t>Recursion</a:t>
            </a:r>
          </a:p>
        </p:txBody>
      </p:sp>
      <p:sp>
        <p:nvSpPr>
          <p:cNvPr id="10445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445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5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4455" name="AutoShape 7"/>
          <p:cNvCxnSpPr>
            <a:cxnSpLocks noChangeShapeType="1"/>
            <a:stCxn id="104454" idx="0"/>
            <a:endCxn id="10445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5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445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445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445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446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61"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6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446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4464" name="AutoShape 16"/>
          <p:cNvCxnSpPr>
            <a:cxnSpLocks noChangeShapeType="1"/>
            <a:stCxn id="104460" idx="0"/>
            <a:endCxn id="10445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4465" name="AutoShape 17"/>
          <p:cNvCxnSpPr>
            <a:cxnSpLocks noChangeShapeType="1"/>
            <a:stCxn id="104461" idx="0"/>
            <a:endCxn id="104460"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66"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4467" name="AutoShape 19"/>
          <p:cNvCxnSpPr>
            <a:cxnSpLocks noChangeShapeType="1"/>
            <a:stCxn id="104458" idx="1"/>
            <a:endCxn id="104461"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6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446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447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4472"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499" name="Rectangle 3"/>
          <p:cNvSpPr>
            <a:spLocks noGrp="1" noChangeArrowheads="1"/>
          </p:cNvSpPr>
          <p:nvPr>
            <p:ph type="title"/>
          </p:nvPr>
        </p:nvSpPr>
        <p:spPr/>
        <p:txBody>
          <a:bodyPr/>
          <a:lstStyle/>
          <a:p>
            <a:r>
              <a:rPr lang="en-US"/>
              <a:t>Recursion</a:t>
            </a:r>
          </a:p>
        </p:txBody>
      </p:sp>
      <p:sp>
        <p:nvSpPr>
          <p:cNvPr id="10650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65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6503" name="AutoShape 7"/>
          <p:cNvCxnSpPr>
            <a:cxnSpLocks noChangeShapeType="1"/>
            <a:stCxn id="106502" idx="0"/>
            <a:endCxn id="1065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650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65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65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65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09"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1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651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6512" name="AutoShape 16"/>
          <p:cNvCxnSpPr>
            <a:cxnSpLocks noChangeShapeType="1"/>
            <a:stCxn id="106508" idx="0"/>
            <a:endCxn id="10650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6513" name="AutoShape 17"/>
          <p:cNvCxnSpPr>
            <a:cxnSpLocks noChangeShapeType="1"/>
            <a:stCxn id="106509" idx="0"/>
            <a:endCxn id="106508"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14"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6515" name="AutoShape 19"/>
          <p:cNvCxnSpPr>
            <a:cxnSpLocks noChangeShapeType="1"/>
            <a:stCxn id="106506" idx="1"/>
            <a:endCxn id="106509"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1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651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651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1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6520"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2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652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47" name="Rectangle 3"/>
          <p:cNvSpPr>
            <a:spLocks noGrp="1" noChangeArrowheads="1"/>
          </p:cNvSpPr>
          <p:nvPr>
            <p:ph type="title"/>
          </p:nvPr>
        </p:nvSpPr>
        <p:spPr/>
        <p:txBody>
          <a:bodyPr/>
          <a:lstStyle/>
          <a:p>
            <a:r>
              <a:rPr lang="en-US"/>
              <a:t>Recursion</a:t>
            </a:r>
          </a:p>
        </p:txBody>
      </p:sp>
      <p:sp>
        <p:nvSpPr>
          <p:cNvPr id="10854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854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8551" name="AutoShape 7"/>
          <p:cNvCxnSpPr>
            <a:cxnSpLocks noChangeShapeType="1"/>
            <a:stCxn id="108550" idx="0"/>
            <a:endCxn id="10854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5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855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855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855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855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7"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855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8560" name="AutoShape 16"/>
          <p:cNvCxnSpPr>
            <a:cxnSpLocks noChangeShapeType="1"/>
            <a:stCxn id="108556" idx="0"/>
            <a:endCxn id="10855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8561" name="AutoShape 17"/>
          <p:cNvCxnSpPr>
            <a:cxnSpLocks noChangeShapeType="1"/>
            <a:stCxn id="108557" idx="0"/>
            <a:endCxn id="108556"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62"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8563" name="AutoShape 19"/>
          <p:cNvCxnSpPr>
            <a:cxnSpLocks noChangeShapeType="1"/>
            <a:stCxn id="108554" idx="1"/>
            <a:endCxn id="108557"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6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856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856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8568"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857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595" name="Rectangle 3"/>
          <p:cNvSpPr>
            <a:spLocks noGrp="1" noChangeArrowheads="1"/>
          </p:cNvSpPr>
          <p:nvPr>
            <p:ph type="title"/>
          </p:nvPr>
        </p:nvSpPr>
        <p:spPr/>
        <p:txBody>
          <a:bodyPr/>
          <a:lstStyle/>
          <a:p>
            <a:r>
              <a:rPr lang="en-US"/>
              <a:t>Recursion</a:t>
            </a:r>
          </a:p>
        </p:txBody>
      </p:sp>
      <p:sp>
        <p:nvSpPr>
          <p:cNvPr id="11059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059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59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0599" name="AutoShape 7"/>
          <p:cNvCxnSpPr>
            <a:cxnSpLocks noChangeShapeType="1"/>
            <a:stCxn id="110598" idx="0"/>
            <a:endCxn id="11059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60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060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060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060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060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60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60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060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0608" name="AutoShape 16"/>
          <p:cNvCxnSpPr>
            <a:cxnSpLocks noChangeShapeType="1"/>
            <a:stCxn id="110604" idx="0"/>
            <a:endCxn id="11059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0609" name="AutoShape 17"/>
          <p:cNvCxnSpPr>
            <a:cxnSpLocks noChangeShapeType="1"/>
            <a:stCxn id="110605" idx="0"/>
            <a:endCxn id="11060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0610" name="AutoShape 18"/>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0611" name="AutoShape 19"/>
          <p:cNvCxnSpPr>
            <a:cxnSpLocks noChangeShapeType="1"/>
            <a:stCxn id="110602" idx="1"/>
            <a:endCxn id="11060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61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061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061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061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061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43" name="Rectangle 3"/>
          <p:cNvSpPr>
            <a:spLocks noGrp="1" noChangeArrowheads="1"/>
          </p:cNvSpPr>
          <p:nvPr>
            <p:ph type="title"/>
          </p:nvPr>
        </p:nvSpPr>
        <p:spPr/>
        <p:txBody>
          <a:bodyPr/>
          <a:lstStyle/>
          <a:p>
            <a:r>
              <a:rPr lang="en-US"/>
              <a:t>Recursion</a:t>
            </a:r>
          </a:p>
        </p:txBody>
      </p:sp>
      <p:sp>
        <p:nvSpPr>
          <p:cNvPr id="11264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264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4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2647" name="AutoShape 7"/>
          <p:cNvCxnSpPr>
            <a:cxnSpLocks noChangeShapeType="1"/>
            <a:stCxn id="112646" idx="0"/>
            <a:endCxn id="11264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64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264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265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265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265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5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5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265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2656" name="AutoShape 16"/>
          <p:cNvCxnSpPr>
            <a:cxnSpLocks noChangeShapeType="1"/>
            <a:stCxn id="112652" idx="0"/>
            <a:endCxn id="11264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2657" name="AutoShape 17"/>
          <p:cNvCxnSpPr>
            <a:cxnSpLocks noChangeShapeType="1"/>
            <a:stCxn id="112653" idx="0"/>
            <a:endCxn id="11265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2658"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2659" name="AutoShape 19"/>
          <p:cNvCxnSpPr>
            <a:cxnSpLocks noChangeShapeType="1"/>
            <a:stCxn id="112650" idx="1"/>
            <a:endCxn id="11265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66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266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266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266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266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2*1=2</a:t>
            </a:r>
            <a:endParaRPr lang="en-US"/>
          </a:p>
        </p:txBody>
      </p:sp>
      <p:sp>
        <p:nvSpPr>
          <p:cNvPr id="11266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266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Correspondence</a:t>
            </a:r>
          </a:p>
        </p:txBody>
      </p:sp>
      <p:sp>
        <p:nvSpPr>
          <p:cNvPr id="19459" name="Text Box 3"/>
          <p:cNvSpPr txBox="1">
            <a:spLocks noChangeArrowheads="1"/>
          </p:cNvSpPr>
          <p:nvPr/>
        </p:nvSpPr>
        <p:spPr bwMode="auto">
          <a:xfrm>
            <a:off x="898525" y="1490663"/>
            <a:ext cx="7439025" cy="915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t>Most programming languages use </a:t>
            </a:r>
            <a:r>
              <a:rPr lang="en-US" sz="1800" u="sng"/>
              <a:t>positional parameters</a:t>
            </a:r>
            <a:r>
              <a:rPr lang="en-US" sz="1800"/>
              <a:t>; the first actual</a:t>
            </a:r>
          </a:p>
          <a:p>
            <a:r>
              <a:rPr lang="en-US" sz="1800"/>
              <a:t>parameter is assigned to the first formal parameter, the second actual </a:t>
            </a:r>
            <a:br>
              <a:rPr lang="en-US" sz="1800"/>
            </a:br>
            <a:r>
              <a:rPr lang="en-US" sz="1800"/>
              <a:t>parameter is assigned to the second formal parameters, </a:t>
            </a:r>
            <a:r>
              <a:rPr lang="en-US" sz="1800" i="1"/>
              <a:t>etc.</a:t>
            </a:r>
            <a:endParaRPr lang="en-US" sz="1800"/>
          </a:p>
        </p:txBody>
      </p:sp>
      <p:sp>
        <p:nvSpPr>
          <p:cNvPr id="19460" name="Text Box 4"/>
          <p:cNvSpPr txBox="1">
            <a:spLocks noChangeArrowheads="1"/>
          </p:cNvSpPr>
          <p:nvPr/>
        </p:nvSpPr>
        <p:spPr bwMode="auto">
          <a:xfrm>
            <a:off x="3276600" y="3448050"/>
            <a:ext cx="1735138"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int x = plus(1,2);</a:t>
            </a:r>
            <a:endParaRPr lang="en-US" sz="1400">
              <a:latin typeface="Courier CE" charset="0"/>
            </a:endParaRPr>
          </a:p>
          <a:p>
            <a:endParaRPr lang="en-US" sz="1400"/>
          </a:p>
          <a:p>
            <a:endParaRPr lang="en-US" sz="1400"/>
          </a:p>
          <a:p>
            <a:r>
              <a:rPr lang="en-US" sz="1400"/>
              <a:t>int plus (int a, int b) </a:t>
            </a:r>
          </a:p>
          <a:p>
            <a:r>
              <a:rPr lang="en-US" sz="1400"/>
              <a:t>{</a:t>
            </a:r>
          </a:p>
          <a:p>
            <a:r>
              <a:rPr lang="en-US" sz="1400"/>
              <a:t>     return a + b;</a:t>
            </a:r>
          </a:p>
          <a:p>
            <a:r>
              <a:rPr lang="en-US" sz="1400"/>
              <a:t>}</a:t>
            </a:r>
          </a:p>
        </p:txBody>
      </p:sp>
      <p:grpSp>
        <p:nvGrpSpPr>
          <p:cNvPr id="19461" name="Group 5"/>
          <p:cNvGrpSpPr>
            <a:grpSpLocks/>
          </p:cNvGrpSpPr>
          <p:nvPr/>
        </p:nvGrpSpPr>
        <p:grpSpPr bwMode="auto">
          <a:xfrm>
            <a:off x="3937000" y="3206750"/>
            <a:ext cx="492125" cy="1174750"/>
            <a:chOff x="1616" y="1720"/>
            <a:chExt cx="310" cy="740"/>
          </a:xfrm>
        </p:grpSpPr>
        <p:sp>
          <p:nvSpPr>
            <p:cNvPr id="19462" name="Oval 6"/>
            <p:cNvSpPr>
              <a:spLocks noChangeArrowheads="1"/>
            </p:cNvSpPr>
            <p:nvPr/>
          </p:nvSpPr>
          <p:spPr bwMode="auto">
            <a:xfrm>
              <a:off x="1812" y="1872"/>
              <a:ext cx="96"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3" name="Oval 7"/>
            <p:cNvSpPr>
              <a:spLocks noChangeArrowheads="1"/>
            </p:cNvSpPr>
            <p:nvPr/>
          </p:nvSpPr>
          <p:spPr bwMode="auto">
            <a:xfrm>
              <a:off x="1656" y="2268"/>
              <a:ext cx="265"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4" name="Text Box 8"/>
            <p:cNvSpPr txBox="1">
              <a:spLocks noChangeArrowheads="1"/>
            </p:cNvSpPr>
            <p:nvPr/>
          </p:nvSpPr>
          <p:spPr bwMode="auto">
            <a:xfrm>
              <a:off x="1766" y="1720"/>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1</a:t>
              </a:r>
            </a:p>
          </p:txBody>
        </p:sp>
        <p:sp>
          <p:nvSpPr>
            <p:cNvPr id="19465" name="Text Box 9"/>
            <p:cNvSpPr txBox="1">
              <a:spLocks noChangeArrowheads="1"/>
            </p:cNvSpPr>
            <p:nvPr/>
          </p:nvSpPr>
          <p:spPr bwMode="auto">
            <a:xfrm>
              <a:off x="1616" y="2134"/>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1</a:t>
              </a:r>
            </a:p>
          </p:txBody>
        </p:sp>
        <p:sp>
          <p:nvSpPr>
            <p:cNvPr id="19466" name="Line 10"/>
            <p:cNvSpPr>
              <a:spLocks noChangeShapeType="1"/>
            </p:cNvSpPr>
            <p:nvPr/>
          </p:nvSpPr>
          <p:spPr bwMode="auto">
            <a:xfrm flipV="1">
              <a:off x="1824" y="2099"/>
              <a:ext cx="19" cy="109"/>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9467" name="Group 11"/>
          <p:cNvGrpSpPr>
            <a:grpSpLocks/>
          </p:cNvGrpSpPr>
          <p:nvPr/>
        </p:nvGrpSpPr>
        <p:grpSpPr bwMode="auto">
          <a:xfrm>
            <a:off x="4343400" y="3206750"/>
            <a:ext cx="542925" cy="1174750"/>
            <a:chOff x="1872" y="1720"/>
            <a:chExt cx="342" cy="740"/>
          </a:xfrm>
        </p:grpSpPr>
        <p:sp>
          <p:nvSpPr>
            <p:cNvPr id="19468" name="Oval 12"/>
            <p:cNvSpPr>
              <a:spLocks noChangeArrowheads="1"/>
            </p:cNvSpPr>
            <p:nvPr/>
          </p:nvSpPr>
          <p:spPr bwMode="auto">
            <a:xfrm>
              <a:off x="1920" y="1872"/>
              <a:ext cx="96"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9" name="Oval 13"/>
            <p:cNvSpPr>
              <a:spLocks noChangeArrowheads="1"/>
            </p:cNvSpPr>
            <p:nvPr/>
          </p:nvSpPr>
          <p:spPr bwMode="auto">
            <a:xfrm>
              <a:off x="1931" y="2268"/>
              <a:ext cx="265"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70" name="Text Box 14"/>
            <p:cNvSpPr txBox="1">
              <a:spLocks noChangeArrowheads="1"/>
            </p:cNvSpPr>
            <p:nvPr/>
          </p:nvSpPr>
          <p:spPr bwMode="auto">
            <a:xfrm>
              <a:off x="1872" y="1720"/>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2</a:t>
              </a:r>
            </a:p>
          </p:txBody>
        </p:sp>
        <p:sp>
          <p:nvSpPr>
            <p:cNvPr id="19471" name="Text Box 15"/>
            <p:cNvSpPr txBox="1">
              <a:spLocks noChangeArrowheads="1"/>
            </p:cNvSpPr>
            <p:nvPr/>
          </p:nvSpPr>
          <p:spPr bwMode="auto">
            <a:xfrm>
              <a:off x="2054" y="2128"/>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2</a:t>
              </a:r>
            </a:p>
          </p:txBody>
        </p:sp>
        <p:sp>
          <p:nvSpPr>
            <p:cNvPr id="19472" name="Line 16"/>
            <p:cNvSpPr>
              <a:spLocks noChangeShapeType="1"/>
            </p:cNvSpPr>
            <p:nvPr/>
          </p:nvSpPr>
          <p:spPr bwMode="auto">
            <a:xfrm flipH="1" flipV="1">
              <a:off x="1968" y="2112"/>
              <a:ext cx="48" cy="96"/>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691" name="Rectangle 3"/>
          <p:cNvSpPr>
            <a:spLocks noGrp="1" noChangeArrowheads="1"/>
          </p:cNvSpPr>
          <p:nvPr>
            <p:ph type="title"/>
          </p:nvPr>
        </p:nvSpPr>
        <p:spPr/>
        <p:txBody>
          <a:bodyPr/>
          <a:lstStyle/>
          <a:p>
            <a:r>
              <a:rPr lang="en-US"/>
              <a:t>Recursion</a:t>
            </a:r>
          </a:p>
        </p:txBody>
      </p:sp>
      <p:sp>
        <p:nvSpPr>
          <p:cNvPr id="11469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469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69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4695" name="AutoShape 7"/>
          <p:cNvCxnSpPr>
            <a:cxnSpLocks noChangeShapeType="1"/>
            <a:stCxn id="114694" idx="0"/>
            <a:endCxn id="11469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69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469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469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469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470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701"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70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470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4704" name="AutoShape 16"/>
          <p:cNvCxnSpPr>
            <a:cxnSpLocks noChangeShapeType="1"/>
            <a:stCxn id="114700" idx="0"/>
            <a:endCxn id="11469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4705" name="AutoShape 17"/>
          <p:cNvCxnSpPr>
            <a:cxnSpLocks noChangeShapeType="1"/>
            <a:stCxn id="114701" idx="0"/>
            <a:endCxn id="114700"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4706"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4707" name="AutoShape 19"/>
          <p:cNvCxnSpPr>
            <a:cxnSpLocks noChangeShapeType="1"/>
            <a:stCxn id="114698" idx="1"/>
            <a:endCxn id="114694"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70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470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471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471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4712"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471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4714"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39" name="Rectangle 3"/>
          <p:cNvSpPr>
            <a:spLocks noGrp="1" noChangeArrowheads="1"/>
          </p:cNvSpPr>
          <p:nvPr>
            <p:ph type="title"/>
          </p:nvPr>
        </p:nvSpPr>
        <p:spPr/>
        <p:txBody>
          <a:bodyPr/>
          <a:lstStyle/>
          <a:p>
            <a:r>
              <a:rPr lang="en-US"/>
              <a:t>Recursion</a:t>
            </a:r>
          </a:p>
        </p:txBody>
      </p:sp>
      <p:sp>
        <p:nvSpPr>
          <p:cNvPr id="11674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67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4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6743" name="AutoShape 7"/>
          <p:cNvCxnSpPr>
            <a:cxnSpLocks noChangeShapeType="1"/>
            <a:stCxn id="116742" idx="0"/>
            <a:endCxn id="11674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7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674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67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67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67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4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675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6752" name="AutoShape 16"/>
          <p:cNvCxnSpPr>
            <a:cxnSpLocks noChangeShapeType="1"/>
            <a:stCxn id="116748" idx="0"/>
            <a:endCxn id="1167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6753" name="AutoShape 17"/>
          <p:cNvCxnSpPr>
            <a:cxnSpLocks noChangeShapeType="1"/>
            <a:stCxn id="116749" idx="0"/>
            <a:endCxn id="11674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6754"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6755" name="AutoShape 19"/>
          <p:cNvCxnSpPr>
            <a:cxnSpLocks noChangeShapeType="1"/>
            <a:stCxn id="116746" idx="1"/>
            <a:endCxn id="11674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75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675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6758"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3*2=6</a:t>
            </a:r>
            <a:endParaRPr lang="en-US"/>
          </a:p>
        </p:txBody>
      </p:sp>
      <p:sp>
        <p:nvSpPr>
          <p:cNvPr id="11675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6760"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676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676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87" name="Rectangle 3"/>
          <p:cNvSpPr>
            <a:spLocks noGrp="1" noChangeArrowheads="1"/>
          </p:cNvSpPr>
          <p:nvPr>
            <p:ph type="title"/>
          </p:nvPr>
        </p:nvSpPr>
        <p:spPr/>
        <p:txBody>
          <a:bodyPr/>
          <a:lstStyle/>
          <a:p>
            <a:r>
              <a:rPr lang="en-US"/>
              <a:t>Recursion</a:t>
            </a:r>
          </a:p>
        </p:txBody>
      </p:sp>
      <p:sp>
        <p:nvSpPr>
          <p:cNvPr id="11878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87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8791" name="AutoShape 7"/>
          <p:cNvCxnSpPr>
            <a:cxnSpLocks noChangeShapeType="1"/>
            <a:stCxn id="118790" idx="0"/>
            <a:endCxn id="1187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87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879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87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87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8800" name="AutoShape 16"/>
          <p:cNvCxnSpPr>
            <a:cxnSpLocks noChangeShapeType="1"/>
            <a:stCxn id="118796" idx="0"/>
            <a:endCxn id="11879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8801" name="AutoShape 17"/>
          <p:cNvCxnSpPr>
            <a:cxnSpLocks noChangeShapeType="1"/>
            <a:stCxn id="118797" idx="0"/>
            <a:endCxn id="11879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8802"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8803" name="AutoShape 19"/>
          <p:cNvCxnSpPr>
            <a:cxnSpLocks noChangeShapeType="1"/>
            <a:stCxn id="118794" idx="1"/>
            <a:endCxn id="1187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880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880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18806"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1880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8808"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880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881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35" name="Rectangle 3"/>
          <p:cNvSpPr>
            <a:spLocks noGrp="1" noChangeArrowheads="1"/>
          </p:cNvSpPr>
          <p:nvPr>
            <p:ph type="title"/>
          </p:nvPr>
        </p:nvSpPr>
        <p:spPr/>
        <p:txBody>
          <a:bodyPr/>
          <a:lstStyle/>
          <a:p>
            <a:r>
              <a:rPr lang="en-US"/>
              <a:t>Recursion</a:t>
            </a:r>
          </a:p>
        </p:txBody>
      </p:sp>
      <p:sp>
        <p:nvSpPr>
          <p:cNvPr id="12083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08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0839" name="AutoShape 7"/>
          <p:cNvCxnSpPr>
            <a:cxnSpLocks noChangeShapeType="1"/>
            <a:stCxn id="120838" idx="0"/>
            <a:endCxn id="1208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08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084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08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08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4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4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0848" name="AutoShape 16"/>
          <p:cNvCxnSpPr>
            <a:cxnSpLocks noChangeShapeType="1"/>
            <a:stCxn id="120844" idx="0"/>
            <a:endCxn id="1208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0849" name="AutoShape 17"/>
          <p:cNvCxnSpPr>
            <a:cxnSpLocks noChangeShapeType="1"/>
            <a:stCxn id="120845" idx="0"/>
            <a:endCxn id="12084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0850" name="AutoShape 18"/>
          <p:cNvSpPr>
            <a:spLocks noChangeArrowheads="1"/>
          </p:cNvSpPr>
          <p:nvPr/>
        </p:nvSpPr>
        <p:spPr bwMode="auto">
          <a:xfrm>
            <a:off x="5638800" y="4495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20851" name="AutoShape 19"/>
          <p:cNvCxnSpPr>
            <a:cxnSpLocks noChangeShapeType="1"/>
            <a:stCxn id="120842" idx="1"/>
            <a:endCxn id="12083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085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085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0854"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085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0856"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085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085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
        <p:nvSpPr>
          <p:cNvPr id="120859" name="Text Box 27"/>
          <p:cNvSpPr txBox="1">
            <a:spLocks noChangeArrowheads="1"/>
          </p:cNvSpPr>
          <p:nvPr/>
        </p:nvSpPr>
        <p:spPr bwMode="auto">
          <a:xfrm>
            <a:off x="3108325" y="3421063"/>
            <a:ext cx="17145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put statement </a:t>
            </a:r>
            <a:r>
              <a:rPr lang="en-US">
                <a:sym typeface="Symbol" charset="0"/>
              </a:rPr>
              <a:t> 6</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83" name="Rectangle 3"/>
          <p:cNvSpPr>
            <a:spLocks noGrp="1" noChangeArrowheads="1"/>
          </p:cNvSpPr>
          <p:nvPr>
            <p:ph type="title"/>
          </p:nvPr>
        </p:nvSpPr>
        <p:spPr/>
        <p:txBody>
          <a:bodyPr/>
          <a:lstStyle/>
          <a:p>
            <a:r>
              <a:rPr lang="en-US"/>
              <a:t>Recursion</a:t>
            </a:r>
          </a:p>
        </p:txBody>
      </p:sp>
      <p:sp>
        <p:nvSpPr>
          <p:cNvPr id="12288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28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2887" name="AutoShape 7"/>
          <p:cNvCxnSpPr>
            <a:cxnSpLocks noChangeShapeType="1"/>
            <a:stCxn id="122886" idx="0"/>
            <a:endCxn id="1228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28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288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28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28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9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9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2896" name="AutoShape 16"/>
          <p:cNvCxnSpPr>
            <a:cxnSpLocks noChangeShapeType="1"/>
            <a:stCxn id="122892" idx="0"/>
            <a:endCxn id="1228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2897" name="AutoShape 17"/>
          <p:cNvCxnSpPr>
            <a:cxnSpLocks noChangeShapeType="1"/>
            <a:stCxn id="122893" idx="0"/>
            <a:endCxn id="12289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2899" name="AutoShape 19"/>
          <p:cNvCxnSpPr>
            <a:cxnSpLocks noChangeShapeType="1"/>
            <a:stCxn id="122890" idx="1"/>
            <a:endCxn id="12288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90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290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2902"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290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290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290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290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Static vs. Dynamic Scoping</a:t>
            </a:r>
          </a:p>
        </p:txBody>
      </p:sp>
      <p:sp>
        <p:nvSpPr>
          <p:cNvPr id="38915" name="Rectangle 3"/>
          <p:cNvSpPr>
            <a:spLocks noGrp="1" noChangeArrowheads="1"/>
          </p:cNvSpPr>
          <p:nvPr>
            <p:ph type="body" idx="1"/>
          </p:nvPr>
        </p:nvSpPr>
        <p:spPr>
          <a:xfrm>
            <a:off x="457200" y="1719263"/>
            <a:ext cx="8229600" cy="1404937"/>
          </a:xfrm>
        </p:spPr>
        <p:txBody>
          <a:bodyPr/>
          <a:lstStyle/>
          <a:p>
            <a:pPr>
              <a:lnSpc>
                <a:spcPct val="90000"/>
              </a:lnSpc>
            </a:pPr>
            <a:r>
              <a:rPr lang="en-US" sz="2600"/>
              <a:t>There is an interesting interaction between function scopes and global variables</a:t>
            </a:r>
          </a:p>
          <a:p>
            <a:pPr>
              <a:lnSpc>
                <a:spcPct val="90000"/>
              </a:lnSpc>
            </a:pPr>
            <a:r>
              <a:rPr lang="en-US" sz="2600"/>
              <a:t>Consider the following program:</a:t>
            </a:r>
          </a:p>
          <a:p>
            <a:pPr>
              <a:lnSpc>
                <a:spcPct val="90000"/>
              </a:lnSpc>
            </a:pPr>
            <a:endParaRPr lang="en-US" sz="2600"/>
          </a:p>
        </p:txBody>
      </p:sp>
      <p:sp>
        <p:nvSpPr>
          <p:cNvPr id="38916" name="Text Box 4"/>
          <p:cNvSpPr txBox="1">
            <a:spLocks noChangeArrowheads="1"/>
          </p:cNvSpPr>
          <p:nvPr/>
        </p:nvSpPr>
        <p:spPr bwMode="auto">
          <a:xfrm>
            <a:off x="3108325" y="3671888"/>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8919" name="Text Box 7"/>
          <p:cNvSpPr txBox="1">
            <a:spLocks noChangeArrowheads="1"/>
          </p:cNvSpPr>
          <p:nvPr/>
        </p:nvSpPr>
        <p:spPr bwMode="auto">
          <a:xfrm>
            <a:off x="1066800" y="5791200"/>
            <a:ext cx="6199188"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400"/>
              <a:t>What is the expected output of the program?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39" name="Rectangle 3"/>
          <p:cNvSpPr>
            <a:spLocks noGrp="1" noChangeArrowheads="1"/>
          </p:cNvSpPr>
          <p:nvPr>
            <p:ph type="title"/>
          </p:nvPr>
        </p:nvSpPr>
        <p:spPr/>
        <p:txBody>
          <a:bodyPr/>
          <a:lstStyle/>
          <a:p>
            <a:r>
              <a:rPr lang="en-US"/>
              <a:t>Dynamic Scoping</a:t>
            </a:r>
          </a:p>
        </p:txBody>
      </p:sp>
      <p:sp>
        <p:nvSpPr>
          <p:cNvPr id="39940"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99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42"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9943" name="AutoShape 7"/>
          <p:cNvCxnSpPr>
            <a:cxnSpLocks noChangeShapeType="1"/>
            <a:stCxn id="39942" idx="0"/>
            <a:endCxn id="39941"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99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994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399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99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399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39952" name="AutoShape 16"/>
          <p:cNvCxnSpPr>
            <a:cxnSpLocks noChangeShapeType="1"/>
            <a:stCxn id="39948" idx="0"/>
            <a:endCxn id="399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9954" name="Text Box 18"/>
          <p:cNvSpPr txBox="1">
            <a:spLocks noChangeArrowheads="1"/>
          </p:cNvSpPr>
          <p:nvPr/>
        </p:nvSpPr>
        <p:spPr bwMode="auto">
          <a:xfrm>
            <a:off x="5699125" y="4289425"/>
            <a:ext cx="2714625" cy="2047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sym typeface="Wingdings 2" charset="0"/>
              </a:rPr>
              <a:t> </a:t>
            </a:r>
            <a:r>
              <a:rPr lang="en-US" sz="1600"/>
              <a:t>In dynamic scoping we</a:t>
            </a:r>
            <a:br>
              <a:rPr lang="en-US" sz="1600"/>
            </a:br>
            <a:r>
              <a:rPr lang="en-US" sz="1600"/>
              <a:t>treat the function scope like </a:t>
            </a:r>
          </a:p>
          <a:p>
            <a:r>
              <a:rPr lang="en-US" sz="1600"/>
              <a:t>any other local scope and </a:t>
            </a:r>
            <a:br>
              <a:rPr lang="en-US" sz="1600"/>
            </a:br>
            <a:r>
              <a:rPr lang="en-US" sz="1600"/>
              <a:t>push it on the scope stack.</a:t>
            </a:r>
            <a:br>
              <a:rPr lang="en-US" sz="1600"/>
            </a:br>
            <a:r>
              <a:rPr lang="en-US" sz="1600"/>
              <a:t/>
            </a: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39955" name="AutoShape 19"/>
          <p:cNvCxnSpPr>
            <a:cxnSpLocks noChangeShapeType="1"/>
            <a:stCxn id="39946" idx="1"/>
            <a:endCxn id="39941"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83" name="Rectangle 3"/>
          <p:cNvSpPr>
            <a:spLocks noGrp="1" noChangeArrowheads="1"/>
          </p:cNvSpPr>
          <p:nvPr>
            <p:ph type="title"/>
          </p:nvPr>
        </p:nvSpPr>
        <p:spPr/>
        <p:txBody>
          <a:bodyPr/>
          <a:lstStyle/>
          <a:p>
            <a:r>
              <a:rPr lang="en-US"/>
              <a:t>Dynamic Scoping</a:t>
            </a:r>
          </a:p>
        </p:txBody>
      </p:sp>
      <p:sp>
        <p:nvSpPr>
          <p:cNvPr id="4608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60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6087" name="AutoShape 7"/>
          <p:cNvCxnSpPr>
            <a:cxnSpLocks noChangeShapeType="1"/>
            <a:stCxn id="46086" idx="0"/>
            <a:endCxn id="460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60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608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60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60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60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9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6094" name="AutoShape 14"/>
          <p:cNvCxnSpPr>
            <a:cxnSpLocks noChangeShapeType="1"/>
            <a:stCxn id="46092" idx="0"/>
            <a:endCxn id="460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6096" name="AutoShape 16"/>
          <p:cNvCxnSpPr>
            <a:cxnSpLocks noChangeShapeType="1"/>
            <a:stCxn id="46090" idx="1"/>
            <a:endCxn id="4608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6097" name="AutoShape 17"/>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6098"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35" name="Rectangle 3"/>
          <p:cNvSpPr>
            <a:spLocks noGrp="1" noChangeArrowheads="1"/>
          </p:cNvSpPr>
          <p:nvPr>
            <p:ph type="title"/>
          </p:nvPr>
        </p:nvSpPr>
        <p:spPr/>
        <p:txBody>
          <a:bodyPr/>
          <a:lstStyle/>
          <a:p>
            <a:r>
              <a:rPr lang="en-US"/>
              <a:t>Dynamic Scoping</a:t>
            </a:r>
          </a:p>
        </p:txBody>
      </p:sp>
      <p:sp>
        <p:nvSpPr>
          <p:cNvPr id="4403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40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4039" name="AutoShape 7"/>
          <p:cNvCxnSpPr>
            <a:cxnSpLocks noChangeShapeType="1"/>
            <a:stCxn id="44038" idx="0"/>
            <a:endCxn id="440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40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404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40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40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40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4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4046" name="AutoShape 14"/>
          <p:cNvCxnSpPr>
            <a:cxnSpLocks noChangeShapeType="1"/>
            <a:stCxn id="44044" idx="0"/>
            <a:endCxn id="440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4048" name="AutoShape 16"/>
          <p:cNvCxnSpPr>
            <a:cxnSpLocks noChangeShapeType="1"/>
            <a:stCxn id="44042" idx="1"/>
            <a:endCxn id="44037"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4049" name="AutoShape 17"/>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4050"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4052" name="Text Box 20"/>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31" name="Rectangle 3"/>
          <p:cNvSpPr>
            <a:spLocks noGrp="1" noChangeArrowheads="1"/>
          </p:cNvSpPr>
          <p:nvPr>
            <p:ph type="title"/>
          </p:nvPr>
        </p:nvSpPr>
        <p:spPr/>
        <p:txBody>
          <a:bodyPr/>
          <a:lstStyle/>
          <a:p>
            <a:r>
              <a:rPr lang="en-US"/>
              <a:t>Dynamic Scoping</a:t>
            </a:r>
          </a:p>
        </p:txBody>
      </p:sp>
      <p:sp>
        <p:nvSpPr>
          <p:cNvPr id="481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81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8135" name="AutoShape 7"/>
          <p:cNvCxnSpPr>
            <a:cxnSpLocks noChangeShapeType="1"/>
            <a:stCxn id="48134" idx="0"/>
            <a:endCxn id="481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81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81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481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81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814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8142" name="AutoShape 14"/>
          <p:cNvCxnSpPr>
            <a:cxnSpLocks noChangeShapeType="1"/>
            <a:stCxn id="48140" idx="0"/>
            <a:endCxn id="4813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8145" name="AutoShape 17"/>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8146"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8147" name="Text Box 19"/>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48148" name="AutoShape 20"/>
          <p:cNvCxnSpPr>
            <a:cxnSpLocks noChangeShapeType="1"/>
            <a:stCxn id="48138" idx="1"/>
            <a:endCxn id="48134"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8149" name="Text Box 21"/>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Correspondence</a:t>
            </a:r>
          </a:p>
        </p:txBody>
      </p:sp>
      <p:sp>
        <p:nvSpPr>
          <p:cNvPr id="21507" name="Text Box 3"/>
          <p:cNvSpPr txBox="1">
            <a:spLocks noChangeArrowheads="1"/>
          </p:cNvSpPr>
          <p:nvPr/>
        </p:nvSpPr>
        <p:spPr bwMode="auto">
          <a:xfrm>
            <a:off x="669925" y="1462088"/>
            <a:ext cx="6232525"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t>Some languages such as Ada provide </a:t>
            </a:r>
            <a:r>
              <a:rPr lang="en-US" sz="1800" u="sng"/>
              <a:t>keyword parameters.</a:t>
            </a:r>
            <a:endParaRPr lang="en-US" sz="1800"/>
          </a:p>
        </p:txBody>
      </p:sp>
      <p:sp>
        <p:nvSpPr>
          <p:cNvPr id="21508" name="Text Box 4"/>
          <p:cNvSpPr txBox="1">
            <a:spLocks noChangeArrowheads="1"/>
          </p:cNvSpPr>
          <p:nvPr/>
        </p:nvSpPr>
        <p:spPr bwMode="auto">
          <a:xfrm>
            <a:off x="669925" y="1947863"/>
            <a:ext cx="1606550"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u="sng"/>
              <a:t>Example</a:t>
            </a:r>
            <a:r>
              <a:rPr lang="en-US" sz="1800"/>
              <a:t>: Ada</a:t>
            </a:r>
          </a:p>
        </p:txBody>
      </p:sp>
      <p:sp>
        <p:nvSpPr>
          <p:cNvPr id="21509" name="Text Box 5"/>
          <p:cNvSpPr txBox="1">
            <a:spLocks noChangeArrowheads="1"/>
          </p:cNvSpPr>
          <p:nvPr/>
        </p:nvSpPr>
        <p:spPr bwMode="auto">
          <a:xfrm>
            <a:off x="1279525" y="2716213"/>
            <a:ext cx="5945188" cy="1552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latin typeface="Courier New" charset="0"/>
              </a:rPr>
              <a:t>FUNCTION Divide(Dividend:Float, Divisor:Float) RETURN Float IS </a:t>
            </a:r>
          </a:p>
          <a:p>
            <a:r>
              <a:rPr lang="en-US" sz="1200">
                <a:latin typeface="Courier New" charset="0"/>
              </a:rPr>
              <a:t>BEGIN</a:t>
            </a:r>
          </a:p>
          <a:p>
            <a:r>
              <a:rPr lang="en-US" sz="1200">
                <a:latin typeface="Courier New" charset="0"/>
              </a:rPr>
              <a:t>   RETURN Dividend/Divisor;</a:t>
            </a:r>
          </a:p>
          <a:p>
            <a:r>
              <a:rPr lang="en-US" sz="1200">
                <a:latin typeface="Courier New" charset="0"/>
              </a:rPr>
              <a:t>END</a:t>
            </a:r>
          </a:p>
          <a:p>
            <a:endParaRPr lang="en-US" sz="1200">
              <a:latin typeface="Courier New" charset="0"/>
            </a:endParaRPr>
          </a:p>
          <a:p>
            <a:r>
              <a:rPr lang="en-US" sz="1200">
                <a:latin typeface="Courier New" charset="0"/>
              </a:rPr>
              <a:t>...</a:t>
            </a:r>
          </a:p>
          <a:p>
            <a:r>
              <a:rPr lang="en-US" sz="1200">
                <a:latin typeface="Courier New" charset="0"/>
              </a:rPr>
              <a:t>Foo = Divide(Divisor =&gt; 2.0, Dividend =&gt; 4.0);</a:t>
            </a:r>
          </a:p>
          <a:p>
            <a:r>
              <a:rPr lang="en-US" sz="1200">
                <a:latin typeface="Courier New" charset="0"/>
              </a:rPr>
              <a:t>...</a:t>
            </a:r>
            <a:endParaRPr lang="en-US" sz="1400"/>
          </a:p>
        </p:txBody>
      </p:sp>
      <p:sp>
        <p:nvSpPr>
          <p:cNvPr id="21510" name="AutoShape 6"/>
          <p:cNvSpPr>
            <a:spLocks/>
          </p:cNvSpPr>
          <p:nvPr/>
        </p:nvSpPr>
        <p:spPr bwMode="auto">
          <a:xfrm rot="-5400000">
            <a:off x="3162300" y="3543300"/>
            <a:ext cx="76200" cy="1219200"/>
          </a:xfrm>
          <a:prstGeom prst="lef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1511" name="Text Box 7"/>
          <p:cNvSpPr txBox="1">
            <a:spLocks noChangeArrowheads="1"/>
          </p:cNvSpPr>
          <p:nvPr/>
        </p:nvSpPr>
        <p:spPr bwMode="auto">
          <a:xfrm>
            <a:off x="2752725" y="4248150"/>
            <a:ext cx="1057275" cy="639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t>2nd formal </a:t>
            </a:r>
          </a:p>
          <a:p>
            <a:r>
              <a:rPr lang="en-US" sz="1200"/>
              <a:t>parameter</a:t>
            </a:r>
          </a:p>
          <a:p>
            <a:r>
              <a:rPr lang="en-US" sz="1200"/>
              <a:t>becomes 2.0</a:t>
            </a:r>
            <a:endParaRPr lang="en-US" sz="1400"/>
          </a:p>
        </p:txBody>
      </p:sp>
      <p:sp>
        <p:nvSpPr>
          <p:cNvPr id="21512" name="AutoShape 8"/>
          <p:cNvSpPr>
            <a:spLocks/>
          </p:cNvSpPr>
          <p:nvPr/>
        </p:nvSpPr>
        <p:spPr bwMode="auto">
          <a:xfrm rot="-5400000">
            <a:off x="4686300" y="3467100"/>
            <a:ext cx="76200" cy="1371600"/>
          </a:xfrm>
          <a:prstGeom prst="lef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1513" name="Text Box 9"/>
          <p:cNvSpPr txBox="1">
            <a:spLocks noChangeArrowheads="1"/>
          </p:cNvSpPr>
          <p:nvPr/>
        </p:nvSpPr>
        <p:spPr bwMode="auto">
          <a:xfrm>
            <a:off x="4337050" y="4229100"/>
            <a:ext cx="1073150" cy="639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t>1st formal</a:t>
            </a:r>
          </a:p>
          <a:p>
            <a:r>
              <a:rPr lang="en-US" sz="1200"/>
              <a:t>Parameter</a:t>
            </a:r>
          </a:p>
          <a:p>
            <a:r>
              <a:rPr lang="en-US" sz="1200"/>
              <a:t>Becomes 4.0</a:t>
            </a:r>
          </a:p>
        </p:txBody>
      </p:sp>
      <p:sp>
        <p:nvSpPr>
          <p:cNvPr id="21514" name="Line 10"/>
          <p:cNvSpPr>
            <a:spLocks noChangeShapeType="1"/>
          </p:cNvSpPr>
          <p:nvPr/>
        </p:nvSpPr>
        <p:spPr bwMode="auto">
          <a:xfrm flipV="1">
            <a:off x="3124200" y="2971800"/>
            <a:ext cx="1447800" cy="8382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15" name="Line 11"/>
          <p:cNvSpPr>
            <a:spLocks noChangeShapeType="1"/>
          </p:cNvSpPr>
          <p:nvPr/>
        </p:nvSpPr>
        <p:spPr bwMode="auto">
          <a:xfrm flipH="1" flipV="1">
            <a:off x="3657600" y="3048000"/>
            <a:ext cx="106680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79" name="Rectangle 3"/>
          <p:cNvSpPr>
            <a:spLocks noGrp="1" noChangeArrowheads="1"/>
          </p:cNvSpPr>
          <p:nvPr>
            <p:ph type="title"/>
          </p:nvPr>
        </p:nvSpPr>
        <p:spPr/>
        <p:txBody>
          <a:bodyPr/>
          <a:lstStyle/>
          <a:p>
            <a:r>
              <a:rPr lang="en-US"/>
              <a:t>Dynamic Scoping</a:t>
            </a:r>
          </a:p>
        </p:txBody>
      </p:sp>
      <p:sp>
        <p:nvSpPr>
          <p:cNvPr id="501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01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0183" name="AutoShape 7"/>
          <p:cNvCxnSpPr>
            <a:cxnSpLocks noChangeShapeType="1"/>
            <a:stCxn id="50182" idx="0"/>
            <a:endCxn id="501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01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501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01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01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50190" name="AutoShape 14"/>
          <p:cNvCxnSpPr>
            <a:cxnSpLocks noChangeShapeType="1"/>
            <a:stCxn id="50188" idx="0"/>
            <a:endCxn id="501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92" name="AutoShape 16"/>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0193"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0194"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0196" name="Text Box 20"/>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0198" name="AutoShape 22"/>
          <p:cNvCxnSpPr>
            <a:cxnSpLocks noChangeShapeType="1"/>
            <a:stCxn id="50186" idx="1"/>
            <a:endCxn id="501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9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79" name="Rectangle 3"/>
          <p:cNvSpPr>
            <a:spLocks noGrp="1" noChangeArrowheads="1"/>
          </p:cNvSpPr>
          <p:nvPr>
            <p:ph type="title"/>
          </p:nvPr>
        </p:nvSpPr>
        <p:spPr/>
        <p:txBody>
          <a:bodyPr/>
          <a:lstStyle/>
          <a:p>
            <a:r>
              <a:rPr lang="en-US"/>
              <a:t>Dynamic Scoping</a:t>
            </a:r>
          </a:p>
        </p:txBody>
      </p:sp>
      <p:sp>
        <p:nvSpPr>
          <p:cNvPr id="1269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69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6983" name="AutoShape 7"/>
          <p:cNvCxnSpPr>
            <a:cxnSpLocks noChangeShapeType="1"/>
            <a:stCxn id="126982" idx="0"/>
            <a:endCxn id="1269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69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69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69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69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126990" name="AutoShape 14"/>
          <p:cNvCxnSpPr>
            <a:cxnSpLocks noChangeShapeType="1"/>
            <a:stCxn id="126988" idx="0"/>
            <a:endCxn id="1269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91" name="AutoShape 15"/>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699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699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6994"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6995" name="AutoShape 19"/>
          <p:cNvCxnSpPr>
            <a:cxnSpLocks noChangeShapeType="1"/>
            <a:stCxn id="126986" idx="1"/>
            <a:endCxn id="1269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96"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31" name="Rectangle 3"/>
          <p:cNvSpPr>
            <a:spLocks noGrp="1" noChangeArrowheads="1"/>
          </p:cNvSpPr>
          <p:nvPr>
            <p:ph type="title"/>
          </p:nvPr>
        </p:nvSpPr>
        <p:spPr/>
        <p:txBody>
          <a:bodyPr/>
          <a:lstStyle/>
          <a:p>
            <a:r>
              <a:rPr lang="en-US"/>
              <a:t>Dynamic Scoping</a:t>
            </a:r>
          </a:p>
        </p:txBody>
      </p:sp>
      <p:sp>
        <p:nvSpPr>
          <p:cNvPr id="1249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49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4935" name="AutoShape 7"/>
          <p:cNvCxnSpPr>
            <a:cxnSpLocks noChangeShapeType="1"/>
            <a:stCxn id="124934" idx="0"/>
            <a:endCxn id="1249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49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49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49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494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124942" name="AutoShape 14"/>
          <p:cNvCxnSpPr>
            <a:cxnSpLocks noChangeShapeType="1"/>
            <a:stCxn id="124940" idx="0"/>
            <a:endCxn id="12493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43"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4944"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4945"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4946"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4947" name="AutoShape 19"/>
          <p:cNvCxnSpPr>
            <a:cxnSpLocks noChangeShapeType="1"/>
            <a:stCxn id="124938" idx="1"/>
            <a:endCxn id="124940"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48"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4949" name="Text Box 21"/>
          <p:cNvSpPr txBox="1">
            <a:spLocks noChangeArrowheads="1"/>
          </p:cNvSpPr>
          <p:nvPr/>
        </p:nvSpPr>
        <p:spPr bwMode="auto">
          <a:xfrm>
            <a:off x="2590800" y="5186363"/>
            <a:ext cx="22018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7</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27" name="Rectangle 3"/>
          <p:cNvSpPr>
            <a:spLocks noGrp="1" noChangeArrowheads="1"/>
          </p:cNvSpPr>
          <p:nvPr>
            <p:ph type="title"/>
          </p:nvPr>
        </p:nvSpPr>
        <p:spPr/>
        <p:txBody>
          <a:bodyPr/>
          <a:lstStyle/>
          <a:p>
            <a:r>
              <a:rPr lang="en-US"/>
              <a:t>Dynamic Scoping</a:t>
            </a:r>
          </a:p>
        </p:txBody>
      </p:sp>
      <p:sp>
        <p:nvSpPr>
          <p:cNvPr id="522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22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2231" name="AutoShape 7"/>
          <p:cNvCxnSpPr>
            <a:cxnSpLocks noChangeShapeType="1"/>
            <a:stCxn id="52230" idx="0"/>
            <a:endCxn id="522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22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22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522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22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223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2238" name="AutoShape 14"/>
          <p:cNvCxnSpPr>
            <a:cxnSpLocks noChangeShapeType="1"/>
            <a:stCxn id="52236" idx="0"/>
            <a:endCxn id="5223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2240" name="AutoShape 16"/>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2241"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2242"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2243"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2244" name="AutoShape 20"/>
          <p:cNvCxnSpPr>
            <a:cxnSpLocks noChangeShapeType="1"/>
            <a:stCxn id="52234" idx="1"/>
            <a:endCxn id="52230"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2245"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75" name="Rectangle 3"/>
          <p:cNvSpPr>
            <a:spLocks noGrp="1" noChangeArrowheads="1"/>
          </p:cNvSpPr>
          <p:nvPr>
            <p:ph type="title"/>
          </p:nvPr>
        </p:nvSpPr>
        <p:spPr/>
        <p:txBody>
          <a:bodyPr/>
          <a:lstStyle/>
          <a:p>
            <a:r>
              <a:rPr lang="en-US"/>
              <a:t>Dynamic Scoping</a:t>
            </a:r>
          </a:p>
        </p:txBody>
      </p:sp>
      <p:sp>
        <p:nvSpPr>
          <p:cNvPr id="5427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427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7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4279" name="AutoShape 7"/>
          <p:cNvCxnSpPr>
            <a:cxnSpLocks noChangeShapeType="1"/>
            <a:stCxn id="54278" idx="0"/>
            <a:endCxn id="5427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42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428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42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42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428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8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4286" name="AutoShape 14"/>
          <p:cNvCxnSpPr>
            <a:cxnSpLocks noChangeShapeType="1"/>
            <a:stCxn id="54284" idx="0"/>
            <a:endCxn id="5427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4289"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4290"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4291"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54292" name="AutoShape 20"/>
          <p:cNvCxnSpPr>
            <a:cxnSpLocks noChangeShapeType="1"/>
            <a:stCxn id="54282" idx="1"/>
            <a:endCxn id="5427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4293"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87" name="Rectangle 3"/>
          <p:cNvSpPr>
            <a:spLocks noGrp="1" noChangeArrowheads="1"/>
          </p:cNvSpPr>
          <p:nvPr>
            <p:ph type="title"/>
          </p:nvPr>
        </p:nvSpPr>
        <p:spPr/>
        <p:txBody>
          <a:bodyPr/>
          <a:lstStyle/>
          <a:p>
            <a:r>
              <a:rPr lang="en-US"/>
              <a:t>Static Scoping</a:t>
            </a:r>
          </a:p>
        </p:txBody>
      </p:sp>
      <p:sp>
        <p:nvSpPr>
          <p:cNvPr id="41988"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19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1991" name="AutoShape 7"/>
          <p:cNvCxnSpPr>
            <a:cxnSpLocks noChangeShapeType="1"/>
            <a:stCxn id="41990" idx="0"/>
            <a:endCxn id="419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19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199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Local Scope </a:t>
            </a:r>
          </a:p>
        </p:txBody>
      </p:sp>
      <p:sp>
        <p:nvSpPr>
          <p:cNvPr id="419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19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19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9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41999" name="Text Box 15"/>
          <p:cNvSpPr txBox="1">
            <a:spLocks noChangeArrowheads="1"/>
          </p:cNvSpPr>
          <p:nvPr/>
        </p:nvSpPr>
        <p:spPr bwMode="auto">
          <a:xfrm>
            <a:off x="5699125" y="4289425"/>
            <a:ext cx="2838450" cy="2047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sym typeface="Wingdings 2" charset="0"/>
              </a:rPr>
              <a:t> </a:t>
            </a:r>
            <a:r>
              <a:rPr lang="en-US" sz="1600"/>
              <a:t>In static scoping we</a:t>
            </a:r>
            <a:br>
              <a:rPr lang="en-US" sz="1600"/>
            </a:br>
            <a:r>
              <a:rPr lang="en-US" sz="1600"/>
              <a:t>push the function scope on </a:t>
            </a:r>
            <a:br>
              <a:rPr lang="en-US" sz="1600"/>
            </a:br>
            <a:r>
              <a:rPr lang="en-US" sz="1600"/>
              <a:t>scope stack but it remembers</a:t>
            </a:r>
            <a:br>
              <a:rPr lang="en-US" sz="1600"/>
            </a:br>
            <a:r>
              <a:rPr lang="en-US" sz="1600"/>
              <a:t>the scope it was declared in.</a:t>
            </a:r>
            <a:br>
              <a:rPr lang="en-US" sz="1600"/>
            </a:br>
            <a:r>
              <a:rPr lang="en-US" sz="1600"/>
              <a:t/>
            </a: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42000" name="AutoShape 16"/>
          <p:cNvCxnSpPr>
            <a:cxnSpLocks noChangeShapeType="1"/>
            <a:stCxn id="41996" idx="3"/>
            <a:endCxn id="41989"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2001" name="AutoShape 17"/>
          <p:cNvCxnSpPr>
            <a:cxnSpLocks noChangeShapeType="1"/>
            <a:stCxn id="41994" idx="1"/>
            <a:endCxn id="419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Static Scoping</a:t>
            </a:r>
          </a:p>
        </p:txBody>
      </p:sp>
      <p:sp>
        <p:nvSpPr>
          <p:cNvPr id="5632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632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6327" name="AutoShape 7"/>
          <p:cNvCxnSpPr>
            <a:cxnSpLocks noChangeShapeType="1"/>
            <a:stCxn id="56326" idx="0"/>
            <a:endCxn id="5632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63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632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63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63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633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3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6335" name="AutoShape 15"/>
          <p:cNvCxnSpPr>
            <a:cxnSpLocks noChangeShapeType="1"/>
            <a:stCxn id="56330" idx="1"/>
            <a:endCxn id="5632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6336" name="AutoShape 16"/>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6337"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cxnSp>
        <p:nvCxnSpPr>
          <p:cNvPr id="56338" name="AutoShape 18"/>
          <p:cNvCxnSpPr>
            <a:cxnSpLocks noChangeShapeType="1"/>
            <a:stCxn id="56332" idx="3"/>
            <a:endCxn id="5632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Static Scoping</a:t>
            </a:r>
          </a:p>
        </p:txBody>
      </p:sp>
      <p:sp>
        <p:nvSpPr>
          <p:cNvPr id="5837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837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4"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8375" name="AutoShape 7"/>
          <p:cNvCxnSpPr>
            <a:cxnSpLocks noChangeShapeType="1"/>
            <a:stCxn id="58374" idx="0"/>
            <a:endCxn id="58373"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83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837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83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83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838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8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8383" name="AutoShape 15"/>
          <p:cNvCxnSpPr>
            <a:cxnSpLocks noChangeShapeType="1"/>
            <a:stCxn id="58378" idx="1"/>
            <a:endCxn id="58373"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8384" name="AutoShape 16"/>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8385"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8386"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58387" name="AutoShape 19"/>
          <p:cNvCxnSpPr>
            <a:cxnSpLocks noChangeShapeType="1"/>
            <a:stCxn id="58380" idx="3"/>
            <a:endCxn id="58373"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Static Scoping</a:t>
            </a:r>
          </a:p>
        </p:txBody>
      </p:sp>
      <p:sp>
        <p:nvSpPr>
          <p:cNvPr id="6042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042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0423" name="AutoShape 7"/>
          <p:cNvCxnSpPr>
            <a:cxnSpLocks noChangeShapeType="1"/>
            <a:stCxn id="60422" idx="0"/>
            <a:endCxn id="6042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042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04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04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042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0431" name="AutoShape 15"/>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043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043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60434" name="AutoShape 18"/>
          <p:cNvCxnSpPr>
            <a:cxnSpLocks noChangeShapeType="1"/>
            <a:stCxn id="60426" idx="1"/>
            <a:endCxn id="60422"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35"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0436" name="AutoShape 20"/>
          <p:cNvCxnSpPr>
            <a:cxnSpLocks noChangeShapeType="1"/>
            <a:stCxn id="60428" idx="3"/>
            <a:endCxn id="60421"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67" name="Rectangle 3"/>
          <p:cNvSpPr>
            <a:spLocks noGrp="1" noChangeArrowheads="1"/>
          </p:cNvSpPr>
          <p:nvPr>
            <p:ph type="title"/>
          </p:nvPr>
        </p:nvSpPr>
        <p:spPr/>
        <p:txBody>
          <a:bodyPr/>
          <a:lstStyle/>
          <a:p>
            <a:r>
              <a:rPr lang="en-US"/>
              <a:t>Static Scoping</a:t>
            </a:r>
          </a:p>
        </p:txBody>
      </p:sp>
      <p:sp>
        <p:nvSpPr>
          <p:cNvPr id="6246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24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7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2471" name="AutoShape 7"/>
          <p:cNvCxnSpPr>
            <a:cxnSpLocks noChangeShapeType="1"/>
            <a:stCxn id="62470" idx="0"/>
            <a:endCxn id="6246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247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24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24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247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7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62479"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2480"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2481"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2482"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2483" name="AutoShape 19"/>
          <p:cNvCxnSpPr>
            <a:cxnSpLocks noChangeShapeType="1"/>
            <a:stCxn id="62474" idx="1"/>
            <a:endCxn id="6247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84"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62486" name="AutoShape 22"/>
          <p:cNvCxnSpPr>
            <a:cxnSpLocks noChangeShapeType="1"/>
            <a:stCxn id="62476" idx="3"/>
            <a:endCxn id="6246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Parameter Value Transmission</a:t>
            </a:r>
          </a:p>
        </p:txBody>
      </p:sp>
      <p:sp>
        <p:nvSpPr>
          <p:cNvPr id="23555" name="Rectangle 3"/>
          <p:cNvSpPr>
            <a:spLocks noGrp="1" noChangeArrowheads="1"/>
          </p:cNvSpPr>
          <p:nvPr>
            <p:ph type="body" idx="1"/>
          </p:nvPr>
        </p:nvSpPr>
        <p:spPr/>
        <p:txBody>
          <a:bodyPr/>
          <a:lstStyle/>
          <a:p>
            <a:r>
              <a:rPr lang="en-US"/>
              <a:t>Two of the most popular techniques</a:t>
            </a:r>
          </a:p>
          <a:p>
            <a:pPr lvl="1"/>
            <a:r>
              <a:rPr lang="en-US"/>
              <a:t>By value</a:t>
            </a:r>
          </a:p>
          <a:p>
            <a:pPr lvl="1"/>
            <a:r>
              <a:rPr lang="en-US"/>
              <a:t>By reference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099" name="Rectangle 3"/>
          <p:cNvSpPr>
            <a:spLocks noGrp="1" noChangeArrowheads="1"/>
          </p:cNvSpPr>
          <p:nvPr>
            <p:ph type="title"/>
          </p:nvPr>
        </p:nvSpPr>
        <p:spPr/>
        <p:txBody>
          <a:bodyPr/>
          <a:lstStyle/>
          <a:p>
            <a:r>
              <a:rPr lang="en-US"/>
              <a:t>Static Scoping</a:t>
            </a:r>
          </a:p>
        </p:txBody>
      </p:sp>
      <p:sp>
        <p:nvSpPr>
          <p:cNvPr id="13210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321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1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32103" name="AutoShape 7"/>
          <p:cNvCxnSpPr>
            <a:cxnSpLocks noChangeShapeType="1"/>
            <a:stCxn id="132102" idx="0"/>
            <a:endCxn id="1321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21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3210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321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321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321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10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132110" name="AutoShape 14"/>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32111"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32112"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32113"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32114" name="AutoShape 18"/>
          <p:cNvCxnSpPr>
            <a:cxnSpLocks noChangeShapeType="1"/>
            <a:stCxn id="132106" idx="1"/>
            <a:endCxn id="13210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2115"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132116" name="AutoShape 20"/>
          <p:cNvCxnSpPr>
            <a:cxnSpLocks noChangeShapeType="1"/>
            <a:stCxn id="132108" idx="3"/>
            <a:endCxn id="132101"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27" name="Rectangle 3"/>
          <p:cNvSpPr>
            <a:spLocks noGrp="1" noChangeArrowheads="1"/>
          </p:cNvSpPr>
          <p:nvPr>
            <p:ph type="title"/>
          </p:nvPr>
        </p:nvSpPr>
        <p:spPr/>
        <p:txBody>
          <a:bodyPr/>
          <a:lstStyle/>
          <a:p>
            <a:r>
              <a:rPr lang="en-US"/>
              <a:t>Static Scoping</a:t>
            </a:r>
          </a:p>
        </p:txBody>
      </p:sp>
      <p:sp>
        <p:nvSpPr>
          <p:cNvPr id="1290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90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9031" name="AutoShape 7"/>
          <p:cNvCxnSpPr>
            <a:cxnSpLocks noChangeShapeType="1"/>
            <a:stCxn id="129030" idx="0"/>
            <a:endCxn id="1290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90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90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90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90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903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129038" name="AutoShape 14"/>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9039"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9040"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9041"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9042" name="AutoShape 18"/>
          <p:cNvCxnSpPr>
            <a:cxnSpLocks noChangeShapeType="1"/>
            <a:stCxn id="129034" idx="1"/>
            <a:endCxn id="12903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9043"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9044" name="Text Box 20"/>
          <p:cNvSpPr txBox="1">
            <a:spLocks noChangeArrowheads="1"/>
          </p:cNvSpPr>
          <p:nvPr/>
        </p:nvSpPr>
        <p:spPr bwMode="auto">
          <a:xfrm>
            <a:off x="2590800" y="5186363"/>
            <a:ext cx="22717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15</a:t>
            </a:r>
            <a:endParaRPr lang="en-US"/>
          </a:p>
        </p:txBody>
      </p:sp>
      <p:cxnSp>
        <p:nvCxnSpPr>
          <p:cNvPr id="129045" name="AutoShape 21"/>
          <p:cNvCxnSpPr>
            <a:cxnSpLocks noChangeShapeType="1"/>
            <a:stCxn id="129036" idx="3"/>
            <a:endCxn id="12902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Static Scoping</a:t>
            </a:r>
          </a:p>
        </p:txBody>
      </p:sp>
      <p:sp>
        <p:nvSpPr>
          <p:cNvPr id="6451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45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4519" name="AutoShape 7"/>
          <p:cNvCxnSpPr>
            <a:cxnSpLocks noChangeShapeType="1"/>
            <a:stCxn id="64518" idx="0"/>
            <a:endCxn id="645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452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45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45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45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2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4527" name="AutoShape 15"/>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4528"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4529"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4530"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4531" name="AutoShape 19"/>
          <p:cNvCxnSpPr>
            <a:cxnSpLocks noChangeShapeType="1"/>
            <a:stCxn id="64522" idx="1"/>
            <a:endCxn id="645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32"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4533" name="AutoShape 21"/>
          <p:cNvCxnSpPr>
            <a:cxnSpLocks noChangeShapeType="1"/>
            <a:stCxn id="64524" idx="3"/>
            <a:endCxn id="64517"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Static Scoping</a:t>
            </a:r>
          </a:p>
        </p:txBody>
      </p:sp>
      <p:sp>
        <p:nvSpPr>
          <p:cNvPr id="6656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65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6567" name="AutoShape 7"/>
          <p:cNvCxnSpPr>
            <a:cxnSpLocks noChangeShapeType="1"/>
            <a:stCxn id="66566" idx="0"/>
            <a:endCxn id="6656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656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665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65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65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7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6575"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6576"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6577"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66578" name="AutoShape 18"/>
          <p:cNvCxnSpPr>
            <a:cxnSpLocks noChangeShapeType="1"/>
            <a:stCxn id="66570" idx="1"/>
            <a:endCxn id="6656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579"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6580" name="AutoShape 20"/>
          <p:cNvCxnSpPr>
            <a:cxnSpLocks noChangeShapeType="1"/>
            <a:stCxn id="66572" idx="3"/>
            <a:endCxn id="6656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81" name="Text Box 21"/>
          <p:cNvSpPr txBox="1">
            <a:spLocks noChangeArrowheads="1"/>
          </p:cNvSpPr>
          <p:nvPr/>
        </p:nvSpPr>
        <p:spPr bwMode="auto">
          <a:xfrm>
            <a:off x="5622925" y="4919663"/>
            <a:ext cx="2724150" cy="641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sym typeface="Wingdings 2" charset="0"/>
              </a:rPr>
              <a:t> It is clear that what we</a:t>
            </a:r>
            <a:br>
              <a:rPr lang="en-US" sz="1800">
                <a:sym typeface="Wingdings 2" charset="0"/>
              </a:rPr>
            </a:br>
            <a:r>
              <a:rPr lang="en-US" sz="1800">
                <a:sym typeface="Wingdings 2" charset="0"/>
              </a:rPr>
              <a:t>want is </a:t>
            </a:r>
            <a:r>
              <a:rPr lang="en-US" sz="1800" u="sng">
                <a:sym typeface="Wingdings 2" charset="0"/>
              </a:rPr>
              <a:t>static scoping.</a:t>
            </a:r>
            <a:endParaRPr 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 By Value</a:t>
            </a:r>
          </a:p>
        </p:txBody>
      </p:sp>
      <p:sp>
        <p:nvSpPr>
          <p:cNvPr id="25603" name="Rectangle 3"/>
          <p:cNvSpPr>
            <a:spLocks noGrp="1" noChangeArrowheads="1"/>
          </p:cNvSpPr>
          <p:nvPr>
            <p:ph type="body" idx="1"/>
          </p:nvPr>
        </p:nvSpPr>
        <p:spPr>
          <a:xfrm>
            <a:off x="457200" y="3435350"/>
            <a:ext cx="8229600" cy="2695575"/>
          </a:xfrm>
        </p:spPr>
        <p:txBody>
          <a:bodyPr/>
          <a:lstStyle/>
          <a:p>
            <a:r>
              <a:rPr lang="en-US"/>
              <a:t>Also called </a:t>
            </a:r>
            <a:r>
              <a:rPr lang="ja-JP" altLang="en-US">
                <a:latin typeface="Arial"/>
              </a:rPr>
              <a:t>‘</a:t>
            </a:r>
            <a:r>
              <a:rPr lang="en-US"/>
              <a:t>copy-in</a:t>
            </a:r>
            <a:r>
              <a:rPr lang="ja-JP" altLang="en-US">
                <a:latin typeface="Arial"/>
              </a:rPr>
              <a:t>’</a:t>
            </a:r>
            <a:endParaRPr lang="en-US"/>
          </a:p>
          <a:p>
            <a:r>
              <a:rPr lang="en-US"/>
              <a:t>Simplest method</a:t>
            </a:r>
          </a:p>
          <a:p>
            <a:r>
              <a:rPr lang="en-US"/>
              <a:t>Widely used</a:t>
            </a:r>
          </a:p>
          <a:p>
            <a:r>
              <a:rPr lang="en-US"/>
              <a:t>The only method in Java</a:t>
            </a:r>
          </a:p>
        </p:txBody>
      </p:sp>
      <p:sp>
        <p:nvSpPr>
          <p:cNvPr id="25604" name="Text Box 4"/>
          <p:cNvSpPr txBox="1">
            <a:spLocks noChangeArrowheads="1"/>
          </p:cNvSpPr>
          <p:nvPr/>
        </p:nvSpPr>
        <p:spPr bwMode="auto">
          <a:xfrm>
            <a:off x="1295400" y="1295400"/>
            <a:ext cx="6858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by-value parameter passing, the formal parameter is just like a local variable in the activation record of the called method, with one important difference: it is initialized using the value of the corresponding actual parameter, before the called method begins executing.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II. By Reference</a:t>
            </a:r>
          </a:p>
        </p:txBody>
      </p:sp>
      <p:sp>
        <p:nvSpPr>
          <p:cNvPr id="27651" name="Rectangle 3"/>
          <p:cNvSpPr>
            <a:spLocks noGrp="1" noChangeArrowheads="1"/>
          </p:cNvSpPr>
          <p:nvPr>
            <p:ph type="body" idx="1"/>
          </p:nvPr>
        </p:nvSpPr>
        <p:spPr>
          <a:xfrm>
            <a:off x="457200" y="4440238"/>
            <a:ext cx="8229600" cy="1960562"/>
          </a:xfrm>
        </p:spPr>
        <p:txBody>
          <a:bodyPr/>
          <a:lstStyle/>
          <a:p>
            <a:pPr>
              <a:lnSpc>
                <a:spcPct val="90000"/>
              </a:lnSpc>
            </a:pPr>
            <a:r>
              <a:rPr lang="en-US" sz="2600"/>
              <a:t>One of the earliest methods: Fortran</a:t>
            </a:r>
          </a:p>
          <a:p>
            <a:pPr>
              <a:lnSpc>
                <a:spcPct val="90000"/>
              </a:lnSpc>
            </a:pPr>
            <a:r>
              <a:rPr lang="en-US" sz="2600"/>
              <a:t>Most efficient for large objects</a:t>
            </a:r>
          </a:p>
          <a:p>
            <a:pPr>
              <a:lnSpc>
                <a:spcPct val="90000"/>
              </a:lnSpc>
            </a:pPr>
            <a:r>
              <a:rPr lang="en-US" sz="2600"/>
              <a:t>Still frequently used; C++ allows you define calls by reference</a:t>
            </a:r>
          </a:p>
        </p:txBody>
      </p:sp>
      <p:sp>
        <p:nvSpPr>
          <p:cNvPr id="27652" name="Text Box 4"/>
          <p:cNvSpPr txBox="1">
            <a:spLocks noChangeArrowheads="1"/>
          </p:cNvSpPr>
          <p:nvPr/>
        </p:nvSpPr>
        <p:spPr bwMode="auto">
          <a:xfrm>
            <a:off x="1295400" y="1295400"/>
            <a:ext cx="68580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passing parameters by reference, the memory address (reference) of the actual parameter is computed before the called method executes.  Inside the called method, that memory address (reference) is used as the memory address (reference) of the corresponding formal parameter.  In effect, the formal parameter is an alias for the actual parameter — another name for the same memory location.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Functions</a:t>
            </a:r>
          </a:p>
        </p:txBody>
      </p:sp>
      <p:sp>
        <p:nvSpPr>
          <p:cNvPr id="6147" name="Rectangle 3"/>
          <p:cNvSpPr>
            <a:spLocks noGrp="1" noChangeArrowheads="1"/>
          </p:cNvSpPr>
          <p:nvPr>
            <p:ph type="body" idx="1"/>
          </p:nvPr>
        </p:nvSpPr>
        <p:spPr/>
        <p:txBody>
          <a:bodyPr/>
          <a:lstStyle/>
          <a:p>
            <a:r>
              <a:rPr lang="en-US" dirty="0"/>
              <a:t>We extend our </a:t>
            </a:r>
            <a:r>
              <a:rPr lang="en-US" dirty="0" smtClean="0"/>
              <a:t>Cuppa</a:t>
            </a:r>
            <a:r>
              <a:rPr lang="en-US" dirty="0" smtClean="0"/>
              <a:t>2 </a:t>
            </a:r>
            <a:r>
              <a:rPr lang="en-US" dirty="0"/>
              <a:t>language (our language with variable declarations and scoping) to include function declaration and calling, and call it </a:t>
            </a:r>
            <a:r>
              <a:rPr lang="en-US" dirty="0" smtClean="0"/>
              <a:t>Cuppa</a:t>
            </a:r>
            <a:r>
              <a:rPr lang="en-US" dirty="0" smtClean="0"/>
              <a:t>3</a:t>
            </a:r>
            <a:r>
              <a:rPr lang="en-US" dirty="0"/>
              <a:t>:</a:t>
            </a:r>
          </a:p>
          <a:p>
            <a:pPr lvl="1"/>
            <a:r>
              <a:rPr lang="en-US" dirty="0"/>
              <a:t>Declaration: declare </a:t>
            </a:r>
            <a:r>
              <a:rPr lang="en-US" dirty="0" err="1"/>
              <a:t>inc</a:t>
            </a:r>
            <a:r>
              <a:rPr lang="en-US" dirty="0"/>
              <a:t>(x) return x+1;</a:t>
            </a:r>
          </a:p>
          <a:p>
            <a:pPr lvl="1"/>
            <a:r>
              <a:rPr lang="en-US" dirty="0"/>
              <a:t>Call Statement: </a:t>
            </a:r>
            <a:r>
              <a:rPr lang="en-US" dirty="0" err="1"/>
              <a:t>inc</a:t>
            </a:r>
            <a:r>
              <a:rPr lang="en-US" dirty="0"/>
              <a:t>(3)</a:t>
            </a:r>
          </a:p>
          <a:p>
            <a:pPr lvl="1"/>
            <a:r>
              <a:rPr lang="en-US" dirty="0"/>
              <a:t>Call as expression: 4 + </a:t>
            </a:r>
            <a:r>
              <a:rPr lang="en-US" dirty="0" err="1"/>
              <a:t>inc</a:t>
            </a:r>
            <a:r>
              <a:rPr lang="en-US" dirty="0"/>
              <a:t>(3)</a:t>
            </a:r>
          </a:p>
          <a:p>
            <a:r>
              <a:rPr lang="en-US" dirty="0"/>
              <a:t>We implement positional parameter correspondence and call-by-value.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8164</TotalTime>
  <Words>3458</Words>
  <Application>Microsoft Macintosh PowerPoint</Application>
  <PresentationFormat>On-screen Show (4:3)</PresentationFormat>
  <Paragraphs>1095</Paragraphs>
  <Slides>63</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Courier CE</vt:lpstr>
      <vt:lpstr>ＭＳ Ｐゴシック</vt:lpstr>
      <vt:lpstr>Wingdings 2</vt:lpstr>
      <vt:lpstr>Arial</vt:lpstr>
      <vt:lpstr>Courier New</vt:lpstr>
      <vt:lpstr>Symbol</vt:lpstr>
      <vt:lpstr>Times New Roman</vt:lpstr>
      <vt:lpstr>Wingdings</vt:lpstr>
      <vt:lpstr>csc402-ln001</vt:lpstr>
      <vt:lpstr>Functions</vt:lpstr>
      <vt:lpstr>Parameters</vt:lpstr>
      <vt:lpstr>Two Fundamental Questions</vt:lpstr>
      <vt:lpstr>Correspondence</vt:lpstr>
      <vt:lpstr>Correspondence</vt:lpstr>
      <vt:lpstr>Parameter Value Transmission</vt:lpstr>
      <vt:lpstr>I. By Value</vt:lpstr>
      <vt:lpstr>II. By Reference</vt:lpstr>
      <vt:lpstr>Functions</vt:lpstr>
      <vt:lpstr>Functions</vt:lpstr>
      <vt:lpstr>Example Programs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Multiple Parameters</vt:lpstr>
      <vt:lpstr>Multiple Parameters</vt:lpstr>
      <vt:lpstr>Multiple Parameters</vt:lpstr>
      <vt:lpstr>Multiple Parameters</vt:lpstr>
      <vt:lpstr>Multiple Parameters</vt:lpstr>
      <vt:lpstr>Multiple Parameters</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Static vs. Dynamic Scoping</vt:lpstr>
      <vt:lpstr>Dynamic Scoping</vt:lpstr>
      <vt:lpstr>Dynamic Scoping</vt:lpstr>
      <vt:lpstr>Dynamic Scoping</vt:lpstr>
      <vt:lpstr>Dynamic Scoping</vt:lpstr>
      <vt:lpstr>Dynamic Scoping</vt:lpstr>
      <vt:lpstr>Dynamic Scoping</vt:lpstr>
      <vt:lpstr>Dynamic Scoping</vt:lpstr>
      <vt:lpstr>Dynamic Scoping</vt:lpstr>
      <vt:lpstr>Dynamic Scoping</vt:lpstr>
      <vt:lpstr>Static Scoping</vt:lpstr>
      <vt:lpstr>Static Scoping</vt:lpstr>
      <vt:lpstr>Static Scoping</vt:lpstr>
      <vt:lpstr>Static Scoping</vt:lpstr>
      <vt:lpstr>Static Scoping</vt:lpstr>
      <vt:lpstr>Static Scoping</vt:lpstr>
      <vt:lpstr>Static Scoping</vt:lpstr>
      <vt:lpstr>Static Scoping</vt:lpstr>
      <vt:lpstr>Static Scoping</vt:lpstr>
    </vt:vector>
  </TitlesOfParts>
  <Company>Lutz</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dc:creator>
  <cp:lastModifiedBy>Lutz Hamel</cp:lastModifiedBy>
  <cp:revision>20</cp:revision>
  <cp:lastPrinted>2011-10-31T14:54:50Z</cp:lastPrinted>
  <dcterms:created xsi:type="dcterms:W3CDTF">2011-10-26T02:54:39Z</dcterms:created>
  <dcterms:modified xsi:type="dcterms:W3CDTF">2017-10-14T16:58:20Z</dcterms:modified>
</cp:coreProperties>
</file>