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5" r:id="rId13"/>
    <p:sldId id="268" r:id="rId14"/>
    <p:sldId id="286" r:id="rId15"/>
    <p:sldId id="287" r:id="rId16"/>
    <p:sldId id="291" r:id="rId17"/>
    <p:sldId id="292" r:id="rId18"/>
    <p:sldId id="295" r:id="rId19"/>
    <p:sldId id="288" r:id="rId20"/>
    <p:sldId id="289" r:id="rId21"/>
    <p:sldId id="290" r:id="rId22"/>
    <p:sldId id="293" r:id="rId23"/>
    <p:sldId id="294" r:id="rId24"/>
    <p:sldId id="284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 autoAdjust="0"/>
    <p:restoredTop sz="90963"/>
  </p:normalViewPr>
  <p:slideViewPr>
    <p:cSldViewPr>
      <p:cViewPr varScale="1">
        <p:scale>
          <a:sx n="92" d="100"/>
          <a:sy n="92" d="100"/>
        </p:scale>
        <p:origin x="1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DB9FAC-E07A-954F-8BEB-657FAAAFEE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907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11DA4-8264-1F4B-A2C5-9733E26E9C0D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A59FA-E03E-4C42-9A71-4C422F1E7D89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22086-8636-0041-AA37-9C5175E546EF}" type="slidenum">
              <a:rPr lang="en-US"/>
              <a:pPr/>
              <a:t>11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BD41-6C60-E348-99CE-E168111BF9CB}" type="slidenum">
              <a:rPr lang="en-US"/>
              <a:pPr/>
              <a:t>13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BD41-6C60-E348-99CE-E168111BF9CB}" type="slidenum">
              <a:rPr lang="en-US"/>
              <a:pPr/>
              <a:t>14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612B3-F791-A54A-813B-69EAEB5D3E26}" type="slidenum">
              <a:rPr lang="en-US"/>
              <a:pPr/>
              <a:t>2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6237F-4C40-9546-A4D9-D4883B0B9871}" type="slidenum">
              <a:rPr lang="en-US"/>
              <a:pPr/>
              <a:t>3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0DA5E-EB6D-9040-B0D7-3B105D11B3A7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25F0D-7CD5-2246-8F2A-14D2150AD71C}" type="slidenum">
              <a:rPr lang="en-US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8E6518-27CA-C649-9827-501CD67C9EE9}" type="slidenum">
              <a:rPr lang="en-US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0DDDC-CDAB-F940-B0C1-65B9B2D0C502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D0FDC-78CA-DE49-8B00-F9C8A4E5A562}" type="slidenum">
              <a:rPr lang="en-US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1F644-3E2E-B741-9D9C-42DA43C68080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CD7F1F9-3474-1D4E-938A-B28D645B5C7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AAA5D-700A-2748-A3A0-2A5D9DEC85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9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C4C29-9BD8-EF40-9BFE-74E3E3AD4A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1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E7D4C-CAE3-9645-8761-50BF0D4722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7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FAD1A-0F6B-8C49-8A6E-5E18E4FF61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8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8133D-4A4A-F24E-A73E-EFC4F8D3D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612C0B-40C7-7B4C-BB78-B76036F014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3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CFE9BA-4D56-9A49-9DAB-27C84D23C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8E291-4457-9D44-9CFC-EB4DA9800B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83FCD-54B0-6449-A289-D89E242A70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7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BEF7B-F0A4-E542-98B8-5F105A629E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fld id="{7915B996-E070-DC41-865A-F82A2DB6DF9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Interpreter Implementation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The crucial insight to implementing functions is that </a:t>
            </a:r>
            <a:r>
              <a:rPr lang="en-US" sz="2200" u="sng" dirty="0"/>
              <a:t>function names act just like variable names</a:t>
            </a:r>
            <a:r>
              <a:rPr lang="en-US" sz="2200" dirty="0"/>
              <a:t> - they are the key into a symbol lookup table.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During function declaration we enter the function name into the symbol table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During a function call we search for the function name in the symbol table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second important insight is that </a:t>
            </a:r>
            <a:r>
              <a:rPr lang="en-US" sz="2200" u="sng" dirty="0"/>
              <a:t>the function body is the value that we store with the function name</a:t>
            </a:r>
            <a:r>
              <a:rPr lang="en-US" sz="2200" dirty="0"/>
              <a:t> in the symbol table.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During a function call we lookup the function name in the symbol table and return the function body for interpretation.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symbol table is extended to distinguish between scalar values and function values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59" name="AutoShape 7"/>
          <p:cNvCxnSpPr>
            <a:cxnSpLocks noChangeShapeType="1"/>
            <a:stCxn id="23558" idx="0"/>
            <a:endCxn id="23557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23564" name="AutoShape 12"/>
          <p:cNvCxnSpPr>
            <a:cxnSpLocks noChangeShapeType="1"/>
            <a:stCxn id="23562" idx="1"/>
            <a:endCxn id="23557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we use the function value just like we would use the value of a variable, but instead of using it in some arithmetic expression we simply interpret the body of the function in order to compute a return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Cuppa3 Frontend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3792682" cy="4953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28600"/>
            <a:ext cx="2736850" cy="23283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638872"/>
            <a:ext cx="2736850" cy="2708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250" y="5651370"/>
            <a:ext cx="2444750" cy="8671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746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symbol table is extended to store two different kinds of objects:</a:t>
            </a:r>
          </a:p>
          <a:p>
            <a:pPr lvl="1"/>
            <a:r>
              <a:rPr lang="en-US" dirty="0" smtClean="0"/>
              <a:t>Scalars </a:t>
            </a:r>
          </a:p>
          <a:p>
            <a:pPr lvl="1"/>
            <a:r>
              <a:rPr lang="en-US" dirty="0" smtClean="0"/>
              <a:t>Functions</a:t>
            </a:r>
          </a:p>
          <a:p>
            <a:r>
              <a:rPr lang="en-US" dirty="0" smtClean="0"/>
              <a:t>It is also extended so that we can manipulate scopes in order to implement </a:t>
            </a:r>
            <a:r>
              <a:rPr lang="en-US" i="1" dirty="0" smtClean="0"/>
              <a:t>static scoping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</a:t>
            </a:r>
            <a:br>
              <a:rPr lang="en-US" dirty="0" smtClean="0"/>
            </a:b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0" y="103793"/>
            <a:ext cx="5147563" cy="6894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BA2DA2"/>
                </a:solidFill>
                <a:latin typeface="Menlo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:</a:t>
            </a:r>
          </a:p>
          <a:p>
            <a:r>
              <a:rPr lang="en-US" sz="900" dirty="0">
                <a:latin typeface="Helvetica" charset="0"/>
              </a:rPr>
              <a:t/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__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__(self):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 smtClean="0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 = [{}]</a:t>
            </a:r>
          </a:p>
          <a:p>
            <a:endParaRPr lang="en-US" sz="900" dirty="0" smtClean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get_config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</a:t>
            </a:r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        </a:t>
            </a:r>
            <a:r>
              <a:rPr lang="en-US" sz="900" dirty="0"/>
              <a:t># we make a shallow copy of the symbol </a:t>
            </a:r>
            <a:r>
              <a:rPr lang="en-US" sz="900" dirty="0" smtClean="0"/>
              <a:t>table</a:t>
            </a:r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list(</a:t>
            </a:r>
            <a:r>
              <a:rPr lang="en-US" sz="900" dirty="0" err="1" smtClean="0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)</a:t>
            </a:r>
            <a:endParaRPr lang="en-US" sz="9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set_config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c):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c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push_scope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 smtClean="0">
                <a:latin typeface="Helvetica" charset="0"/>
              </a:rPr>
              <a:t>	</a:t>
            </a:r>
            <a:r>
              <a:rPr lang="mr-IN" sz="900" dirty="0" smtClean="0">
                <a:latin typeface="Helvetica" charset="0"/>
              </a:rPr>
              <a:t>…</a:t>
            </a: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pop_scope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(self):</a:t>
            </a:r>
          </a:p>
          <a:p>
            <a:r>
              <a:rPr lang="en-US" sz="900" dirty="0" smtClean="0">
                <a:latin typeface="Helvetica" charset="0"/>
              </a:rPr>
              <a:t>	</a:t>
            </a:r>
            <a:r>
              <a:rPr lang="mr-IN" sz="900" dirty="0" smtClean="0">
                <a:latin typeface="Helvetica" charset="0"/>
              </a:rPr>
              <a:t>…</a:t>
            </a:r>
            <a:r>
              <a:rPr lang="en-US" sz="900" dirty="0">
                <a:latin typeface="Helvetica" charset="0"/>
              </a:rPr>
              <a:t/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declare_sym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declare the scalar in the current scope: </a:t>
            </a:r>
            <a:r>
              <a:rPr lang="en-US" sz="900" dirty="0" err="1">
                <a:solidFill>
                  <a:srgbClr val="008400"/>
                </a:solidFill>
                <a:latin typeface="Menlo" charset="0"/>
              </a:rPr>
              <a:t>dict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 @ position 0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first we need to check whether the symbol was already declared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at this scope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[CURR_SCOPE]: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ValueError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D12F1B"/>
                </a:solidFill>
                <a:latin typeface="Menlo" charset="0"/>
              </a:rPr>
              <a:t>"symbol {} already </a:t>
            </a:r>
            <a:r>
              <a:rPr lang="en-US" sz="900" dirty="0" err="1">
                <a:solidFill>
                  <a:srgbClr val="D12F1B"/>
                </a:solidFill>
                <a:latin typeface="Menlo" charset="0"/>
              </a:rPr>
              <a:t>declared"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.format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enter the symbol in the current scope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[CURR_SCOPE]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] = (</a:t>
            </a:r>
            <a:r>
              <a:rPr lang="en-US" sz="900" dirty="0">
                <a:solidFill>
                  <a:srgbClr val="272AD8"/>
                </a:solidFill>
                <a:latin typeface="Menlo" charset="0"/>
              </a:rPr>
              <a:t>'scalar'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900" dirty="0">
                <a:latin typeface="Helvetica" charset="0"/>
              </a:rPr>
              <a:t/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declare_fun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declare a function in the current scope: </a:t>
            </a:r>
            <a:r>
              <a:rPr lang="en-US" sz="900" dirty="0" err="1">
                <a:solidFill>
                  <a:srgbClr val="008400"/>
                </a:solidFill>
                <a:latin typeface="Menlo" charset="0"/>
              </a:rPr>
              <a:t>dict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 @ position 0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first we need to check whether the symbol was already declared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at this scope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[CURR_SCOPE]: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    </a:t>
            </a:r>
            <a:r>
              <a:rPr lang="en-US" sz="900" dirty="0">
                <a:solidFill>
                  <a:srgbClr val="BA2DA2"/>
                </a:solidFill>
                <a:latin typeface="Menlo" charset="0"/>
              </a:rPr>
              <a:t>raise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ValueError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D12F1B"/>
                </a:solidFill>
                <a:latin typeface="Menlo" charset="0"/>
              </a:rPr>
              <a:t>"symbol {} already </a:t>
            </a:r>
            <a:r>
              <a:rPr lang="en-US" sz="900" dirty="0" err="1">
                <a:solidFill>
                  <a:srgbClr val="D12F1B"/>
                </a:solidFill>
                <a:latin typeface="Menlo" charset="0"/>
              </a:rPr>
              <a:t>declared"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.format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       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>
                <a:solidFill>
                  <a:srgbClr val="008400"/>
                </a:solidFill>
                <a:latin typeface="Menlo" charset="0"/>
              </a:rPr>
              <a:t># enter the function in the current scope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self.scoped_symtab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[CURR_SCOPE]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   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scope_dict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] = (</a:t>
            </a:r>
            <a:r>
              <a:rPr lang="en-US" sz="900" dirty="0">
                <a:solidFill>
                  <a:srgbClr val="272AD8"/>
                </a:solidFill>
                <a:latin typeface="Menlo" charset="0"/>
              </a:rPr>
              <a:t>'function'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init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900" dirty="0">
                <a:latin typeface="Helvetica" charset="0"/>
              </a:rPr>
              <a:t/>
            </a:r>
            <a:br>
              <a:rPr lang="en-US" sz="900" dirty="0">
                <a:latin typeface="Helvetica" charset="0"/>
              </a:rPr>
            </a:b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lookup_sym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 smtClean="0">
                <a:latin typeface="Helvetica" charset="0"/>
              </a:rPr>
              <a:t>	</a:t>
            </a:r>
            <a:r>
              <a:rPr lang="mr-IN" sz="900" dirty="0" smtClean="0">
                <a:latin typeface="Helvetica" charset="0"/>
              </a:rPr>
              <a:t>…</a:t>
            </a:r>
            <a:endParaRPr lang="en-US" sz="900" dirty="0">
              <a:latin typeface="Helvetica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   </a:t>
            </a:r>
            <a:r>
              <a:rPr lang="en-US" sz="900" dirty="0" err="1">
                <a:solidFill>
                  <a:srgbClr val="BA2DA2"/>
                </a:solidFill>
                <a:latin typeface="Menlo" charset="0"/>
              </a:rPr>
              <a:t>def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update_sym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(self,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sym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val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):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 </a:t>
            </a:r>
            <a:r>
              <a:rPr lang="en-US" sz="900" dirty="0" smtClean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mr-IN" sz="900" dirty="0" smtClean="0">
                <a:solidFill>
                  <a:srgbClr val="000000"/>
                </a:solidFill>
                <a:latin typeface="Menlo" charset="0"/>
              </a:rPr>
              <a:t>…</a:t>
            </a:r>
            <a:endParaRPr lang="en-US" sz="900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2819400" y="38100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2840182" y="55626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636" y="2576945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cuppa3_symtab.py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 flipH="1">
            <a:off x="6248400" y="990600"/>
            <a:ext cx="533400" cy="3048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Walker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857" y="122238"/>
            <a:ext cx="5366143" cy="6629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Left Arrow 3"/>
          <p:cNvSpPr/>
          <p:nvPr/>
        </p:nvSpPr>
        <p:spPr bwMode="auto">
          <a:xfrm>
            <a:off x="5606657" y="2514600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eft Arrow 4"/>
          <p:cNvSpPr/>
          <p:nvPr/>
        </p:nvSpPr>
        <p:spPr bwMode="auto">
          <a:xfrm>
            <a:off x="5459937" y="3395374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5612337" y="3547774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5459937" y="4606636"/>
            <a:ext cx="381000" cy="2286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9491" y="2078182"/>
            <a:ext cx="2561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Good News: the interpretation</a:t>
            </a:r>
            <a:br>
              <a:rPr lang="en-US" sz="1400" dirty="0" smtClean="0"/>
            </a:br>
            <a:r>
              <a:rPr lang="en-US" sz="1400" dirty="0" smtClean="0"/>
              <a:t>of the AST is the same as for</a:t>
            </a:r>
            <a:br>
              <a:rPr lang="en-US" sz="1400" dirty="0" smtClean="0"/>
            </a:br>
            <a:r>
              <a:rPr lang="en-US" sz="1400" dirty="0" smtClean="0"/>
              <a:t>Cuppa2 except for the nodes</a:t>
            </a:r>
            <a:br>
              <a:rPr lang="en-US" sz="1400" dirty="0" smtClean="0"/>
            </a:br>
            <a:r>
              <a:rPr lang="en-US" sz="1400" dirty="0" smtClean="0"/>
              <a:t>shown with the red arrow.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2618" y="3990109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cuppa3_interp_walk.py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0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78593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difference between call statements and call expressions:</a:t>
            </a:r>
          </a:p>
          <a:p>
            <a:pPr lvl="1"/>
            <a:r>
              <a:rPr lang="en-US" dirty="0" smtClean="0"/>
              <a:t>Call statements </a:t>
            </a:r>
            <a:r>
              <a:rPr lang="mr-IN" dirty="0" smtClean="0"/>
              <a:t>–</a:t>
            </a:r>
            <a:r>
              <a:rPr lang="en-US" dirty="0" smtClean="0"/>
              <a:t> return value of a function is ignored</a:t>
            </a:r>
          </a:p>
          <a:p>
            <a:pPr lvl="1"/>
            <a:r>
              <a:rPr lang="en-US" dirty="0" smtClean="0"/>
              <a:t>Call expressions </a:t>
            </a:r>
            <a:r>
              <a:rPr lang="mr-IN" dirty="0" smtClean="0"/>
              <a:t>–</a:t>
            </a:r>
            <a:r>
              <a:rPr lang="en-US" dirty="0" smtClean="0"/>
              <a:t> function has to provide a return value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62000" y="4165600"/>
            <a:ext cx="2100263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Note: the return value of functions</a:t>
            </a:r>
          </a:p>
          <a:p>
            <a:r>
              <a:rPr lang="en-US" dirty="0"/>
              <a:t>called as statement is ignored.</a:t>
            </a:r>
          </a:p>
          <a:p>
            <a:r>
              <a:rPr lang="en-US" dirty="0"/>
              <a:t>Consider:</a:t>
            </a:r>
          </a:p>
          <a:p>
            <a:endParaRPr lang="en-US" dirty="0"/>
          </a:p>
          <a:p>
            <a:r>
              <a:rPr lang="en-US" dirty="0"/>
              <a:t>declare f () {</a:t>
            </a:r>
          </a:p>
          <a:p>
            <a:r>
              <a:rPr lang="en-US" dirty="0"/>
              <a:t>     put(1001);</a:t>
            </a:r>
          </a:p>
          <a:p>
            <a:r>
              <a:rPr lang="en-US" dirty="0"/>
              <a:t>     return 1001;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f();</a:t>
            </a:r>
          </a:p>
          <a:p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4953000" y="4292600"/>
            <a:ext cx="1362874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declare </a:t>
            </a:r>
            <a:r>
              <a:rPr lang="en-US" sz="1400" dirty="0" err="1"/>
              <a:t>inc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  <a:endParaRPr lang="en-US" sz="1400" dirty="0" smtClean="0"/>
          </a:p>
          <a:p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/>
              <a:t>     </a:t>
            </a:r>
            <a:r>
              <a:rPr lang="en-US" sz="1400" dirty="0">
                <a:solidFill>
                  <a:srgbClr val="FF0000"/>
                </a:solidFill>
              </a:rPr>
              <a:t>return</a:t>
            </a:r>
            <a:r>
              <a:rPr lang="en-US" sz="1400" dirty="0"/>
              <a:t> i+1;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declare x = 10;</a:t>
            </a:r>
          </a:p>
          <a:p>
            <a:r>
              <a:rPr lang="en-US" sz="1400" dirty="0"/>
              <a:t>declare y; </a:t>
            </a:r>
          </a:p>
          <a:p>
            <a:r>
              <a:rPr lang="en-US" sz="1400" dirty="0"/>
              <a:t>y = </a:t>
            </a:r>
            <a:r>
              <a:rPr lang="en-US" sz="1400" dirty="0" err="1">
                <a:solidFill>
                  <a:srgbClr val="FF0000"/>
                </a:solidFill>
              </a:rPr>
              <a:t>inc</a:t>
            </a:r>
            <a:r>
              <a:rPr lang="en-US" sz="1400" dirty="0"/>
              <a:t>(x);</a:t>
            </a:r>
          </a:p>
          <a:p>
            <a:r>
              <a:rPr lang="en-US" sz="1400" dirty="0"/>
              <a:t>put y;</a:t>
            </a:r>
          </a:p>
        </p:txBody>
      </p:sp>
    </p:spTree>
    <p:extLst>
      <p:ext uri="{BB962C8B-B14F-4D97-AF65-F5344CB8AC3E}">
        <p14:creationId xmlns:p14="http://schemas.microsoft.com/office/powerpoint/2010/main" val="77415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0239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How do we get </a:t>
            </a:r>
            <a:r>
              <a:rPr lang="en-US" dirty="0" smtClean="0"/>
              <a:t>function return </a:t>
            </a:r>
            <a:r>
              <a:rPr lang="en-US" dirty="0"/>
              <a:t>values to the call site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We </a:t>
            </a:r>
            <a:r>
              <a:rPr lang="en-US" i="1" dirty="0" smtClean="0"/>
              <a:t>throw</a:t>
            </a:r>
            <a:r>
              <a:rPr lang="en-US" dirty="0" smtClean="0"/>
              <a:t> them!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3" y="2743200"/>
            <a:ext cx="1557959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590800"/>
            <a:ext cx="2452728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646" y="4703618"/>
            <a:ext cx="1981200" cy="17772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eft Arrow 6"/>
          <p:cNvSpPr/>
          <p:nvPr/>
        </p:nvSpPr>
        <p:spPr bwMode="auto">
          <a:xfrm>
            <a:off x="3845583" y="50292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6656432" y="36576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2" name="Curved Connector 11"/>
          <p:cNvCxnSpPr>
            <a:stCxn id="8" idx="1"/>
          </p:cNvCxnSpPr>
          <p:nvPr/>
        </p:nvCxnSpPr>
        <p:spPr bwMode="auto">
          <a:xfrm rot="10800000" flipV="1">
            <a:off x="3845584" y="3810000"/>
            <a:ext cx="2810849" cy="1371600"/>
          </a:xfrm>
          <a:prstGeom prst="curvedConnector3">
            <a:avLst>
              <a:gd name="adj1" fmla="val 1017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03774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</a:t>
            </a:r>
            <a:r>
              <a:rPr lang="en-US" dirty="0" smtClean="0"/>
              <a:t>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02393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Throwing the return value also solves the problem of terminating a deeply recursive computation on the AST!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43745"/>
            <a:ext cx="3124200" cy="1306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391" y="2590800"/>
            <a:ext cx="3457015" cy="3917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Arrow 5"/>
          <p:cNvSpPr/>
          <p:nvPr/>
        </p:nvSpPr>
        <p:spPr bwMode="auto">
          <a:xfrm>
            <a:off x="6781800" y="4397375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6781800" y="4797508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</a:t>
            </a:r>
            <a:r>
              <a:rPr lang="en-US" dirty="0" smtClean="0"/>
              <a:t> Walk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7" y="1625600"/>
            <a:ext cx="3096964" cy="279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59" y="5059160"/>
            <a:ext cx="2476500" cy="895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295400"/>
            <a:ext cx="5194300" cy="22461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465" y="3810000"/>
            <a:ext cx="4090317" cy="2826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Left Arrow 9"/>
          <p:cNvSpPr/>
          <p:nvPr/>
        </p:nvSpPr>
        <p:spPr bwMode="auto">
          <a:xfrm>
            <a:off x="6407150" y="6301670"/>
            <a:ext cx="5334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6142183" y="5788699"/>
            <a:ext cx="5334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75" name="AutoShape 7"/>
          <p:cNvCxnSpPr>
            <a:cxnSpLocks noChangeShapeType="1"/>
            <a:stCxn id="7174" idx="0"/>
            <a:endCxn id="717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7180" name="AutoShape 12"/>
          <p:cNvCxnSpPr>
            <a:cxnSpLocks noChangeShapeType="1"/>
            <a:stCxn id="7178" idx="1"/>
            <a:endCxn id="7173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</a:t>
            </a:r>
            <a:r>
              <a:rPr lang="en-US" dirty="0" smtClean="0"/>
              <a:t> Walk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594" y="1600200"/>
            <a:ext cx="6216414" cy="4495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05114"/>
            <a:ext cx="2184400" cy="11477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6365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</a:t>
            </a:r>
            <a:r>
              <a:rPr lang="en-US" dirty="0" smtClean="0"/>
              <a:t> Walk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1600200"/>
            <a:ext cx="4315691" cy="2387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133850"/>
            <a:ext cx="4438650" cy="23287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5" name="Left Arrow 4"/>
          <p:cNvSpPr/>
          <p:nvPr/>
        </p:nvSpPr>
        <p:spPr bwMode="auto">
          <a:xfrm>
            <a:off x="2209800" y="28956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6248400" y="5867400"/>
            <a:ext cx="4572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" b="0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4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Function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222500"/>
            <a:ext cx="3886200" cy="2413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633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the Interpreter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1676400" cy="1481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429000"/>
            <a:ext cx="2286000" cy="717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439988"/>
            <a:ext cx="3371362" cy="3130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5181600"/>
            <a:ext cx="2330450" cy="823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358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Assignment </a:t>
            </a:r>
            <a:r>
              <a:rPr lang="en-US" dirty="0"/>
              <a:t>#7 – see website</a:t>
            </a:r>
          </a:p>
        </p:txBody>
      </p:sp>
    </p:spTree>
    <p:extLst>
      <p:ext uri="{BB962C8B-B14F-4D97-AF65-F5344CB8AC3E}">
        <p14:creationId xmlns:p14="http://schemas.microsoft.com/office/powerpoint/2010/main" val="380699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3" name="AutoShape 7"/>
          <p:cNvCxnSpPr>
            <a:cxnSpLocks noChangeShapeType="1"/>
            <a:stCxn id="9222" idx="0"/>
            <a:endCxn id="9221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9228" name="AutoShape 12"/>
          <p:cNvCxnSpPr>
            <a:cxnSpLocks noChangeShapeType="1"/>
            <a:stCxn id="9226" idx="1"/>
            <a:endCxn id="9221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5500688" y="2286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71" name="AutoShape 7"/>
          <p:cNvCxnSpPr>
            <a:cxnSpLocks noChangeShapeType="1"/>
            <a:stCxn id="11270" idx="0"/>
            <a:endCxn id="11269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1276" name="AutoShape 12"/>
          <p:cNvCxnSpPr>
            <a:cxnSpLocks noChangeShapeType="1"/>
            <a:stCxn id="11274" idx="1"/>
            <a:endCxn id="11269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5500688" y="3124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19" name="AutoShape 7"/>
          <p:cNvCxnSpPr>
            <a:cxnSpLocks noChangeShapeType="1"/>
            <a:stCxn id="13318" idx="0"/>
            <a:endCxn id="13317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3324" name="AutoShape 12"/>
          <p:cNvCxnSpPr>
            <a:cxnSpLocks noChangeShapeType="1"/>
            <a:stCxn id="13322" idx="1"/>
            <a:endCxn id="13317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325" name="AutoShape 13"/>
          <p:cNvSpPr>
            <a:spLocks noChangeArrowheads="1"/>
          </p:cNvSpPr>
          <p:nvPr/>
        </p:nvSpPr>
        <p:spPr bwMode="auto">
          <a:xfrm>
            <a:off x="5500688" y="33528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367" name="AutoShape 7"/>
          <p:cNvCxnSpPr>
            <a:cxnSpLocks noChangeShapeType="1"/>
            <a:stCxn id="15366" idx="0"/>
            <a:endCxn id="15365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Scope 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5372" name="AutoShape 12"/>
          <p:cNvCxnSpPr>
            <a:cxnSpLocks noChangeShapeType="1"/>
            <a:stCxn id="15370" idx="1"/>
            <a:endCxn id="15366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373" name="AutoShape 13"/>
          <p:cNvSpPr>
            <a:spLocks noChangeArrowheads="1"/>
          </p:cNvSpPr>
          <p:nvPr/>
        </p:nvSpPr>
        <p:spPr bwMode="auto">
          <a:xfrm>
            <a:off x="5500688" y="3581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140450" y="4495800"/>
            <a:ext cx="94615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charset="0"/>
              </a:rPr>
              <a:t>Function (i) {</a:t>
            </a:r>
          </a:p>
          <a:p>
            <a:r>
              <a:rPr lang="en-US">
                <a:sym typeface="Symbol" charset="0"/>
              </a:rPr>
              <a:t>     return i+1;</a:t>
            </a:r>
          </a:p>
          <a:p>
            <a:r>
              <a:rPr lang="en-US">
                <a:sym typeface="Symbol" charset="0"/>
              </a:rPr>
              <a:t>}</a:t>
            </a:r>
            <a:endParaRPr 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546725" y="5321300"/>
            <a:ext cx="280511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Setup the function call:</a:t>
            </a:r>
          </a:p>
          <a:p>
            <a:pPr>
              <a:buFontTx/>
              <a:buChar char="•"/>
            </a:pPr>
            <a:r>
              <a:rPr lang="en-US"/>
              <a:t> lookup function name</a:t>
            </a:r>
          </a:p>
          <a:p>
            <a:pPr>
              <a:buFontTx/>
              <a:buChar char="•"/>
            </a:pPr>
            <a:r>
              <a:rPr lang="en-US"/>
              <a:t> retrieve function body</a:t>
            </a:r>
          </a:p>
          <a:p>
            <a:pPr>
              <a:buFontTx/>
              <a:buChar char="•"/>
            </a:pPr>
            <a:r>
              <a:rPr lang="en-US"/>
              <a:t> push new function scope</a:t>
            </a:r>
          </a:p>
          <a:p>
            <a:pPr>
              <a:buFontTx/>
              <a:buChar char="•"/>
            </a:pPr>
            <a:r>
              <a:rPr lang="en-US"/>
              <a:t> init formal parameters with actual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15" name="AutoShape 7"/>
          <p:cNvCxnSpPr>
            <a:cxnSpLocks noChangeShapeType="1"/>
            <a:stCxn id="17414" idx="0"/>
            <a:endCxn id="17413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Function Scope 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7420" name="AutoShape 12"/>
          <p:cNvCxnSpPr>
            <a:cxnSpLocks noChangeShapeType="1"/>
            <a:stCxn id="17418" idx="1"/>
            <a:endCxn id="17414" idx="3"/>
          </p:cNvCxnSpPr>
          <p:nvPr/>
        </p:nvCxnSpPr>
        <p:spPr bwMode="auto">
          <a:xfrm rot="10800000" flipV="1">
            <a:off x="2530475" y="2717800"/>
            <a:ext cx="898525" cy="25527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21" name="AutoShape 13"/>
          <p:cNvSpPr>
            <a:spLocks noChangeArrowheads="1"/>
          </p:cNvSpPr>
          <p:nvPr/>
        </p:nvSpPr>
        <p:spPr bwMode="auto">
          <a:xfrm>
            <a:off x="5500688" y="46482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0</a:t>
            </a:r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6140450" y="4495800"/>
            <a:ext cx="94615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Symbol" charset="0"/>
              </a:rPr>
              <a:t>Function (i) {</a:t>
            </a:r>
          </a:p>
          <a:p>
            <a:r>
              <a:rPr lang="en-US">
                <a:sym typeface="Symbol" charset="0"/>
              </a:rPr>
              <a:t>     return i+1;</a:t>
            </a:r>
          </a:p>
          <a:p>
            <a:r>
              <a:rPr lang="en-US">
                <a:sym typeface="Symbol" charset="0"/>
              </a:rPr>
              <a:t>}</a:t>
            </a:r>
            <a:endParaRPr 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546725" y="5321300"/>
            <a:ext cx="32131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Execute the called function and compute return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3" name="AutoShape 7"/>
          <p:cNvCxnSpPr>
            <a:cxnSpLocks noChangeShapeType="1"/>
            <a:stCxn id="19462" idx="0"/>
            <a:endCxn id="19461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19468" name="AutoShape 12"/>
          <p:cNvCxnSpPr>
            <a:cxnSpLocks noChangeShapeType="1"/>
            <a:stCxn id="19466" idx="1"/>
            <a:endCxn id="19461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9469" name="AutoShape 13"/>
          <p:cNvSpPr>
            <a:spLocks noChangeArrowheads="1"/>
          </p:cNvSpPr>
          <p:nvPr/>
        </p:nvSpPr>
        <p:spPr bwMode="auto">
          <a:xfrm>
            <a:off x="5500688" y="35814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5546725" y="5105400"/>
            <a:ext cx="1697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Exit the called function:</a:t>
            </a:r>
          </a:p>
          <a:p>
            <a:pPr>
              <a:buFontTx/>
              <a:buChar char="•"/>
            </a:pPr>
            <a:r>
              <a:rPr lang="en-US"/>
              <a:t> pop the function scope</a:t>
            </a:r>
          </a:p>
          <a:p>
            <a:pPr>
              <a:buFontTx/>
              <a:buChar char="•"/>
            </a:pPr>
            <a:r>
              <a:rPr lang="en-US"/>
              <a:t> store the return value in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1000" y="2146300"/>
            <a:ext cx="4724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Functions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057900" y="2286000"/>
            <a:ext cx="136525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declare inc(i) {</a:t>
            </a:r>
          </a:p>
          <a:p>
            <a:r>
              <a:rPr lang="en-US" sz="1400"/>
              <a:t>     return i+1;</a:t>
            </a:r>
          </a:p>
          <a:p>
            <a:r>
              <a:rPr lang="en-US" sz="1400"/>
              <a:t>}</a:t>
            </a:r>
          </a:p>
          <a:p>
            <a:endParaRPr lang="en-US" sz="1400"/>
          </a:p>
          <a:p>
            <a:r>
              <a:rPr lang="en-US" sz="1400"/>
              <a:t>declare x = 10;</a:t>
            </a:r>
          </a:p>
          <a:p>
            <a:r>
              <a:rPr lang="en-US" sz="1400"/>
              <a:t>declare y; </a:t>
            </a:r>
          </a:p>
          <a:p>
            <a:r>
              <a:rPr lang="en-US" sz="1400"/>
              <a:t>y = inc(x);</a:t>
            </a:r>
          </a:p>
          <a:p>
            <a:r>
              <a:rPr lang="en-US" sz="1400"/>
              <a:t>put y;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01675" y="2527300"/>
            <a:ext cx="18288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701675" y="4584700"/>
            <a:ext cx="1828800" cy="137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1511" name="AutoShape 7"/>
          <p:cNvCxnSpPr>
            <a:cxnSpLocks noChangeShapeType="1"/>
            <a:stCxn id="21510" idx="0"/>
            <a:endCxn id="21509" idx="2"/>
          </p:cNvCxnSpPr>
          <p:nvPr/>
        </p:nvCxnSpPr>
        <p:spPr bwMode="auto">
          <a:xfrm flipV="1">
            <a:off x="1616075" y="3898900"/>
            <a:ext cx="0" cy="685800"/>
          </a:xfrm>
          <a:prstGeom prst="straightConnector1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762000" y="2209800"/>
            <a:ext cx="946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Global Scope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1101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Function Scope 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429000" y="2590800"/>
            <a:ext cx="1450975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Current Scope Pointer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41325" y="1905000"/>
            <a:ext cx="9604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Symbol Table</a:t>
            </a:r>
          </a:p>
        </p:txBody>
      </p:sp>
      <p:cxnSp>
        <p:nvCxnSpPr>
          <p:cNvPr id="21516" name="AutoShape 12"/>
          <p:cNvCxnSpPr>
            <a:cxnSpLocks noChangeShapeType="1"/>
            <a:stCxn id="21514" idx="1"/>
            <a:endCxn id="21509" idx="3"/>
          </p:cNvCxnSpPr>
          <p:nvPr/>
        </p:nvCxnSpPr>
        <p:spPr bwMode="auto">
          <a:xfrm rot="10800000" flipV="1">
            <a:off x="2530475" y="2717800"/>
            <a:ext cx="898525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7" name="AutoShape 13"/>
          <p:cNvSpPr>
            <a:spLocks noChangeArrowheads="1"/>
          </p:cNvSpPr>
          <p:nvPr/>
        </p:nvSpPr>
        <p:spPr bwMode="auto">
          <a:xfrm>
            <a:off x="5500688" y="3810000"/>
            <a:ext cx="595312" cy="304800"/>
          </a:xfrm>
          <a:prstGeom prst="rightArrow">
            <a:avLst>
              <a:gd name="adj1" fmla="val 50000"/>
              <a:gd name="adj2" fmla="val 488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746125" y="2582863"/>
            <a:ext cx="12557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inc </a:t>
            </a:r>
            <a:r>
              <a:rPr lang="en-US">
                <a:sym typeface="Symbol" charset="0"/>
              </a:rPr>
              <a:t> Function (i) {</a:t>
            </a:r>
          </a:p>
          <a:p>
            <a:r>
              <a:rPr lang="en-US">
                <a:sym typeface="Symbol" charset="0"/>
              </a:rPr>
              <a:t>              return i+1;</a:t>
            </a:r>
          </a:p>
          <a:p>
            <a:r>
              <a:rPr lang="en-US">
                <a:sym typeface="Symbol" charset="0"/>
              </a:rPr>
              <a:t>           }</a:t>
            </a:r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746125" y="31162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x </a:t>
            </a:r>
            <a:r>
              <a:rPr lang="en-US">
                <a:sym typeface="Symbol" charset="0"/>
              </a:rPr>
              <a:t> 10</a:t>
            </a:r>
            <a:endParaRPr 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746125" y="3344863"/>
            <a:ext cx="584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y </a:t>
            </a:r>
            <a:r>
              <a:rPr lang="en-US">
                <a:sym typeface="Symbol" charset="0"/>
              </a:rPr>
              <a:t>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11</a:t>
            </a:r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746125" y="471646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i </a:t>
            </a:r>
            <a:r>
              <a:rPr lang="en-US">
                <a:solidFill>
                  <a:schemeClr val="bg2"/>
                </a:solidFill>
                <a:sym typeface="Symbol" charset="0"/>
              </a:rPr>
              <a:t> 10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546725" y="5110163"/>
            <a:ext cx="1997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Execute the put statement </a:t>
            </a:r>
            <a:r>
              <a:rPr lang="en-US">
                <a:sym typeface="Symbol" charset="0"/>
              </a:rPr>
              <a:t> 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c402-ln003">
  <a:themeElements>
    <a:clrScheme name="csc402-ln003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3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" b="0" i="0" u="none" strike="noStrike" cap="none" normalizeH="0" baseline="0">
            <a:ln>
              <a:noFill/>
            </a:ln>
            <a:solidFill>
              <a:srgbClr val="80808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" b="0" i="0" u="none" strike="noStrike" cap="none" normalizeH="0" baseline="0">
            <a:ln>
              <a:noFill/>
            </a:ln>
            <a:solidFill>
              <a:srgbClr val="80808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3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3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3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HD:Users:lutz:Documents:Courses:2011:fall2011:csc402:lecture-notes 402:csc402-ln003.ppt</Template>
  <TotalTime>13735</TotalTime>
  <Words>907</Words>
  <Application>Microsoft Macintosh PowerPoint</Application>
  <PresentationFormat>On-screen Show (4:3)</PresentationFormat>
  <Paragraphs>287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Menlo</vt:lpstr>
      <vt:lpstr>ＭＳ Ｐゴシック</vt:lpstr>
      <vt:lpstr>Arial</vt:lpstr>
      <vt:lpstr>Helvetica</vt:lpstr>
      <vt:lpstr>Symbol</vt:lpstr>
      <vt:lpstr>Wingdings</vt:lpstr>
      <vt:lpstr>csc402-ln003</vt:lpstr>
      <vt:lpstr>Interpreter Implementation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Interpreting Functions</vt:lpstr>
      <vt:lpstr>Cuppa3 Frontend</vt:lpstr>
      <vt:lpstr>Symbol Table</vt:lpstr>
      <vt:lpstr>Symbol  Table</vt:lpstr>
      <vt:lpstr>Interp  Walker</vt:lpstr>
      <vt:lpstr>Interp Walk</vt:lpstr>
      <vt:lpstr>Interp Walk</vt:lpstr>
      <vt:lpstr>Interp Walk</vt:lpstr>
      <vt:lpstr>Interp Walk</vt:lpstr>
      <vt:lpstr>Interp Walk</vt:lpstr>
      <vt:lpstr>Interp Walk</vt:lpstr>
      <vt:lpstr>Driver Function</vt:lpstr>
      <vt:lpstr>Testing the Interpreter</vt:lpstr>
      <vt:lpstr>Assignment</vt:lpstr>
    </vt:vector>
  </TitlesOfParts>
  <Company>Lutz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Interpreter Implementation</dc:title>
  <dc:creator>Lutz</dc:creator>
  <cp:lastModifiedBy>Lutz Hamel</cp:lastModifiedBy>
  <cp:revision>31</cp:revision>
  <cp:lastPrinted>2011-10-31T12:06:06Z</cp:lastPrinted>
  <dcterms:created xsi:type="dcterms:W3CDTF">2011-10-31T11:24:13Z</dcterms:created>
  <dcterms:modified xsi:type="dcterms:W3CDTF">2017-11-16T23:33:54Z</dcterms:modified>
</cp:coreProperties>
</file>