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70" r:id="rId10"/>
    <p:sldId id="268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6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62" r:id="rId40"/>
    <p:sldId id="305" r:id="rId41"/>
    <p:sldId id="263" r:id="rId42"/>
    <p:sldId id="297" r:id="rId43"/>
    <p:sldId id="298" r:id="rId44"/>
    <p:sldId id="299" r:id="rId45"/>
    <p:sldId id="300" r:id="rId46"/>
    <p:sldId id="301" r:id="rId47"/>
    <p:sldId id="264" r:id="rId48"/>
    <p:sldId id="302" r:id="rId49"/>
    <p:sldId id="306" r:id="rId50"/>
    <p:sldId id="304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 autoAdjust="0"/>
    <p:restoredTop sz="91047"/>
  </p:normalViewPr>
  <p:slideViewPr>
    <p:cSldViewPr>
      <p:cViewPr>
        <p:scale>
          <a:sx n="89" d="100"/>
          <a:sy n="89" d="100"/>
        </p:scale>
        <p:origin x="14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FA3A746-D5CB-374F-A848-6E3E641486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85D54-37AC-1444-BEBF-F85EB5A0DEFB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19B2E-EBB6-4646-A8D5-9A417CD05809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2C0CA-D161-1444-A9EB-7DE948301543}" type="slidenum">
              <a:rPr lang="en-US"/>
              <a:pPr/>
              <a:t>11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9630C-1790-F745-8AE0-B1329E2EEF92}" type="slidenum">
              <a:rPr lang="en-US"/>
              <a:pPr/>
              <a:t>12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DBE89-7CDD-D542-849E-BF01846EA1B8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2424-0055-5445-B21C-7AC72DE54CB8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C1A99-D9DC-A947-9D34-9D38937FB952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E3F31-FBCE-4949-9FAD-7E460A50329C}" type="slidenum">
              <a:rPr lang="en-US"/>
              <a:pPr/>
              <a:t>16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82214-F20A-E24F-89C5-69A920C118C5}" type="slidenum">
              <a:rPr lang="en-US"/>
              <a:pPr/>
              <a:t>17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0DF07-3F5F-354B-AAAB-F8C85F4CC929}" type="slidenum">
              <a:rPr lang="en-US"/>
              <a:pPr/>
              <a:t>18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E9E13-5F7C-474D-B7E8-802C3624319C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BA8B4-3FD6-3C46-9832-4DC316E37444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8ECFC-53AD-C34C-B4E0-88ECB09207DE}" type="slidenum">
              <a:rPr lang="en-US"/>
              <a:pPr/>
              <a:t>20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AAD7E-6732-F648-BE73-C212C943BA71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895A3-5586-A145-8632-E1CC84CEAAA1}" type="slidenum">
              <a:rPr lang="en-US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A9BA5-D519-0747-A227-ADACC2F9B064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06DF9-B59D-7749-963A-9174F6A1E5FD}" type="slidenum">
              <a:rPr lang="en-US"/>
              <a:pPr/>
              <a:t>24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B442F-E3E9-9C4D-BFE5-0ACCA97F08D0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9AFFA-DC70-CB4D-84CC-A3B87A99F44C}" type="slidenum">
              <a:rPr lang="en-US"/>
              <a:pPr/>
              <a:t>26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AF491-1757-8A43-A41F-F2DCF73AFC96}" type="slidenum">
              <a:rPr lang="en-US"/>
              <a:pPr/>
              <a:t>27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62DEA-53B0-CB46-9429-3C0208A41081}" type="slidenum">
              <a:rPr lang="en-US"/>
              <a:pPr/>
              <a:t>28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0998D-4A2C-E645-ACAE-0BCE1FEA42C5}" type="slidenum">
              <a:rPr lang="en-US"/>
              <a:pPr/>
              <a:t>29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940D9-9427-7B44-BAE8-F169A6A87DEA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6160C-719F-FE42-AA1A-5D06C4C75B97}" type="slidenum">
              <a:rPr lang="en-US"/>
              <a:pPr/>
              <a:t>30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C1577-A783-C74C-83A0-FBC3C335BDDF}" type="slidenum">
              <a:rPr lang="en-US"/>
              <a:pPr/>
              <a:t>31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55C52-AFAA-CD44-BBF1-CCE05ECA7C40}" type="slidenum">
              <a:rPr lang="en-US"/>
              <a:pPr/>
              <a:t>32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15EA9-768E-6849-B529-1F4515A43AE6}" type="slidenum">
              <a:rPr lang="en-US"/>
              <a:pPr/>
              <a:t>33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9D6DE-845D-3546-8F00-977FBCCB4AF3}" type="slidenum">
              <a:rPr lang="en-US"/>
              <a:pPr/>
              <a:t>34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A08A2-8565-1B4B-A3DE-AD5429F93BE5}" type="slidenum">
              <a:rPr lang="en-US"/>
              <a:pPr/>
              <a:t>35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178E-5A75-D44A-A74B-A65EB72DAEEB}" type="slidenum">
              <a:rPr lang="en-US"/>
              <a:pPr/>
              <a:t>36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97641-43A4-F749-A3A6-BF9C9C21E496}" type="slidenum">
              <a:rPr lang="en-US"/>
              <a:pPr/>
              <a:t>37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E212D-64F5-D34A-97C3-D6DB0BD90126}" type="slidenum">
              <a:rPr lang="en-US"/>
              <a:pPr/>
              <a:t>38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13EA6-3E4C-7146-A23E-40B1EAE45CF3}" type="slidenum">
              <a:rPr lang="en-US"/>
              <a:pPr/>
              <a:t>39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13EEF-6DCA-3E4D-97FE-66191137A7E0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13EA6-3E4C-7146-A23E-40B1EAE45CF3}" type="slidenum">
              <a:rPr lang="en-US"/>
              <a:pPr/>
              <a:t>40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7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C0253-7B00-B54E-AEE7-4BF93EE7708F}" type="slidenum">
              <a:rPr lang="en-US"/>
              <a:pPr/>
              <a:t>41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31E7-E9D5-5A42-9052-2A1D5311D9A9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EA3DD-ACB5-734D-89E2-34B869344399}" type="slidenum">
              <a:rPr lang="en-US"/>
              <a:pPr/>
              <a:t>43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0A10B-8F4E-E84A-BFC8-CEFC6CE6C06F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3DFA4-DE20-8B44-BA42-ACBBA738C85F}" type="slidenum">
              <a:rPr lang="en-US"/>
              <a:pPr/>
              <a:t>45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6BFE9-1566-5345-8B1D-D6B7D0900FB0}" type="slidenum">
              <a:rPr lang="en-US"/>
              <a:pPr/>
              <a:t>46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F6201-EBF3-2345-B93B-8ADF70865D2C}" type="slidenum">
              <a:rPr lang="en-US"/>
              <a:pPr/>
              <a:t>47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41E65-6192-2F4B-9550-6009DEED2190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99DD5-4DF3-0B45-84C5-31C4BDAF5D4F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07CB1-7DC6-B040-BD31-BB12C0751897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5F30C-D4AF-2243-A4EB-E772D31EE388}" type="slidenum">
              <a:rPr lang="en-US"/>
              <a:pPr/>
              <a:t>8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C25CA-9EC8-FC41-B866-5682C37AEBDF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CC2B95-80E3-5745-8259-42A0391CE46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92B66-6B89-2249-AC74-877426563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31412-38E8-224A-8605-E3716A2CF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3CCAE-66B4-F74C-9AC2-76DA3E43D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368B1-D181-EC4D-8EC4-8E86EE25F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32751-5BD0-EF45-864E-A75A1E835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FAE60-7AC3-5F41-A6DD-94130C4E8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73FC5-ADA8-454F-BD4D-6950AFC5A7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F1E12-F5F5-0745-823A-0E87C1C7D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EB41D-B741-AC4B-AA85-84D0F3CDC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D790E-E504-7248-B30D-B38ED3DAC2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03917E7-C9E6-3843-A4D0-AF007EF1127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Let</a:t>
            </a:r>
            <a:r>
              <a:rPr lang="ja-JP" altLang="en-US" sz="2600" dirty="0">
                <a:latin typeface="Arial"/>
              </a:rPr>
              <a:t>’</a:t>
            </a:r>
            <a:r>
              <a:rPr lang="en-US" sz="2600" dirty="0"/>
              <a:t>s play a syntactic trick…</a:t>
            </a:r>
          </a:p>
          <a:p>
            <a:pPr lvl="1"/>
            <a:r>
              <a:rPr lang="en-US" sz="2200" dirty="0"/>
              <a:t>We already decided that function names really have no influence on the actual function definition, i.e., the behavior of the function does not depend on its name. That is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declare </a:t>
            </a:r>
            <a:r>
              <a:rPr lang="en-US" sz="2200" dirty="0" err="1"/>
              <a:t>inc</a:t>
            </a:r>
            <a:r>
              <a:rPr lang="en-US" sz="2200" dirty="0"/>
              <a:t>(x) return x+1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is the same function </a:t>
            </a:r>
            <a:r>
              <a:rPr lang="en-US" sz="2200" dirty="0" smtClean="0"/>
              <a:t> as </a:t>
            </a:r>
            <a:r>
              <a:rPr lang="ja-JP" altLang="en-US" sz="2200" dirty="0" smtClean="0">
                <a:latin typeface="Arial"/>
              </a:rPr>
              <a:t>‘</a:t>
            </a:r>
            <a:r>
              <a:rPr lang="en-US" sz="2200" dirty="0"/>
              <a:t>declare </a:t>
            </a:r>
            <a:r>
              <a:rPr lang="en-US" sz="2200" dirty="0" err="1"/>
              <a:t>icecream</a:t>
            </a:r>
            <a:r>
              <a:rPr lang="en-US" sz="2200" dirty="0"/>
              <a:t>(x) return x+1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We took advantage of this in our implementation by using the name as a handle to retrieve the actual function </a:t>
            </a:r>
            <a:r>
              <a:rPr lang="en-US" sz="2200" dirty="0" smtClean="0"/>
              <a:t>value from </a:t>
            </a:r>
            <a:r>
              <a:rPr lang="en-US" sz="2200" dirty="0"/>
              <a:t>the symbol table during interpretation of a program.</a:t>
            </a:r>
          </a:p>
          <a:p>
            <a:pPr lvl="1"/>
            <a:r>
              <a:rPr lang="en-US" sz="2200" dirty="0"/>
              <a:t>The idea then is to make this separation of name and behavior visible at the syntactic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5" name="AutoShape 7"/>
          <p:cNvCxnSpPr>
            <a:cxnSpLocks noChangeShapeType="1"/>
            <a:stCxn id="27654" idx="0"/>
            <a:endCxn id="2765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7660" name="AutoShape 12"/>
          <p:cNvCxnSpPr>
            <a:cxnSpLocks noChangeShapeType="1"/>
            <a:stCxn id="27658" idx="1"/>
            <a:endCxn id="2765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5465763" y="285115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1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803525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799" name="AutoShape 7"/>
          <p:cNvCxnSpPr>
            <a:cxnSpLocks noChangeShapeType="1"/>
            <a:stCxn id="33798" idx="0"/>
            <a:endCxn id="3379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3804" name="AutoShape 12"/>
          <p:cNvCxnSpPr>
            <a:cxnSpLocks noChangeShapeType="1"/>
            <a:stCxn id="33802" idx="1"/>
            <a:endCxn id="33798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5" name="AutoShape 13"/>
          <p:cNvSpPr>
            <a:spLocks noChangeArrowheads="1"/>
          </p:cNvSpPr>
          <p:nvPr/>
        </p:nvSpPr>
        <p:spPr bwMode="auto">
          <a:xfrm>
            <a:off x="5465763" y="302577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096000" y="4381500"/>
            <a:ext cx="16795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514600" y="2895600"/>
            <a:ext cx="350520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803525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47" name="AutoShape 7"/>
          <p:cNvCxnSpPr>
            <a:cxnSpLocks noChangeShapeType="1"/>
            <a:stCxn id="35846" idx="0"/>
            <a:endCxn id="3584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5852" name="AutoShape 12"/>
          <p:cNvCxnSpPr>
            <a:cxnSpLocks noChangeShapeType="1"/>
            <a:stCxn id="35850" idx="1"/>
            <a:endCxn id="3584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53" name="AutoShape 13"/>
          <p:cNvSpPr>
            <a:spLocks noChangeArrowheads="1"/>
          </p:cNvSpPr>
          <p:nvPr/>
        </p:nvSpPr>
        <p:spPr bwMode="auto">
          <a:xfrm>
            <a:off x="5465763" y="437515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6096000" y="4381500"/>
            <a:ext cx="16795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803525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895" name="AutoShape 7"/>
          <p:cNvCxnSpPr>
            <a:cxnSpLocks noChangeShapeType="1"/>
            <a:stCxn id="37894" idx="0"/>
            <a:endCxn id="3789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7900" name="AutoShape 12"/>
          <p:cNvCxnSpPr>
            <a:cxnSpLocks noChangeShapeType="1"/>
            <a:stCxn id="37898" idx="1"/>
            <a:endCxn id="3789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5465763" y="3048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1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803525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200400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943" name="AutoShape 7"/>
          <p:cNvCxnSpPr>
            <a:cxnSpLocks noChangeShapeType="1"/>
            <a:stCxn id="39942" idx="0"/>
            <a:endCxn id="3994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9948" name="AutoShape 12"/>
          <p:cNvCxnSpPr>
            <a:cxnSpLocks noChangeShapeType="1"/>
            <a:stCxn id="39946" idx="1"/>
            <a:endCxn id="3994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1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2803525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200400" y="16002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Now consider, formal function parameters are also variables, that means we can assign function values to the formal parameters of functions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That is, we can pass functions to functions!</a:t>
            </a:r>
            <a:endParaRPr lang="en-US" sz="2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57463" y="3962400"/>
            <a:ext cx="412591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declare </a:t>
            </a:r>
            <a:r>
              <a:rPr lang="en-US" sz="1800" dirty="0" err="1"/>
              <a:t>inc</a:t>
            </a:r>
            <a:r>
              <a:rPr lang="en-US" sz="1800" dirty="0"/>
              <a:t> = function (x) return x+1;</a:t>
            </a:r>
          </a:p>
          <a:p>
            <a:r>
              <a:rPr lang="en-US" sz="1800" dirty="0"/>
              <a:t>declare apply = function(</a:t>
            </a:r>
            <a:r>
              <a:rPr lang="en-US" sz="1800" dirty="0" err="1"/>
              <a:t>f,x</a:t>
            </a:r>
            <a:r>
              <a:rPr lang="en-US" sz="1800" dirty="0"/>
              <a:t>) return f(x);</a:t>
            </a:r>
          </a:p>
          <a:p>
            <a:endParaRPr lang="en-US" sz="1800" dirty="0"/>
          </a:p>
          <a:p>
            <a:r>
              <a:rPr lang="en-US" sz="1800" dirty="0"/>
              <a:t>put apply(</a:t>
            </a:r>
            <a:r>
              <a:rPr lang="en-US" sz="1800" dirty="0">
                <a:solidFill>
                  <a:srgbClr val="FF0000"/>
                </a:solidFill>
              </a:rPr>
              <a:t>inc</a:t>
            </a:r>
            <a:r>
              <a:rPr lang="en-US" sz="1800" dirty="0"/>
              <a:t>,1);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46325" y="439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39" name="AutoShape 7"/>
          <p:cNvCxnSpPr>
            <a:cxnSpLocks noChangeShapeType="1"/>
            <a:stCxn id="44038" idx="0"/>
            <a:endCxn id="44037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4044" name="AutoShape 12"/>
          <p:cNvCxnSpPr>
            <a:cxnSpLocks noChangeShapeType="1"/>
            <a:stCxn id="44042" idx="1"/>
            <a:endCxn id="44037" idx="3"/>
          </p:cNvCxnSpPr>
          <p:nvPr/>
        </p:nvCxnSpPr>
        <p:spPr bwMode="auto">
          <a:xfrm rot="10800000" flipV="1">
            <a:off x="2530475" y="2717800"/>
            <a:ext cx="898525" cy="260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44052" name="AutoShape 20"/>
          <p:cNvCxnSpPr>
            <a:cxnSpLocks noChangeShapeType="1"/>
            <a:stCxn id="44048" idx="0"/>
            <a:endCxn id="44038" idx="2"/>
          </p:cNvCxnSpPr>
          <p:nvPr/>
        </p:nvCxnSpPr>
        <p:spPr bwMode="auto">
          <a:xfrm flipV="1">
            <a:off x="1616075" y="48006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86" name="AutoShape 6"/>
          <p:cNvCxnSpPr>
            <a:cxnSpLocks noChangeShapeType="1"/>
            <a:stCxn id="46085" idx="0"/>
            <a:endCxn id="46084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6091" name="AutoShape 11"/>
          <p:cNvCxnSpPr>
            <a:cxnSpLocks noChangeShapeType="1"/>
            <a:stCxn id="46089" idx="1"/>
            <a:endCxn id="46084" idx="3"/>
          </p:cNvCxnSpPr>
          <p:nvPr/>
        </p:nvCxnSpPr>
        <p:spPr bwMode="auto">
          <a:xfrm rot="10800000" flipV="1">
            <a:off x="2530475" y="2717800"/>
            <a:ext cx="898525" cy="260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46095" name="AutoShape 15"/>
          <p:cNvCxnSpPr>
            <a:cxnSpLocks noChangeShapeType="1"/>
            <a:stCxn id="46093" idx="0"/>
            <a:endCxn id="46085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5610225" y="23082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4" name="AutoShape 6"/>
          <p:cNvCxnSpPr>
            <a:cxnSpLocks noChangeShapeType="1"/>
            <a:stCxn id="48133" idx="0"/>
            <a:endCxn id="48132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8139" name="AutoShape 11"/>
          <p:cNvCxnSpPr>
            <a:cxnSpLocks noChangeShapeType="1"/>
            <a:stCxn id="48137" idx="1"/>
            <a:endCxn id="48132" idx="3"/>
          </p:cNvCxnSpPr>
          <p:nvPr/>
        </p:nvCxnSpPr>
        <p:spPr bwMode="auto">
          <a:xfrm rot="10800000" flipV="1">
            <a:off x="2530475" y="2717800"/>
            <a:ext cx="898525" cy="260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48143" name="AutoShape 15"/>
          <p:cNvCxnSpPr>
            <a:cxnSpLocks noChangeShapeType="1"/>
            <a:stCxn id="48141" idx="0"/>
            <a:endCxn id="48133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5610225" y="24828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function(f,y) return f(y)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182" name="AutoShape 6"/>
          <p:cNvCxnSpPr>
            <a:cxnSpLocks noChangeShapeType="1"/>
            <a:stCxn id="50181" idx="0"/>
            <a:endCxn id="50180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0187" name="AutoShape 11"/>
          <p:cNvCxnSpPr>
            <a:cxnSpLocks noChangeShapeType="1"/>
            <a:stCxn id="50185" idx="1"/>
            <a:endCxn id="50181" idx="3"/>
          </p:cNvCxnSpPr>
          <p:nvPr/>
        </p:nvCxnSpPr>
        <p:spPr bwMode="auto">
          <a:xfrm rot="10800000" flipV="1">
            <a:off x="2530475" y="2717800"/>
            <a:ext cx="898525" cy="1663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50191" name="AutoShape 15"/>
          <p:cNvCxnSpPr>
            <a:cxnSpLocks noChangeShapeType="1"/>
            <a:stCxn id="50189" idx="0"/>
            <a:endCxn id="50181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92" name="AutoShape 16"/>
          <p:cNvSpPr>
            <a:spLocks noChangeArrowheads="1"/>
          </p:cNvSpPr>
          <p:nvPr/>
        </p:nvSpPr>
        <p:spPr bwMode="auto">
          <a:xfrm>
            <a:off x="5610225" y="28527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function(f,y) return f(y)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6096000" y="3848100"/>
            <a:ext cx="1735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function(f,y) return f(y);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2362200" y="2971800"/>
            <a:ext cx="3657600" cy="914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f </a:t>
            </a:r>
            <a:r>
              <a:rPr lang="en-US" sz="900">
                <a:solidFill>
                  <a:srgbClr val="FF0000"/>
                </a:solidFill>
                <a:sym typeface="Symbol" charset="0"/>
              </a:rPr>
              <a:t></a:t>
            </a:r>
            <a:r>
              <a:rPr lang="en-US" sz="900">
                <a:solidFill>
                  <a:srgbClr val="FF0000"/>
                </a:solidFill>
              </a:rPr>
              <a:t> function (x) return x+1</a:t>
            </a:r>
            <a:endParaRPr lang="en-US" sz="900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y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That is the function declaration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     declare inc(x) return x+1;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becomes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     declare inc = function (x) return x+1;</a:t>
            </a:r>
            <a:br>
              <a:rPr lang="en-US" sz="2600"/>
            </a:b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Notice, that all we have done is to make the separation of function name and function behavior explicit at the syntactic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230" name="AutoShape 6"/>
          <p:cNvCxnSpPr>
            <a:cxnSpLocks noChangeShapeType="1"/>
            <a:stCxn id="52229" idx="0"/>
            <a:endCxn id="52228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2235" name="AutoShape 11"/>
          <p:cNvCxnSpPr>
            <a:cxnSpLocks noChangeShapeType="1"/>
            <a:stCxn id="52233" idx="1"/>
            <a:endCxn id="52229" idx="3"/>
          </p:cNvCxnSpPr>
          <p:nvPr/>
        </p:nvCxnSpPr>
        <p:spPr bwMode="auto">
          <a:xfrm rot="10800000" flipV="1">
            <a:off x="2530475" y="2717800"/>
            <a:ext cx="898525" cy="1663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52239" name="AutoShape 15"/>
          <p:cNvCxnSpPr>
            <a:cxnSpLocks noChangeShapeType="1"/>
            <a:stCxn id="52237" idx="0"/>
            <a:endCxn id="52229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561022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function(f,y) return f(y)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6096000" y="3848100"/>
            <a:ext cx="1735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function(f,y) return f(y);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y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26" name="AutoShape 6"/>
          <p:cNvCxnSpPr>
            <a:cxnSpLocks noChangeShapeType="1"/>
            <a:stCxn id="56325" idx="0"/>
            <a:endCxn id="56324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6331" name="AutoShape 11"/>
          <p:cNvCxnSpPr>
            <a:cxnSpLocks noChangeShapeType="1"/>
            <a:stCxn id="56329" idx="1"/>
            <a:endCxn id="56333" idx="3"/>
          </p:cNvCxnSpPr>
          <p:nvPr/>
        </p:nvCxnSpPr>
        <p:spPr bwMode="auto">
          <a:xfrm rot="10800000" flipV="1">
            <a:off x="2530475" y="2717800"/>
            <a:ext cx="898525" cy="303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cxnSp>
        <p:nvCxnSpPr>
          <p:cNvPr id="56335" name="AutoShape 15"/>
          <p:cNvCxnSpPr>
            <a:cxnSpLocks noChangeShapeType="1"/>
            <a:stCxn id="56333" idx="0"/>
            <a:endCxn id="56325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561022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function(f,y) return f(y)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096000" y="3848100"/>
            <a:ext cx="1735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function(f,y) return f(y);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y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62000" y="5410200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6124575" y="4287838"/>
            <a:ext cx="16795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function(x) return x+1;</a:t>
            </a:r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2209800" y="4114800"/>
            <a:ext cx="38100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74" name="AutoShape 6"/>
          <p:cNvCxnSpPr>
            <a:cxnSpLocks noChangeShapeType="1"/>
            <a:stCxn id="58373" idx="0"/>
            <a:endCxn id="58372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8379" name="AutoShape 11"/>
          <p:cNvCxnSpPr>
            <a:cxnSpLocks noChangeShapeType="1"/>
            <a:stCxn id="58377" idx="1"/>
            <a:endCxn id="58381" idx="3"/>
          </p:cNvCxnSpPr>
          <p:nvPr/>
        </p:nvCxnSpPr>
        <p:spPr bwMode="auto">
          <a:xfrm rot="10800000" flipV="1">
            <a:off x="2530475" y="2717800"/>
            <a:ext cx="898525" cy="303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cxnSp>
        <p:nvCxnSpPr>
          <p:cNvPr id="58383" name="AutoShape 15"/>
          <p:cNvCxnSpPr>
            <a:cxnSpLocks noChangeShapeType="1"/>
            <a:stCxn id="58381" idx="0"/>
            <a:endCxn id="58373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84" name="AutoShape 16"/>
          <p:cNvSpPr>
            <a:spLocks noChangeArrowheads="1"/>
          </p:cNvSpPr>
          <p:nvPr/>
        </p:nvSpPr>
        <p:spPr bwMode="auto">
          <a:xfrm>
            <a:off x="5610225" y="4267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function(f,y) return f(y)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6096000" y="3848100"/>
            <a:ext cx="1735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function(f,y) return f(y);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y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762000" y="5410200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124575" y="4287838"/>
            <a:ext cx="16795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function(x) return x+1;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278" name="AutoShape 6"/>
          <p:cNvCxnSpPr>
            <a:cxnSpLocks noChangeShapeType="1"/>
            <a:stCxn id="54277" idx="0"/>
            <a:endCxn id="54276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4283" name="AutoShape 11"/>
          <p:cNvCxnSpPr>
            <a:cxnSpLocks noChangeShapeType="1"/>
            <a:stCxn id="54281" idx="1"/>
            <a:endCxn id="54277" idx="3"/>
          </p:cNvCxnSpPr>
          <p:nvPr/>
        </p:nvCxnSpPr>
        <p:spPr bwMode="auto">
          <a:xfrm rot="10800000" flipV="1">
            <a:off x="2530475" y="2717800"/>
            <a:ext cx="898525" cy="1663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54287" name="AutoShape 15"/>
          <p:cNvCxnSpPr>
            <a:cxnSpLocks noChangeShapeType="1"/>
            <a:stCxn id="54285" idx="0"/>
            <a:endCxn id="54277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561022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function(f,x) return f(x)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96000" y="3848100"/>
            <a:ext cx="173513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function(f,y) return f(y);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741363" y="4267200"/>
            <a:ext cx="512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y 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1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762000" y="5410200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422" name="AutoShape 6"/>
          <p:cNvCxnSpPr>
            <a:cxnSpLocks noChangeShapeType="1"/>
            <a:stCxn id="60421" idx="0"/>
            <a:endCxn id="60420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7" name="AutoShape 11"/>
          <p:cNvCxnSpPr>
            <a:cxnSpLocks noChangeShapeType="1"/>
            <a:stCxn id="60425" idx="1"/>
            <a:endCxn id="60420" idx="3"/>
          </p:cNvCxnSpPr>
          <p:nvPr/>
        </p:nvCxnSpPr>
        <p:spPr bwMode="auto">
          <a:xfrm rot="10800000" flipV="1">
            <a:off x="2530475" y="2717800"/>
            <a:ext cx="898525" cy="260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60431" name="AutoShape 15"/>
          <p:cNvCxnSpPr>
            <a:cxnSpLocks noChangeShapeType="1"/>
            <a:stCxn id="60429" idx="0"/>
            <a:endCxn id="60421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5610225" y="28733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function(f,x) return f(x)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f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function (x) return x+1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y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762000" y="5410200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1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651125" y="17145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01675" y="39624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0" name="AutoShape 6"/>
          <p:cNvCxnSpPr>
            <a:cxnSpLocks noChangeShapeType="1"/>
            <a:stCxn id="62469" idx="0"/>
            <a:endCxn id="62468" idx="2"/>
          </p:cNvCxnSpPr>
          <p:nvPr/>
        </p:nvCxnSpPr>
        <p:spPr bwMode="auto">
          <a:xfrm flipV="1">
            <a:off x="1616075" y="3429000"/>
            <a:ext cx="0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5800" y="37211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2475" name="AutoShape 11"/>
          <p:cNvCxnSpPr>
            <a:cxnSpLocks noChangeShapeType="1"/>
            <a:stCxn id="62473" idx="1"/>
            <a:endCxn id="62468" idx="3"/>
          </p:cNvCxnSpPr>
          <p:nvPr/>
        </p:nvCxnSpPr>
        <p:spPr bwMode="auto">
          <a:xfrm rot="10800000" flipV="1">
            <a:off x="2530475" y="2717800"/>
            <a:ext cx="898525" cy="260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024563" y="2281238"/>
            <a:ext cx="28146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apply = function(f,y) return f(y);</a:t>
            </a:r>
          </a:p>
          <a:p>
            <a:endParaRPr lang="en-US"/>
          </a:p>
          <a:p>
            <a:r>
              <a:rPr lang="en-US"/>
              <a:t>put apply(inc,1);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1675" y="5334000"/>
            <a:ext cx="18288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85800" y="50927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cxnSp>
        <p:nvCxnSpPr>
          <p:cNvPr id="62479" name="AutoShape 15"/>
          <p:cNvCxnSpPr>
            <a:cxnSpLocks noChangeShapeType="1"/>
            <a:stCxn id="62477" idx="0"/>
            <a:endCxn id="62469" idx="2"/>
          </p:cNvCxnSpPr>
          <p:nvPr/>
        </p:nvCxnSpPr>
        <p:spPr bwMode="auto">
          <a:xfrm rot="16200000">
            <a:off x="1349375" y="5067300"/>
            <a:ext cx="5334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7112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727075" y="2819400"/>
            <a:ext cx="1711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apply = function(f,x) return f(x)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719138" y="40386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f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function (x) return x+1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741363" y="4267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y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762000" y="5410200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1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651125" y="1714500"/>
            <a:ext cx="27781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This is the hallmark of </a:t>
            </a:r>
            <a:r>
              <a:rPr lang="en-US" sz="2200" i="1"/>
              <a:t>higher order programming</a:t>
            </a:r>
          </a:p>
          <a:p>
            <a:pPr>
              <a:lnSpc>
                <a:spcPct val="90000"/>
              </a:lnSpc>
            </a:pPr>
            <a:r>
              <a:rPr lang="en-US" sz="2200"/>
              <a:t>Definition: </a:t>
            </a:r>
            <a:r>
              <a:rPr lang="en-US" sz="2200" i="1"/>
              <a:t>In higher order programming we can pass functions to other functions or return functions as return values from functions.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46325" y="439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557463" y="3505200"/>
            <a:ext cx="3871912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declare </a:t>
            </a:r>
            <a:r>
              <a:rPr lang="en-US" sz="1800" dirty="0" err="1"/>
              <a:t>inc</a:t>
            </a:r>
            <a:r>
              <a:rPr lang="en-US" sz="1800" dirty="0"/>
              <a:t> = function (x) return x+1;</a:t>
            </a:r>
          </a:p>
          <a:p>
            <a:r>
              <a:rPr lang="en-US" sz="1800" dirty="0"/>
              <a:t>declare </a:t>
            </a:r>
            <a:r>
              <a:rPr lang="en-US" sz="1800" dirty="0" err="1"/>
              <a:t>dec</a:t>
            </a:r>
            <a:r>
              <a:rPr lang="en-US" sz="1800" dirty="0"/>
              <a:t> = function (x) return x-1;</a:t>
            </a:r>
          </a:p>
          <a:p>
            <a:r>
              <a:rPr lang="en-US" sz="1800" dirty="0"/>
              <a:t>declare select = function (</a:t>
            </a:r>
            <a:r>
              <a:rPr lang="en-US" sz="1800" dirty="0" err="1"/>
              <a:t>f,g,q</a:t>
            </a:r>
            <a:r>
              <a:rPr lang="en-US" sz="1800" dirty="0"/>
              <a:t>) {</a:t>
            </a:r>
          </a:p>
          <a:p>
            <a:r>
              <a:rPr lang="en-US" sz="1800" dirty="0"/>
              <a:t>   if (q == 0)</a:t>
            </a:r>
          </a:p>
          <a:p>
            <a:r>
              <a:rPr lang="en-US" sz="1800" dirty="0"/>
              <a:t>       return f;</a:t>
            </a:r>
          </a:p>
          <a:p>
            <a:r>
              <a:rPr lang="en-US" sz="1800" dirty="0"/>
              <a:t>   else</a:t>
            </a:r>
          </a:p>
          <a:p>
            <a:r>
              <a:rPr lang="en-US" sz="1800" dirty="0"/>
              <a:t>       return g;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put </a:t>
            </a:r>
            <a:r>
              <a:rPr lang="en-US" sz="1800" dirty="0">
                <a:solidFill>
                  <a:srgbClr val="FF0000"/>
                </a:solidFill>
              </a:rPr>
              <a:t>select(inc,dec,1) (3);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519" name="AutoShape 7"/>
          <p:cNvCxnSpPr>
            <a:cxnSpLocks noChangeShapeType="1"/>
            <a:stCxn id="64518" idx="0"/>
            <a:endCxn id="645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4524" name="AutoShape 12"/>
          <p:cNvCxnSpPr>
            <a:cxnSpLocks noChangeShapeType="1"/>
            <a:stCxn id="64522" idx="1"/>
            <a:endCxn id="645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6" name="AutoShape 6"/>
          <p:cNvCxnSpPr>
            <a:cxnSpLocks noChangeShapeType="1"/>
            <a:stCxn id="66565" idx="0"/>
            <a:endCxn id="665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6571" name="AutoShape 11"/>
          <p:cNvCxnSpPr>
            <a:cxnSpLocks noChangeShapeType="1"/>
            <a:stCxn id="66569" idx="1"/>
            <a:endCxn id="665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>
            <a:off x="5768975" y="22320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14" name="AutoShape 6"/>
          <p:cNvCxnSpPr>
            <a:cxnSpLocks noChangeShapeType="1"/>
            <a:stCxn id="68613" idx="0"/>
            <a:endCxn id="686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8619" name="AutoShape 11"/>
          <p:cNvCxnSpPr>
            <a:cxnSpLocks noChangeShapeType="1"/>
            <a:stCxn id="68617" idx="1"/>
            <a:endCxn id="6861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768975" y="23844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However, this simple trick has huge </a:t>
            </a:r>
            <a:r>
              <a:rPr lang="en-US" sz="2200" dirty="0" smtClean="0"/>
              <a:t>ramifications </a:t>
            </a:r>
            <a:r>
              <a:rPr lang="en-US" sz="2200" dirty="0"/>
              <a:t>in terms of expressive power of the programming language.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First consider that the function declaration now looks like any variable declaration statement: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57463" y="3657600"/>
            <a:ext cx="3843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declare inc = function (x) return x+1;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1242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 rot="-5400000">
            <a:off x="5105400" y="3048000"/>
            <a:ext cx="76200" cy="2209800"/>
          </a:xfrm>
          <a:prstGeom prst="leftBrace">
            <a:avLst>
              <a:gd name="adj1" fmla="val 2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346325" y="439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566988" y="4602163"/>
            <a:ext cx="1166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Variable name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784725" y="4305300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 value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90675" y="5607050"/>
            <a:ext cx="6248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ym typeface="Wingdings 2" charset="0"/>
              </a:rPr>
              <a:t> The function behavior is the value assigned to the </a:t>
            </a:r>
            <a:r>
              <a:rPr lang="en-US" sz="1600" dirty="0" smtClean="0">
                <a:sym typeface="Wingdings 2" charset="0"/>
              </a:rPr>
              <a:t>variable </a:t>
            </a:r>
            <a:r>
              <a:rPr lang="ja-JP" altLang="en-US" sz="1600" dirty="0">
                <a:sym typeface="Wingdings 2" charset="0"/>
              </a:rPr>
              <a:t>‘</a:t>
            </a:r>
            <a:r>
              <a:rPr lang="en-US" sz="1600" dirty="0" err="1">
                <a:sym typeface="Wingdings 2" charset="0"/>
              </a:rPr>
              <a:t>inc</a:t>
            </a:r>
            <a:r>
              <a:rPr lang="ja-JP" altLang="en-US" sz="1600" dirty="0">
                <a:sym typeface="Wingdings 2" charset="0"/>
              </a:rPr>
              <a:t>’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2" name="AutoShape 6"/>
          <p:cNvCxnSpPr>
            <a:cxnSpLocks noChangeShapeType="1"/>
            <a:stCxn id="70661" idx="0"/>
            <a:endCxn id="706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0667" name="AutoShape 11"/>
          <p:cNvCxnSpPr>
            <a:cxnSpLocks noChangeShapeType="1"/>
            <a:stCxn id="70665" idx="1"/>
            <a:endCxn id="7066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auto">
          <a:xfrm>
            <a:off x="5768975" y="25590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0" name="AutoShape 6"/>
          <p:cNvCxnSpPr>
            <a:cxnSpLocks noChangeShapeType="1"/>
            <a:stCxn id="72709" idx="0"/>
            <a:endCxn id="727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2715" name="AutoShape 11"/>
          <p:cNvCxnSpPr>
            <a:cxnSpLocks noChangeShapeType="1"/>
            <a:stCxn id="72713" idx="1"/>
            <a:endCxn id="7270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72717" name="AutoShape 13"/>
          <p:cNvSpPr>
            <a:spLocks noChangeArrowheads="1"/>
          </p:cNvSpPr>
          <p:nvPr/>
        </p:nvSpPr>
        <p:spPr bwMode="auto">
          <a:xfrm>
            <a:off x="576897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6292850" y="4421188"/>
            <a:ext cx="12604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2057400" y="3124200"/>
            <a:ext cx="4038600" cy="1447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690563" y="46609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685800" y="4800600"/>
            <a:ext cx="1509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g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87388" y="5000625"/>
            <a:ext cx="487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q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8" name="AutoShape 6"/>
          <p:cNvCxnSpPr>
            <a:cxnSpLocks noChangeShapeType="1"/>
            <a:stCxn id="74757" idx="0"/>
            <a:endCxn id="747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4763" name="AutoShape 11"/>
          <p:cNvCxnSpPr>
            <a:cxnSpLocks noChangeShapeType="1"/>
            <a:stCxn id="74761" idx="1"/>
            <a:endCxn id="7475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74765" name="AutoShape 13"/>
          <p:cNvSpPr>
            <a:spLocks noChangeArrowheads="1"/>
          </p:cNvSpPr>
          <p:nvPr/>
        </p:nvSpPr>
        <p:spPr bwMode="auto">
          <a:xfrm>
            <a:off x="5768975" y="4648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6292850" y="4421188"/>
            <a:ext cx="12604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90563" y="46609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685800" y="4800600"/>
            <a:ext cx="1509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g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687388" y="5000625"/>
            <a:ext cx="487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q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06" name="AutoShape 6"/>
          <p:cNvCxnSpPr>
            <a:cxnSpLocks noChangeShapeType="1"/>
            <a:stCxn id="76805" idx="0"/>
            <a:endCxn id="7680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6811" name="AutoShape 11"/>
          <p:cNvCxnSpPr>
            <a:cxnSpLocks noChangeShapeType="1"/>
            <a:stCxn id="76809" idx="1"/>
            <a:endCxn id="7680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>
            <a:off x="5768975" y="5181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6292850" y="4421188"/>
            <a:ext cx="12604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90563" y="46609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f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685800" y="4800600"/>
            <a:ext cx="1509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g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687388" y="5000625"/>
            <a:ext cx="487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q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854" name="AutoShape 6"/>
          <p:cNvCxnSpPr>
            <a:cxnSpLocks noChangeShapeType="1"/>
            <a:stCxn id="78853" idx="0"/>
            <a:endCxn id="7885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8859" name="AutoShape 11"/>
          <p:cNvCxnSpPr>
            <a:cxnSpLocks noChangeShapeType="1"/>
            <a:stCxn id="78857" idx="1"/>
            <a:endCxn id="7885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78861" name="AutoShape 13"/>
          <p:cNvSpPr>
            <a:spLocks noChangeArrowheads="1"/>
          </p:cNvSpPr>
          <p:nvPr/>
        </p:nvSpPr>
        <p:spPr bwMode="auto">
          <a:xfrm>
            <a:off x="576897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90563" y="4660900"/>
            <a:ext cx="15065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f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function (x) return x+1</a:t>
            </a: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685800" y="4800600"/>
            <a:ext cx="15097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g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</a:t>
            </a:r>
            <a:r>
              <a:rPr lang="en-US" sz="900">
                <a:solidFill>
                  <a:schemeClr val="bg2"/>
                </a:solidFill>
              </a:rPr>
              <a:t> function (x) return x-1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687388" y="5000625"/>
            <a:ext cx="487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q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1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6249988" y="4646613"/>
            <a:ext cx="16843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x-1;</a:t>
            </a: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 flipV="1">
            <a:off x="2209800" y="4800600"/>
            <a:ext cx="3810000" cy="76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3565525" y="4559300"/>
            <a:ext cx="989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(Return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0902" name="AutoShape 6"/>
          <p:cNvCxnSpPr>
            <a:cxnSpLocks noChangeShapeType="1"/>
            <a:stCxn id="80901" idx="0"/>
            <a:endCxn id="8090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80907" name="AutoShape 11"/>
          <p:cNvCxnSpPr>
            <a:cxnSpLocks noChangeShapeType="1"/>
            <a:stCxn id="80905" idx="1"/>
            <a:endCxn id="8090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576897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687388" y="4648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3</a:t>
            </a:r>
            <a:endParaRPr lang="en-US" sz="900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6249988" y="4646613"/>
            <a:ext cx="16843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950" name="AutoShape 6"/>
          <p:cNvCxnSpPr>
            <a:cxnSpLocks noChangeShapeType="1"/>
            <a:stCxn id="82949" idx="0"/>
            <a:endCxn id="8294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82955" name="AutoShape 11"/>
          <p:cNvCxnSpPr>
            <a:cxnSpLocks noChangeShapeType="1"/>
            <a:stCxn id="82953" idx="1"/>
            <a:endCxn id="8294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5768975" y="4648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687388" y="4648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3</a:t>
            </a:r>
            <a:endParaRPr lang="en-US" sz="900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6249988" y="4646613"/>
            <a:ext cx="1684337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4998" name="AutoShape 6"/>
          <p:cNvCxnSpPr>
            <a:cxnSpLocks noChangeShapeType="1"/>
            <a:stCxn id="84997" idx="0"/>
            <a:endCxn id="8499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85003" name="AutoShape 11"/>
          <p:cNvCxnSpPr>
            <a:cxnSpLocks noChangeShapeType="1"/>
            <a:stCxn id="85001" idx="1"/>
            <a:endCxn id="8499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>
            <a:off x="5768975" y="3886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687388" y="4648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3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074988" y="1600200"/>
            <a:ext cx="27781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046" name="AutoShape 6"/>
          <p:cNvCxnSpPr>
            <a:cxnSpLocks noChangeShapeType="1"/>
            <a:stCxn id="87045" idx="0"/>
            <a:endCxn id="8704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87051" name="AutoShape 11"/>
          <p:cNvCxnSpPr>
            <a:cxnSpLocks noChangeShapeType="1"/>
            <a:stCxn id="87049" idx="1"/>
            <a:endCxn id="8704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192838" y="2187575"/>
            <a:ext cx="2646362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dec = function (x) return x-1;</a:t>
            </a:r>
          </a:p>
          <a:p>
            <a:r>
              <a:rPr lang="en-US"/>
              <a:t>declare select = function (f,g,q) {</a:t>
            </a:r>
          </a:p>
          <a:p>
            <a:r>
              <a:rPr lang="en-US"/>
              <a:t>   if (q == 0)</a:t>
            </a:r>
          </a:p>
          <a:p>
            <a:r>
              <a:rPr lang="en-US"/>
              <a:t>       return f;</a:t>
            </a:r>
          </a:p>
          <a:p>
            <a:r>
              <a:rPr lang="en-US"/>
              <a:t>   else</a:t>
            </a:r>
          </a:p>
          <a:p>
            <a:r>
              <a:rPr lang="en-US"/>
              <a:t>       return g;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put select(inc,dec,1) (3);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6858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681038" y="2735263"/>
            <a:ext cx="1630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dec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x-1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685800" y="2900363"/>
            <a:ext cx="14589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select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(f,g,q) {</a:t>
            </a:r>
          </a:p>
          <a:p>
            <a:r>
              <a:rPr lang="en-US" sz="900"/>
              <a:t>   if (q == 0)</a:t>
            </a:r>
          </a:p>
          <a:p>
            <a:r>
              <a:rPr lang="en-US" sz="900"/>
              <a:t>       return f;</a:t>
            </a:r>
          </a:p>
          <a:p>
            <a:r>
              <a:rPr lang="en-US" sz="900"/>
              <a:t>   else</a:t>
            </a:r>
          </a:p>
          <a:p>
            <a:r>
              <a:rPr lang="en-US" sz="900"/>
              <a:t>       return g;</a:t>
            </a:r>
          </a:p>
          <a:p>
            <a:r>
              <a:rPr lang="en-US" sz="900"/>
              <a:t>}</a:t>
            </a:r>
          </a:p>
          <a:p>
            <a:endParaRPr lang="en-US" sz="900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687388" y="4648200"/>
            <a:ext cx="4810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2"/>
                </a:solidFill>
              </a:rPr>
              <a:t>x </a:t>
            </a:r>
            <a:r>
              <a:rPr lang="en-US" sz="900">
                <a:solidFill>
                  <a:schemeClr val="bg2"/>
                </a:solidFill>
                <a:sym typeface="Symbol" charset="0"/>
              </a:rPr>
              <a:t> 3</a:t>
            </a:r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074988" y="1600200"/>
            <a:ext cx="277812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62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Why is this interesting?</a:t>
            </a:r>
          </a:p>
          <a:p>
            <a:pPr>
              <a:lnSpc>
                <a:spcPct val="90000"/>
              </a:lnSpc>
            </a:pPr>
            <a:r>
              <a:rPr lang="en-US" sz="2200"/>
              <a:t>It is interesting because higher order programming lets us construct </a:t>
            </a:r>
            <a:r>
              <a:rPr lang="en-US" sz="2200" i="1"/>
              <a:t>generic functions</a:t>
            </a:r>
            <a:r>
              <a:rPr lang="en-US" sz="2200"/>
              <a:t> whose behavior can be specialized by passing them more specific functions.</a:t>
            </a:r>
          </a:p>
          <a:p>
            <a:pPr>
              <a:lnSpc>
                <a:spcPct val="90000"/>
              </a:lnSpc>
            </a:pPr>
            <a:r>
              <a:rPr lang="en-US" sz="2200"/>
              <a:t>Consider the function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/>
              <a:t>select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 from the previous slide.</a:t>
            </a:r>
          </a:p>
          <a:p>
            <a:pPr>
              <a:lnSpc>
                <a:spcPct val="90000"/>
              </a:lnSpc>
            </a:pPr>
            <a:r>
              <a:rPr lang="en-US" sz="2200"/>
              <a:t>We could use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/>
              <a:t>select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 in many different contexts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57463" y="3857625"/>
            <a:ext cx="3884612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declare mul = function (x) return x*2;</a:t>
            </a:r>
          </a:p>
          <a:p>
            <a:r>
              <a:rPr lang="en-US" sz="1800"/>
              <a:t>declare div = function (x) return x/2;</a:t>
            </a:r>
          </a:p>
          <a:p>
            <a:r>
              <a:rPr lang="en-US" sz="1800"/>
              <a:t>declare select = function (f,g,q) {</a:t>
            </a:r>
          </a:p>
          <a:p>
            <a:r>
              <a:rPr lang="en-US" sz="1800"/>
              <a:t>   if (q == 0)</a:t>
            </a:r>
          </a:p>
          <a:p>
            <a:r>
              <a:rPr lang="en-US" sz="1800"/>
              <a:t>       return f;</a:t>
            </a:r>
          </a:p>
          <a:p>
            <a:r>
              <a:rPr lang="en-US" sz="1800"/>
              <a:t>   else</a:t>
            </a:r>
          </a:p>
          <a:p>
            <a:r>
              <a:rPr lang="en-US" sz="1800"/>
              <a:t>       return g;</a:t>
            </a:r>
          </a:p>
          <a:p>
            <a:r>
              <a:rPr lang="en-US" sz="1800"/>
              <a:t>}</a:t>
            </a:r>
          </a:p>
          <a:p>
            <a:endParaRPr lang="en-US" sz="1800"/>
          </a:p>
          <a:p>
            <a:r>
              <a:rPr lang="en-US" sz="1800"/>
              <a:t>put </a:t>
            </a:r>
            <a:r>
              <a:rPr lang="en-US" sz="1800">
                <a:solidFill>
                  <a:srgbClr val="FF0000"/>
                </a:solidFill>
              </a:rPr>
              <a:t>select(mul,div,1) (4);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Now, consider the ramifications…if the function behavior is just a value then there is nothing to prevent us from assigning that value to another variable.</a:t>
            </a:r>
          </a:p>
          <a:p>
            <a:pPr>
              <a:lnSpc>
                <a:spcPct val="90000"/>
              </a:lnSpc>
            </a:pPr>
            <a:r>
              <a:rPr lang="en-US" sz="2200"/>
              <a:t>But that means that the new variable name is now also a handle to access the function behavior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57463" y="3868738"/>
            <a:ext cx="3852862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declare </a:t>
            </a:r>
            <a:r>
              <a:rPr lang="en-US" sz="1800" dirty="0" err="1"/>
              <a:t>inc</a:t>
            </a:r>
            <a:r>
              <a:rPr lang="en-US" sz="1800" dirty="0"/>
              <a:t> = function (x) return x+1;</a:t>
            </a:r>
          </a:p>
          <a:p>
            <a:r>
              <a:rPr lang="en-US" sz="1800" dirty="0"/>
              <a:t>declare </a:t>
            </a:r>
            <a:r>
              <a:rPr lang="en-US" sz="1800" dirty="0" err="1"/>
              <a:t>icecream</a:t>
            </a:r>
            <a:r>
              <a:rPr lang="en-US" sz="1800" dirty="0"/>
              <a:t> = </a:t>
            </a:r>
            <a:r>
              <a:rPr lang="en-US" sz="1800" dirty="0" err="1"/>
              <a:t>inc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put </a:t>
            </a:r>
            <a:r>
              <a:rPr lang="en-US" sz="1800" dirty="0" err="1"/>
              <a:t>inc</a:t>
            </a:r>
            <a:r>
              <a:rPr lang="en-US" sz="1800" dirty="0"/>
              <a:t>(1);</a:t>
            </a:r>
          </a:p>
          <a:p>
            <a:r>
              <a:rPr lang="en-US" sz="1800" dirty="0"/>
              <a:t>put </a:t>
            </a:r>
            <a:r>
              <a:rPr lang="en-US" sz="1800" dirty="0" err="1"/>
              <a:t>icecream</a:t>
            </a:r>
            <a:r>
              <a:rPr lang="en-US" sz="1800" dirty="0"/>
              <a:t>(1);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346325" y="4391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Order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62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Observation</a:t>
            </a:r>
            <a:r>
              <a:rPr lang="en-US" sz="2200" dirty="0" smtClean="0"/>
              <a:t>: In higher order programming we can now have a cascade of function applications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Consider the last line of the program below: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2400" dirty="0" smtClean="0"/>
              <a:t>put select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mul,div,1) (4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57463" y="3857625"/>
            <a:ext cx="3884612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declare </a:t>
            </a:r>
            <a:r>
              <a:rPr lang="en-US" sz="1800" dirty="0" err="1"/>
              <a:t>mul</a:t>
            </a:r>
            <a:r>
              <a:rPr lang="en-US" sz="1800" dirty="0"/>
              <a:t> = function (x) return x*2;</a:t>
            </a:r>
          </a:p>
          <a:p>
            <a:r>
              <a:rPr lang="en-US" sz="1800" dirty="0"/>
              <a:t>declare div = function (x) return x/2;</a:t>
            </a:r>
          </a:p>
          <a:p>
            <a:r>
              <a:rPr lang="en-US" sz="1800" dirty="0"/>
              <a:t>declare select = function (</a:t>
            </a:r>
            <a:r>
              <a:rPr lang="en-US" sz="1800" dirty="0" err="1"/>
              <a:t>f,g,q</a:t>
            </a:r>
            <a:r>
              <a:rPr lang="en-US" sz="1800" dirty="0"/>
              <a:t>) {</a:t>
            </a:r>
          </a:p>
          <a:p>
            <a:r>
              <a:rPr lang="en-US" sz="1800" dirty="0"/>
              <a:t>   if (q == 0)</a:t>
            </a:r>
          </a:p>
          <a:p>
            <a:r>
              <a:rPr lang="en-US" sz="1800" dirty="0"/>
              <a:t>       return f;</a:t>
            </a:r>
          </a:p>
          <a:p>
            <a:r>
              <a:rPr lang="en-US" sz="1800" dirty="0"/>
              <a:t>   else</a:t>
            </a:r>
          </a:p>
          <a:p>
            <a:r>
              <a:rPr lang="en-US" sz="1800" dirty="0"/>
              <a:t>       return g;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put select(mul,div,1) (4);</a:t>
            </a:r>
          </a:p>
        </p:txBody>
      </p:sp>
    </p:spTree>
    <p:extLst>
      <p:ext uri="{BB962C8B-B14F-4D97-AF65-F5344CB8AC3E}">
        <p14:creationId xmlns:p14="http://schemas.microsoft.com/office/powerpoint/2010/main" val="35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If variables are just handles to access function behavior why not just program with the function behavior directly?</a:t>
            </a:r>
          </a:p>
          <a:p>
            <a:pPr>
              <a:lnSpc>
                <a:spcPct val="90000"/>
              </a:lnSpc>
            </a:pPr>
            <a:r>
              <a:rPr lang="en-US" sz="2600"/>
              <a:t>Consider: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895600" y="4267200"/>
            <a:ext cx="3581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put </a:t>
            </a:r>
            <a:r>
              <a:rPr lang="en-US" sz="1800" dirty="0">
                <a:solidFill>
                  <a:srgbClr val="FF0000"/>
                </a:solidFill>
              </a:rPr>
              <a:t>(function (x) return x+1) </a:t>
            </a:r>
            <a:r>
              <a:rPr lang="en-US" sz="1800" dirty="0"/>
              <a:t>(3);</a:t>
            </a: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 rot="-5400000">
            <a:off x="4572000" y="36576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10000" y="4991100"/>
            <a:ext cx="1616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Anonymous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094" name="AutoShape 6"/>
          <p:cNvCxnSpPr>
            <a:cxnSpLocks noChangeShapeType="1"/>
            <a:stCxn id="89093" idx="0"/>
            <a:endCxn id="8909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89099" name="AutoShape 11"/>
          <p:cNvCxnSpPr>
            <a:cxnSpLocks noChangeShapeType="1"/>
            <a:stCxn id="89097" idx="1"/>
            <a:endCxn id="8909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324600" y="2667000"/>
            <a:ext cx="2438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put (function (x) return x+1) 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142" name="AutoShape 6"/>
          <p:cNvCxnSpPr>
            <a:cxnSpLocks noChangeShapeType="1"/>
            <a:stCxn id="91141" idx="0"/>
            <a:endCxn id="9114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91147" name="AutoShape 11"/>
          <p:cNvCxnSpPr>
            <a:cxnSpLocks noChangeShapeType="1"/>
            <a:stCxn id="91145" idx="1"/>
            <a:endCxn id="9114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6324600" y="2667000"/>
            <a:ext cx="2438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put (function (x) return x+1) (3);</a:t>
            </a:r>
          </a:p>
        </p:txBody>
      </p:sp>
      <p:sp>
        <p:nvSpPr>
          <p:cNvPr id="91149" name="AutoShape 13"/>
          <p:cNvSpPr>
            <a:spLocks noChangeArrowheads="1"/>
          </p:cNvSpPr>
          <p:nvPr/>
        </p:nvSpPr>
        <p:spPr bwMode="auto">
          <a:xfrm>
            <a:off x="5967413" y="26892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822325" y="4618038"/>
            <a:ext cx="579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3</a:t>
            </a:r>
            <a:endParaRPr lang="en-US"/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6369050" y="3449638"/>
            <a:ext cx="16795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>
            <a:off x="7086600" y="2895600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190" name="AutoShape 6"/>
          <p:cNvCxnSpPr>
            <a:cxnSpLocks noChangeShapeType="1"/>
            <a:stCxn id="93189" idx="0"/>
            <a:endCxn id="9318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93195" name="AutoShape 11"/>
          <p:cNvCxnSpPr>
            <a:cxnSpLocks noChangeShapeType="1"/>
            <a:stCxn id="93193" idx="1"/>
            <a:endCxn id="9318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324600" y="2667000"/>
            <a:ext cx="2438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put (function (x) return x+1) (3);</a:t>
            </a:r>
          </a:p>
        </p:txBody>
      </p:sp>
      <p:sp>
        <p:nvSpPr>
          <p:cNvPr id="93197" name="AutoShape 13"/>
          <p:cNvSpPr>
            <a:spLocks noChangeArrowheads="1"/>
          </p:cNvSpPr>
          <p:nvPr/>
        </p:nvSpPr>
        <p:spPr bwMode="auto">
          <a:xfrm>
            <a:off x="5967413" y="3505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822325" y="4618038"/>
            <a:ext cx="579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3</a:t>
            </a:r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369050" y="3449638"/>
            <a:ext cx="16795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5238" name="AutoShape 6"/>
          <p:cNvCxnSpPr>
            <a:cxnSpLocks noChangeShapeType="1"/>
            <a:stCxn id="95237" idx="0"/>
            <a:endCxn id="9523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95243" name="AutoShape 11"/>
          <p:cNvCxnSpPr>
            <a:cxnSpLocks noChangeShapeType="1"/>
            <a:stCxn id="95241" idx="1"/>
            <a:endCxn id="9523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324600" y="2667000"/>
            <a:ext cx="2438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put (function (x) return x+1) (3);</a:t>
            </a:r>
          </a:p>
        </p:txBody>
      </p:sp>
      <p:sp>
        <p:nvSpPr>
          <p:cNvPr id="95245" name="AutoShape 13"/>
          <p:cNvSpPr>
            <a:spLocks noChangeArrowheads="1"/>
          </p:cNvSpPr>
          <p:nvPr/>
        </p:nvSpPr>
        <p:spPr bwMode="auto">
          <a:xfrm>
            <a:off x="5967413" y="26892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822325" y="4618038"/>
            <a:ext cx="579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x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3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3143250" y="1554163"/>
            <a:ext cx="27025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7286" name="AutoShape 6"/>
          <p:cNvCxnSpPr>
            <a:cxnSpLocks noChangeShapeType="1"/>
            <a:stCxn id="97285" idx="0"/>
            <a:endCxn id="9728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97291" name="AutoShape 11"/>
          <p:cNvCxnSpPr>
            <a:cxnSpLocks noChangeShapeType="1"/>
            <a:stCxn id="97289" idx="1"/>
            <a:endCxn id="9728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6324600" y="2667000"/>
            <a:ext cx="2438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put (function (x) return x+1) (3);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822325" y="4618038"/>
            <a:ext cx="579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x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3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3143250" y="1554163"/>
            <a:ext cx="27025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What does the following program do?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295400" y="2819400"/>
            <a:ext cx="685800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800"/>
              <a:t>declare select = function (f,g,q) {</a:t>
            </a:r>
          </a:p>
          <a:p>
            <a:r>
              <a:rPr lang="en-US" sz="1800"/>
              <a:t>   if (q == 0)</a:t>
            </a:r>
          </a:p>
          <a:p>
            <a:r>
              <a:rPr lang="en-US" sz="1800"/>
              <a:t>       return f;</a:t>
            </a:r>
          </a:p>
          <a:p>
            <a:r>
              <a:rPr lang="en-US" sz="1800"/>
              <a:t>   else</a:t>
            </a:r>
          </a:p>
          <a:p>
            <a:r>
              <a:rPr lang="en-US" sz="1800"/>
              <a:t>       return g;</a:t>
            </a:r>
          </a:p>
          <a:p>
            <a:r>
              <a:rPr lang="en-US" sz="1800"/>
              <a:t>}</a:t>
            </a:r>
          </a:p>
          <a:p>
            <a:pPr>
              <a:spcBef>
                <a:spcPct val="50000"/>
              </a:spcBef>
            </a:pPr>
            <a:r>
              <a:rPr lang="en-US" sz="1800"/>
              <a:t>put select((function (x) return x+1),(function (x) return x-1),1)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Cuppa3h 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953000" cy="3919537"/>
          </a:xfrm>
        </p:spPr>
        <p:txBody>
          <a:bodyPr/>
          <a:lstStyle/>
          <a:p>
            <a:r>
              <a:rPr lang="en-US" dirty="0" smtClean="0"/>
              <a:t>Similar to Cuppa3 </a:t>
            </a:r>
            <a:r>
              <a:rPr lang="en-US" dirty="0"/>
              <a:t>but higher-order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Syntactic differences to deal with anonymous functions and function cascades - tuple lists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85" y="76200"/>
            <a:ext cx="3193015" cy="662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/>
          <p:cNvSpPr/>
          <p:nvPr/>
        </p:nvSpPr>
        <p:spPr bwMode="auto">
          <a:xfrm>
            <a:off x="5562600" y="1524000"/>
            <a:ext cx="3810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normalizeH="0" baseline="0">
              <a:ln>
                <a:noFill/>
              </a:ln>
              <a:solidFill>
                <a:srgbClr val="80808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31860" y="2819400"/>
            <a:ext cx="3810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normalizeH="0" baseline="0">
              <a:ln>
                <a:noFill/>
              </a:ln>
              <a:solidFill>
                <a:srgbClr val="80808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Cuppa3h 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94225"/>
            <a:ext cx="7391400" cy="968375"/>
          </a:xfrm>
        </p:spPr>
        <p:txBody>
          <a:bodyPr/>
          <a:lstStyle/>
          <a:p>
            <a:r>
              <a:rPr lang="en-US" dirty="0" smtClean="0"/>
              <a:t>Note: function values are just values appearing in expressions.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09600"/>
            <a:ext cx="4349750" cy="2835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 bwMode="auto">
          <a:xfrm>
            <a:off x="3867150" y="1875105"/>
            <a:ext cx="3810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normalizeH="0" baseline="0">
              <a:ln>
                <a:noFill/>
              </a:ln>
              <a:solidFill>
                <a:srgbClr val="80808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Cuppa3h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62137"/>
          </a:xfrm>
        </p:spPr>
        <p:txBody>
          <a:bodyPr/>
          <a:lstStyle/>
          <a:p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addition of </a:t>
            </a:r>
            <a:r>
              <a:rPr lang="en-US" sz="2600" i="1" dirty="0"/>
              <a:t>function values</a:t>
            </a:r>
            <a:r>
              <a:rPr lang="en-US" sz="2600" dirty="0"/>
              <a:t> </a:t>
            </a:r>
            <a:r>
              <a:rPr lang="en-US" sz="2600" dirty="0" smtClean="0"/>
              <a:t>now raises the possibility to </a:t>
            </a:r>
            <a:r>
              <a:rPr lang="en-US" sz="2600" dirty="0"/>
              <a:t>write syntactically correct programs that semantically do not make any sense.</a:t>
            </a:r>
          </a:p>
          <a:p>
            <a:r>
              <a:rPr lang="en-US" sz="2600" dirty="0"/>
              <a:t>Consider: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928938" y="3810000"/>
            <a:ext cx="25146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z = function (x) return x+1;</a:t>
            </a:r>
          </a:p>
          <a:p>
            <a:endParaRPr lang="en-US"/>
          </a:p>
          <a:p>
            <a:r>
              <a:rPr lang="en-US"/>
              <a:t>put z+1; // ???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28600" y="4876800"/>
            <a:ext cx="871696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 2" charset="0"/>
              <a:buChar char="C"/>
            </a:pPr>
            <a:r>
              <a:rPr lang="en-US" sz="1400" dirty="0">
                <a:sym typeface="Wingdings 2" charset="0"/>
              </a:rPr>
              <a:t> At runtime we need to reject the expression </a:t>
            </a:r>
            <a:r>
              <a:rPr lang="ja-JP" altLang="en-US" sz="1400" dirty="0">
                <a:sym typeface="Wingdings 2" charset="0"/>
              </a:rPr>
              <a:t>‘</a:t>
            </a:r>
            <a:r>
              <a:rPr lang="en-US" sz="1400" dirty="0">
                <a:sym typeface="Wingdings 2" charset="0"/>
              </a:rPr>
              <a:t>z+1</a:t>
            </a:r>
            <a:r>
              <a:rPr lang="ja-JP" altLang="en-US" sz="1400" dirty="0">
                <a:sym typeface="Wingdings 2" charset="0"/>
              </a:rPr>
              <a:t>’</a:t>
            </a:r>
            <a:r>
              <a:rPr lang="en-US" sz="1400" dirty="0">
                <a:sym typeface="Wingdings 2" charset="0"/>
              </a:rPr>
              <a:t> since adding 1 to a function value does not make sense.</a:t>
            </a:r>
            <a:br>
              <a:rPr lang="en-US" sz="1400" dirty="0">
                <a:sym typeface="Wingdings 2" charset="0"/>
              </a:rPr>
            </a:br>
            <a:endParaRPr lang="en-US" sz="1400" dirty="0">
              <a:sym typeface="Wingdings 2" charset="0"/>
            </a:endParaRPr>
          </a:p>
          <a:p>
            <a:pPr>
              <a:buFont typeface="Wingdings 2" charset="0"/>
              <a:buChar char="C"/>
            </a:pPr>
            <a:r>
              <a:rPr lang="en-US" sz="1400" dirty="0">
                <a:sym typeface="Wingdings 2" charset="0"/>
              </a:rPr>
              <a:t> Problem: we need to wait until runtime to discover that that is an illegal expression (this is called</a:t>
            </a:r>
            <a:br>
              <a:rPr lang="en-US" sz="1400" dirty="0">
                <a:sym typeface="Wingdings 2" charset="0"/>
              </a:rPr>
            </a:br>
            <a:r>
              <a:rPr lang="en-US" sz="1400" dirty="0">
                <a:sym typeface="Wingdings 2" charset="0"/>
              </a:rPr>
              <a:t>    </a:t>
            </a:r>
            <a:r>
              <a:rPr lang="en-US" sz="1400" i="1" dirty="0">
                <a:sym typeface="Wingdings 2" charset="0"/>
              </a:rPr>
              <a:t>dynamic type checking</a:t>
            </a:r>
            <a:r>
              <a:rPr lang="en-US" sz="1400" dirty="0">
                <a:sym typeface="Wingdings 2" charset="0"/>
              </a:rPr>
              <a:t>). </a:t>
            </a:r>
            <a:br>
              <a:rPr lang="en-US" sz="1400" dirty="0">
                <a:sym typeface="Wingdings 2" charset="0"/>
              </a:rPr>
            </a:br>
            <a:endParaRPr lang="en-US" sz="1400" dirty="0">
              <a:sym typeface="Wingdings 2" charset="0"/>
            </a:endParaRPr>
          </a:p>
          <a:p>
            <a:pPr>
              <a:buFont typeface="Wingdings 2" charset="0"/>
              <a:buChar char="C"/>
            </a:pPr>
            <a:r>
              <a:rPr lang="en-US" sz="1400" dirty="0">
                <a:sym typeface="Wingdings 2" charset="0"/>
              </a:rPr>
              <a:t>Alternative: introduce a </a:t>
            </a:r>
            <a:r>
              <a:rPr lang="en-US" sz="1400" i="1" dirty="0">
                <a:sym typeface="Wingdings 2" charset="0"/>
              </a:rPr>
              <a:t>type system</a:t>
            </a:r>
            <a:r>
              <a:rPr lang="en-US" sz="1400" dirty="0">
                <a:sym typeface="Wingdings 2" charset="0"/>
              </a:rPr>
              <a:t> and </a:t>
            </a:r>
            <a:r>
              <a:rPr lang="en-US" sz="1400" i="1" dirty="0">
                <a:sym typeface="Wingdings 2" charset="0"/>
              </a:rPr>
              <a:t>static type checking</a:t>
            </a:r>
            <a:r>
              <a:rPr lang="en-US" sz="1400" dirty="0">
                <a:sym typeface="Wingdings 2" charset="0"/>
              </a:rPr>
              <a:t> to discover these kind of illegal expressions </a:t>
            </a:r>
            <a:br>
              <a:rPr lang="en-US" sz="1400" dirty="0">
                <a:sym typeface="Wingdings 2" charset="0"/>
              </a:rPr>
            </a:br>
            <a:r>
              <a:rPr lang="en-US" sz="1400" dirty="0">
                <a:sym typeface="Wingdings 2" charset="0"/>
              </a:rPr>
              <a:t>    before interpretation/compilation begins.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Higher-Order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2103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5465763" y="23066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07" name="AutoShape 7"/>
          <p:cNvCxnSpPr>
            <a:cxnSpLocks noChangeShapeType="1"/>
            <a:stCxn id="25606" idx="0"/>
            <a:endCxn id="2560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5612" name="AutoShape 12"/>
          <p:cNvCxnSpPr>
            <a:cxnSpLocks noChangeShapeType="1"/>
            <a:stCxn id="25610" idx="1"/>
            <a:endCxn id="25605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5465763" y="2460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3" name="AutoShape 7"/>
          <p:cNvCxnSpPr>
            <a:cxnSpLocks noChangeShapeType="1"/>
            <a:stCxn id="29702" idx="0"/>
            <a:endCxn id="2970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9708" name="AutoShape 12"/>
          <p:cNvCxnSpPr>
            <a:cxnSpLocks noChangeShapeType="1"/>
            <a:stCxn id="29706" idx="1"/>
            <a:endCxn id="29702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5465763" y="28416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096000" y="4381500"/>
            <a:ext cx="16795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2286000" y="2667000"/>
            <a:ext cx="3733800" cy="1752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76938" y="2309813"/>
            <a:ext cx="2633662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inc = function (x) return x+1;</a:t>
            </a:r>
          </a:p>
          <a:p>
            <a:r>
              <a:rPr lang="en-US"/>
              <a:t>declare icecream = inc;</a:t>
            </a:r>
          </a:p>
          <a:p>
            <a:endParaRPr lang="en-US"/>
          </a:p>
          <a:p>
            <a:r>
              <a:rPr lang="en-US"/>
              <a:t>put inc(1);</a:t>
            </a:r>
          </a:p>
          <a:p>
            <a:r>
              <a:rPr lang="en-US"/>
              <a:t>put icecream(1);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1" name="AutoShape 7"/>
          <p:cNvCxnSpPr>
            <a:cxnSpLocks noChangeShapeType="1"/>
            <a:stCxn id="31750" idx="0"/>
            <a:endCxn id="3174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1756" name="AutoShape 12"/>
          <p:cNvCxnSpPr>
            <a:cxnSpLocks noChangeShapeType="1"/>
            <a:stCxn id="31754" idx="1"/>
            <a:endCxn id="31750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65763" y="437515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62000" y="2595563"/>
            <a:ext cx="1620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inc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42938" y="2747963"/>
            <a:ext cx="1938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icecream </a:t>
            </a:r>
            <a:r>
              <a:rPr lang="en-US" sz="900">
                <a:sym typeface="Symbol" charset="0"/>
              </a:rPr>
              <a:t></a:t>
            </a:r>
            <a:r>
              <a:rPr lang="en-US" sz="900"/>
              <a:t> function (x) return x+1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96000" y="4381500"/>
            <a:ext cx="16795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(x) return x+1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46125" y="4729163"/>
            <a:ext cx="4810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/>
              <a:t>x </a:t>
            </a:r>
            <a:r>
              <a:rPr lang="en-US" sz="900">
                <a:sym typeface="Symbol" charset="0"/>
              </a:rPr>
              <a:t> 1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80808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>
            <a:ln>
              <a:noFill/>
            </a:ln>
            <a:solidFill>
              <a:srgbClr val="80808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15740</TotalTime>
  <Words>3398</Words>
  <Application>Microsoft Macintosh PowerPoint</Application>
  <PresentationFormat>On-screen Show (4:3)</PresentationFormat>
  <Paragraphs>760</Paragraphs>
  <Slides>51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ＭＳ Ｐゴシック</vt:lpstr>
      <vt:lpstr>Symbol</vt:lpstr>
      <vt:lpstr>Wingdings</vt:lpstr>
      <vt:lpstr>Wingdings 2</vt:lpstr>
      <vt:lpstr>csc402-ln003</vt:lpstr>
      <vt:lpstr>Higher Order Programming</vt:lpstr>
      <vt:lpstr>Higher Order Programming</vt:lpstr>
      <vt:lpstr>Higher Order Programming</vt:lpstr>
      <vt:lpstr>Higher Order Programming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Higher Order Programming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Higher Order Programming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Higher Order Programming</vt:lpstr>
      <vt:lpstr>Higher Order Programming</vt:lpstr>
      <vt:lpstr>Anonymous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Anonymous Functions</vt:lpstr>
      <vt:lpstr>The Cuppa3h  Language</vt:lpstr>
      <vt:lpstr>The Cuppa3h  Language</vt:lpstr>
      <vt:lpstr>Cuppa3h</vt:lpstr>
      <vt:lpstr>Python is Higher-Order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34</cp:revision>
  <cp:lastPrinted>2011-11-14T12:16:27Z</cp:lastPrinted>
  <dcterms:created xsi:type="dcterms:W3CDTF">2011-11-11T21:46:45Z</dcterms:created>
  <dcterms:modified xsi:type="dcterms:W3CDTF">2017-12-05T23:19:58Z</dcterms:modified>
</cp:coreProperties>
</file>