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8" r:id="rId30"/>
    <p:sldId id="289" r:id="rId31"/>
    <p:sldId id="290" r:id="rId32"/>
    <p:sldId id="291" r:id="rId33"/>
    <p:sldId id="302" r:id="rId34"/>
    <p:sldId id="300" r:id="rId35"/>
    <p:sldId id="293" r:id="rId36"/>
    <p:sldId id="294" r:id="rId37"/>
    <p:sldId id="292" r:id="rId38"/>
    <p:sldId id="295" r:id="rId39"/>
    <p:sldId id="297" r:id="rId40"/>
    <p:sldId id="296" r:id="rId41"/>
    <p:sldId id="298" r:id="rId42"/>
    <p:sldId id="301" r:id="rId43"/>
    <p:sldId id="30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0" autoAdjust="0"/>
    <p:restoredTop sz="91047"/>
  </p:normalViewPr>
  <p:slideViewPr>
    <p:cSldViewPr>
      <p:cViewPr varScale="1">
        <p:scale>
          <a:sx n="92" d="100"/>
          <a:sy n="92" d="100"/>
        </p:scale>
        <p:origin x="1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2E43C-31E2-8C48-9B34-00E98F3F8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09175-918D-4C4D-8E82-8D090F3A81D3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F4F2-F92F-5F43-8527-020270999DFC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B84E9-BB81-004A-9C40-51CAEF454DA7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2D9A-DDEC-1E47-BEC6-E732FBFC3BE0}" type="slidenum">
              <a:rPr lang="en-US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E0C6B-77D9-6843-BA65-3D8C47D68418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4AD38-AED4-E040-B781-BCC670BB184F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CD30-53F2-4D4C-99B3-255AA305F972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DF8AA-BF13-8C48-AA62-212BA09ECE92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4879-CC8D-7D4F-B1FA-826FE87B1ED4}" type="slidenum">
              <a:rPr lang="en-US"/>
              <a:pPr/>
              <a:t>17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32E3E-FC45-7349-8A59-CE1EFD7754D3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D84A-11BE-724F-A1FB-81182A77246B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4BA13-C750-DD45-AE44-6154D359BC1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13B9-BC46-EE40-82C7-6F2B780D9D5F}" type="slidenum">
              <a:rPr lang="en-US"/>
              <a:pPr/>
              <a:t>20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BDE3-C650-7741-A48D-8D901DD1FFBA}" type="slidenum">
              <a:rPr lang="en-US"/>
              <a:pPr/>
              <a:t>21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870C-E8AD-8749-88A5-F88974CDCB95}" type="slidenum">
              <a:rPr lang="en-US"/>
              <a:pPr/>
              <a:t>22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3D30-BCC0-664E-8FD6-8E654188B738}" type="slidenum">
              <a:rPr lang="en-US"/>
              <a:pPr/>
              <a:t>23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5F7E-BEB9-EE41-8202-D37AE5925C78}" type="slidenum">
              <a:rPr lang="en-US"/>
              <a:pPr/>
              <a:t>24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75B7-9FF6-DB46-B12C-3BC634206089}" type="slidenum">
              <a:rPr lang="en-US"/>
              <a:pPr/>
              <a:t>25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C530-D14C-474C-B11B-C6F6A1F2F927}" type="slidenum">
              <a:rPr lang="en-US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7739-C24E-4449-A99D-94075D9235B3}" type="slidenum">
              <a:rPr lang="en-US"/>
              <a:pPr/>
              <a:t>27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2E43C-31E2-8C48-9B34-00E98F3F8CD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B10ED-D1D2-4A4F-81B9-5E0FFFDD06D9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165B7-5C83-EE40-921D-6A466CE9D18A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6684-C441-9044-99DA-DAB73FE48D71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D7C-762D-3347-9956-D3E7FA2B359E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E7FA1-69D2-444C-9ACE-DFE6B7A532A0}" type="slidenum">
              <a:rPr lang="en-US"/>
              <a:pPr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95A96-E9CF-1643-A9E1-4A46DE6AB3FD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5A2A4-15B2-CA4D-AAB1-C816DDA4A463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7346EC-01A8-9541-8C41-418015D947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06FB-6DAF-B744-AA70-C9FE5CC3D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9C-ACF3-EA43-84E7-500ED6DF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FE4E-B94D-CE4A-9C5A-3ED59380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43B6C-3A61-B749-AF57-85EC7E14C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24D57-D6E4-7F40-A493-B1190CB9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7891B-C5D0-374F-80D6-DAE486B83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3802-BF91-1644-A0C1-7BE9AB489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5654-1174-BA4C-9E89-47E1ADC8F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9E246-65FE-1349-AFB9-090D6EAE6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A2E-2DC2-C741-8F4E-0F354E76D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B0E38CD-D32B-1849-94DF-C00AA29625D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extend our </a:t>
            </a:r>
            <a:r>
              <a:rPr lang="en-US" dirty="0" smtClean="0"/>
              <a:t>Cuppa</a:t>
            </a:r>
            <a:r>
              <a:rPr lang="en-US" dirty="0" smtClean="0"/>
              <a:t>3 </a:t>
            </a:r>
            <a:r>
              <a:rPr lang="en-US" dirty="0"/>
              <a:t>language to </a:t>
            </a:r>
            <a:r>
              <a:rPr lang="en-US" dirty="0" smtClean="0"/>
              <a:t>Cuppa</a:t>
            </a:r>
            <a:r>
              <a:rPr lang="en-US" dirty="0" smtClean="0"/>
              <a:t>4 </a:t>
            </a:r>
            <a:r>
              <a:rPr lang="en-US" dirty="0"/>
              <a:t>with the addition of a type system with three types: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string</a:t>
            </a:r>
          </a:p>
          <a:p>
            <a:pPr>
              <a:lnSpc>
                <a:spcPct val="90000"/>
              </a:lnSpc>
            </a:pPr>
            <a:r>
              <a:rPr lang="en-US" dirty="0"/>
              <a:t>We also assume that </a:t>
            </a:r>
            <a:r>
              <a:rPr lang="en-US" dirty="0" err="1"/>
              <a:t>int</a:t>
            </a:r>
            <a:r>
              <a:rPr lang="en-US" dirty="0"/>
              <a:t> is a subtype of </a:t>
            </a:r>
            <a:r>
              <a:rPr lang="en-US" dirty="0" smtClean="0"/>
              <a:t>float and float is a subtype of string, </a:t>
            </a:r>
            <a:r>
              <a:rPr lang="en-US" dirty="0"/>
              <a:t>that is, a compiler/interpreter is allowed to insert widening conversions and should flag errors for narrowing conversions.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5376" name="AutoShape 1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72" idx="0"/>
            <a:endCxn id="1537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73" idx="2"/>
            <a:endCxn id="1537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6400" name="AutoShape 1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0"/>
            <a:endCxn id="16392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6" idx="0"/>
            <a:endCxn id="163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7" idx="0"/>
            <a:endCxn id="163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7" idx="2"/>
            <a:endCxn id="163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7424" name="AutoShape 16"/>
          <p:cNvCxnSpPr>
            <a:cxnSpLocks noChangeShapeType="1"/>
            <a:stCxn id="17417" idx="0"/>
            <a:endCxn id="1741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0"/>
            <a:endCxn id="1741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9" idx="0"/>
            <a:endCxn id="1741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0" name="AutoShape 22"/>
          <p:cNvCxnSpPr>
            <a:cxnSpLocks noChangeShapeType="1"/>
            <a:stCxn id="17420" idx="0"/>
            <a:endCxn id="1741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1" name="AutoShape 23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4"/>
          <p:cNvCxnSpPr>
            <a:cxnSpLocks noChangeShapeType="1"/>
            <a:stCxn id="17422" idx="0"/>
            <a:endCxn id="1742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5"/>
          <p:cNvCxnSpPr>
            <a:cxnSpLocks noChangeShapeType="1"/>
            <a:stCxn id="17421" idx="2"/>
            <a:endCxn id="1742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006975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1760" name="AutoShape 16"/>
          <p:cNvCxnSpPr>
            <a:cxnSpLocks noChangeShapeType="1"/>
            <a:stCxn id="31753" idx="0"/>
            <a:endCxn id="3175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0"/>
            <a:endCxn id="3175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2" idx="0"/>
            <a:endCxn id="3175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0"/>
            <a:endCxn id="3175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7" name="AutoShape 23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58" idx="0"/>
            <a:endCxn id="3175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3808" name="AutoShape 16"/>
          <p:cNvCxnSpPr>
            <a:cxnSpLocks noChangeShapeType="1"/>
            <a:stCxn id="33801" idx="0"/>
            <a:endCxn id="3380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0"/>
            <a:endCxn id="3380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03" idx="0"/>
            <a:endCxn id="3379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4" idx="0"/>
            <a:endCxn id="3380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806" idx="0"/>
            <a:endCxn id="3380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5" idx="2"/>
            <a:endCxn id="3380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5856" name="AutoShape 16"/>
          <p:cNvCxnSpPr>
            <a:cxnSpLocks noChangeShapeType="1"/>
            <a:stCxn id="35849" idx="0"/>
            <a:endCxn id="3584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7" name="AutoShape 17"/>
          <p:cNvCxnSpPr>
            <a:cxnSpLocks noChangeShapeType="1"/>
            <a:stCxn id="35850" idx="0"/>
            <a:endCxn id="35848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48" idx="0"/>
            <a:endCxn id="3584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0" name="AutoShape 20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51" idx="0"/>
            <a:endCxn id="3584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2" name="AutoShape 22"/>
          <p:cNvCxnSpPr>
            <a:cxnSpLocks noChangeShapeType="1"/>
            <a:stCxn id="35852" idx="0"/>
            <a:endCxn id="3585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3" idx="0"/>
            <a:endCxn id="3585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54" idx="0"/>
            <a:endCxn id="3585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53" idx="2"/>
            <a:endCxn id="3585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527925" y="55499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Widening</a:t>
            </a:r>
          </a:p>
          <a:p>
            <a:r>
              <a:rPr lang="en-US"/>
              <a:t>conversion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7620000" y="594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7904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6" idx="0"/>
            <a:endCxn id="378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9" idx="0"/>
            <a:endCxn id="378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stCxn id="37900" idx="0"/>
            <a:endCxn id="378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stCxn id="37901" idx="0"/>
            <a:endCxn id="378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02" idx="0"/>
            <a:endCxn id="379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01" idx="2"/>
            <a:endCxn id="379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9952" name="AutoShape 16"/>
          <p:cNvCxnSpPr>
            <a:cxnSpLocks noChangeShapeType="1"/>
            <a:stCxn id="39945" idx="0"/>
            <a:endCxn id="399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AutoShape 17"/>
          <p:cNvCxnSpPr>
            <a:cxnSpLocks noChangeShapeType="1"/>
            <a:stCxn id="39946" idx="0"/>
            <a:endCxn id="39944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4" name="AutoShape 18"/>
          <p:cNvCxnSpPr>
            <a:cxnSpLocks noChangeShapeType="1"/>
            <a:stCxn id="39944" idx="0"/>
            <a:endCxn id="399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6" name="AutoShape 20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7" name="AutoShape 21"/>
          <p:cNvCxnSpPr>
            <a:cxnSpLocks noChangeShapeType="1"/>
            <a:stCxn id="39947" idx="0"/>
            <a:endCxn id="399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8" name="AutoShape 22"/>
          <p:cNvCxnSpPr>
            <a:cxnSpLocks noChangeShapeType="1"/>
            <a:stCxn id="39948" idx="0"/>
            <a:endCxn id="399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9" name="AutoShape 23"/>
          <p:cNvCxnSpPr>
            <a:cxnSpLocks noChangeShapeType="1"/>
            <a:stCxn id="39949" idx="0"/>
            <a:endCxn id="399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0" name="AutoShape 24"/>
          <p:cNvCxnSpPr>
            <a:cxnSpLocks noChangeShapeType="1"/>
            <a:stCxn id="39950" idx="0"/>
            <a:endCxn id="399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1" name="AutoShape 25"/>
          <p:cNvCxnSpPr>
            <a:cxnSpLocks noChangeShapeType="1"/>
            <a:stCxn id="39949" idx="2"/>
            <a:endCxn id="399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2000" name="AutoShape 16"/>
          <p:cNvCxnSpPr>
            <a:cxnSpLocks noChangeShapeType="1"/>
            <a:stCxn id="41993" idx="0"/>
            <a:endCxn id="419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4" idx="0"/>
            <a:endCxn id="4199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2" idx="0"/>
            <a:endCxn id="419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95" idx="0"/>
            <a:endCxn id="419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6" idx="0"/>
            <a:endCxn id="419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7" idx="0"/>
            <a:endCxn id="419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8" name="AutoShape 24"/>
          <p:cNvCxnSpPr>
            <a:cxnSpLocks noChangeShapeType="1"/>
            <a:stCxn id="41998" idx="0"/>
            <a:endCxn id="419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9" name="AutoShape 25"/>
          <p:cNvCxnSpPr>
            <a:cxnSpLocks noChangeShapeType="1"/>
            <a:stCxn id="41997" idx="2"/>
            <a:endCxn id="419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4048" name="AutoShape 16"/>
          <p:cNvCxnSpPr>
            <a:cxnSpLocks noChangeShapeType="1"/>
            <a:stCxn id="44041" idx="0"/>
            <a:endCxn id="4404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42" idx="0"/>
            <a:endCxn id="4404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0" idx="0"/>
            <a:endCxn id="4403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2" name="AutoShape 2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3" name="AutoShape 21"/>
          <p:cNvCxnSpPr>
            <a:cxnSpLocks noChangeShapeType="1"/>
            <a:stCxn id="44043" idx="0"/>
            <a:endCxn id="4403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4" name="AutoShape 22"/>
          <p:cNvCxnSpPr>
            <a:cxnSpLocks noChangeShapeType="1"/>
            <a:stCxn id="44044" idx="0"/>
            <a:endCxn id="4404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45" idx="0"/>
            <a:endCxn id="4404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6" idx="0"/>
            <a:endCxn id="4404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5" idx="2"/>
            <a:endCxn id="4404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29213" y="4975225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want to be able to write programs such as these: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600" y="3294063"/>
            <a:ext cx="2265363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x) return x+1;</a:t>
            </a:r>
          </a:p>
          <a:p>
            <a:r>
              <a:rPr lang="en-US" sz="1600"/>
              <a:t>int y = inc(3);</a:t>
            </a:r>
          </a:p>
          <a:p>
            <a:r>
              <a:rPr lang="en-US" sz="1600"/>
              <a:t>put "the result is", y;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56125" y="2960688"/>
            <a:ext cx="3513138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pow(float b,int p) {</a:t>
            </a:r>
          </a:p>
          <a:p>
            <a:r>
              <a:rPr lang="en-US" sz="1600"/>
              <a:t>   if (p == 0)</a:t>
            </a:r>
          </a:p>
          <a:p>
            <a:r>
              <a:rPr lang="en-US" sz="1600"/>
              <a:t>      return 1.0;</a:t>
            </a:r>
          </a:p>
          <a:p>
            <a:r>
              <a:rPr lang="en-US" sz="1600"/>
              <a:t>   else</a:t>
            </a:r>
          </a:p>
          <a:p>
            <a:r>
              <a:rPr lang="en-US" sz="1600"/>
              <a:t>      return b*pow(b,p-1);</a:t>
            </a:r>
          </a:p>
          <a:p>
            <a:r>
              <a:rPr lang="en-US" sz="1600"/>
              <a:t>}</a:t>
            </a:r>
          </a:p>
          <a:p>
            <a:endParaRPr lang="en-US" sz="1600"/>
          </a:p>
          <a:p>
            <a:r>
              <a:rPr lang="en-US" sz="1600"/>
              <a:t>float v;</a:t>
            </a:r>
          </a:p>
          <a:p>
            <a:r>
              <a:rPr lang="en-US" sz="1600"/>
              <a:t>get v;</a:t>
            </a:r>
          </a:p>
          <a:p>
            <a:r>
              <a:rPr lang="en-US" sz="1600"/>
              <a:t>int p;</a:t>
            </a:r>
          </a:p>
          <a:p>
            <a:r>
              <a:rPr lang="en-US" sz="1600"/>
              <a:t>get p;</a:t>
            </a:r>
          </a:p>
          <a:p>
            <a:r>
              <a:rPr lang="en-US" sz="1600"/>
              <a:t>float result = pow(v,p);</a:t>
            </a:r>
          </a:p>
          <a:p>
            <a:r>
              <a:rPr lang="en-US" sz="1600"/>
              <a:t>put v,</a:t>
            </a:r>
            <a:r>
              <a:rPr lang="ja-JP" altLang="en-US" sz="1600"/>
              <a:t>”</a:t>
            </a:r>
            <a:r>
              <a:rPr lang="en-US" sz="1600"/>
              <a:t> to the power of </a:t>
            </a:r>
            <a:r>
              <a:rPr lang="ja-JP" altLang="en-US" sz="1600"/>
              <a:t>“</a:t>
            </a:r>
            <a:r>
              <a:rPr lang="en-US" sz="1600"/>
              <a:t>,p,</a:t>
            </a:r>
            <a:r>
              <a:rPr lang="ja-JP" altLang="en-US" sz="1600"/>
              <a:t>”</a:t>
            </a:r>
            <a:r>
              <a:rPr lang="en-US" sz="1600"/>
              <a:t> is </a:t>
            </a:r>
            <a:r>
              <a:rPr lang="ja-JP" altLang="en-US" sz="1600"/>
              <a:t>“</a:t>
            </a:r>
            <a:r>
              <a:rPr lang="en-US" sz="1600"/>
              <a:t>,result;</a:t>
            </a:r>
          </a:p>
          <a:p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6096" name="AutoShape 16"/>
          <p:cNvCxnSpPr>
            <a:cxnSpLocks noChangeShapeType="1"/>
            <a:stCxn id="46089" idx="0"/>
            <a:endCxn id="46088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0"/>
            <a:endCxn id="46088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6108" name="AutoShape 28"/>
          <p:cNvCxnSpPr>
            <a:cxnSpLocks noChangeShapeType="1"/>
            <a:stCxn id="46106" idx="0"/>
            <a:endCxn id="46090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107" idx="0"/>
            <a:endCxn id="46090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8138" name="AutoShape 10"/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39" name="AutoShape 11"/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5" idx="0"/>
            <a:endCxn id="4813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8144" name="AutoShape 16"/>
          <p:cNvCxnSpPr>
            <a:cxnSpLocks noChangeShapeType="1"/>
            <a:stCxn id="48142" idx="0"/>
            <a:endCxn id="4813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43" idx="0"/>
            <a:endCxn id="48137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590800" y="6134100"/>
            <a:ext cx="6240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We have to track function symbols, both for their formal parameter types and return types.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191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0186" name="AutoShape 10"/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7" name="AutoShape 11"/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3" idx="0"/>
            <a:endCxn id="5018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0192" name="AutoShape 16"/>
          <p:cNvCxnSpPr>
            <a:cxnSpLocks noChangeShapeType="1"/>
            <a:stCxn id="50190" idx="0"/>
            <a:endCxn id="5018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91" idx="0"/>
            <a:endCxn id="50185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2234" name="AutoShape 10"/>
          <p:cNvCxnSpPr>
            <a:cxnSpLocks noChangeShapeType="1"/>
            <a:stCxn id="52232" idx="0"/>
            <a:endCxn id="52231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5" name="AutoShape 11"/>
          <p:cNvCxnSpPr>
            <a:cxnSpLocks noChangeShapeType="1"/>
            <a:stCxn id="52233" idx="0"/>
            <a:endCxn id="52231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1" idx="0"/>
            <a:endCxn id="52230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3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3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4282" name="AutoShape 10"/>
          <p:cNvCxnSpPr>
            <a:cxnSpLocks noChangeShapeType="1"/>
            <a:stCxn id="54280" idx="0"/>
            <a:endCxn id="54279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3" name="AutoShape 11"/>
          <p:cNvCxnSpPr>
            <a:cxnSpLocks noChangeShapeType="1"/>
            <a:stCxn id="54281" idx="0"/>
            <a:endCxn id="54279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9" idx="0"/>
            <a:endCxn id="54278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4288" name="AutoShape 16"/>
          <p:cNvCxnSpPr>
            <a:cxnSpLocks noChangeShapeType="1"/>
            <a:stCxn id="54286" idx="0"/>
            <a:endCxn id="54281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7" idx="0"/>
            <a:endCxn id="54281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59175" y="50165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08525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6330" name="AutoShape 10"/>
          <p:cNvCxnSpPr>
            <a:cxnSpLocks noChangeShapeType="1"/>
            <a:stCxn id="56328" idx="0"/>
            <a:endCxn id="56327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1" name="AutoShape 11"/>
          <p:cNvCxnSpPr>
            <a:cxnSpLocks noChangeShapeType="1"/>
            <a:stCxn id="56329" idx="0"/>
            <a:endCxn id="56327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7" idx="0"/>
            <a:endCxn id="5632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2"/>
            <a:endCxn id="5632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6336" name="AutoShape 16"/>
          <p:cNvCxnSpPr>
            <a:cxnSpLocks noChangeShapeType="1"/>
            <a:stCxn id="56334" idx="0"/>
            <a:endCxn id="56329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35" idx="0"/>
            <a:endCxn id="56329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8378" name="AutoShape 10"/>
          <p:cNvCxnSpPr>
            <a:cxnSpLocks noChangeShapeType="1"/>
            <a:stCxn id="58376" idx="0"/>
            <a:endCxn id="5837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9" name="AutoShape 11"/>
          <p:cNvCxnSpPr>
            <a:cxnSpLocks noChangeShapeType="1"/>
            <a:stCxn id="58377" idx="0"/>
            <a:endCxn id="5837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5" idx="0"/>
            <a:endCxn id="5837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8384" name="AutoShape 16"/>
          <p:cNvCxnSpPr>
            <a:cxnSpLocks noChangeShapeType="1"/>
            <a:stCxn id="58382" idx="0"/>
            <a:endCxn id="5837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83" idx="0"/>
            <a:endCxn id="58377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60426" name="AutoShape 10"/>
          <p:cNvCxnSpPr>
            <a:cxnSpLocks noChangeShapeType="1"/>
            <a:stCxn id="60424" idx="0"/>
            <a:endCxn id="6042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7" name="AutoShape 11"/>
          <p:cNvCxnSpPr>
            <a:cxnSpLocks noChangeShapeType="1"/>
            <a:stCxn id="60425" idx="0"/>
            <a:endCxn id="6042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3" idx="0"/>
            <a:endCxn id="6042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1" idx="2"/>
            <a:endCxn id="6042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60432" name="AutoShape 16"/>
          <p:cNvCxnSpPr>
            <a:cxnSpLocks noChangeShapeType="1"/>
            <a:stCxn id="60430" idx="0"/>
            <a:endCxn id="6042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31" idx="0"/>
            <a:endCxn id="60425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72200" y="54705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15000" y="5013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To implement the type system we introduce the following type tags in the interpreter / symbol table</a:t>
            </a:r>
          </a:p>
          <a:p>
            <a:pPr lvl="1"/>
            <a:r>
              <a:rPr lang="en-US" sz="2200" dirty="0" err="1"/>
              <a:t>int</a:t>
            </a:r>
            <a:endParaRPr lang="en-US" sz="2200" dirty="0"/>
          </a:p>
          <a:p>
            <a:pPr lvl="1"/>
            <a:r>
              <a:rPr lang="en-US" sz="2200" dirty="0"/>
              <a:t>float</a:t>
            </a:r>
          </a:p>
          <a:p>
            <a:pPr lvl="1"/>
            <a:r>
              <a:rPr lang="en-US" sz="2200" dirty="0"/>
              <a:t>string</a:t>
            </a:r>
          </a:p>
          <a:p>
            <a:pPr lvl="1"/>
            <a:r>
              <a:rPr lang="en-US" sz="2200" dirty="0"/>
              <a:t>function</a:t>
            </a:r>
          </a:p>
          <a:p>
            <a:r>
              <a:rPr lang="en-US" sz="2600" dirty="0" smtClean="0"/>
              <a:t>We </a:t>
            </a:r>
            <a:r>
              <a:rPr lang="en-US" sz="2600" dirty="0"/>
              <a:t>implement a </a:t>
            </a:r>
            <a:r>
              <a:rPr lang="en-US" sz="2600" i="1" dirty="0"/>
              <a:t>static type checker</a:t>
            </a:r>
            <a:r>
              <a:rPr lang="en-US" sz="2600" dirty="0"/>
              <a:t> as a separate </a:t>
            </a:r>
            <a:r>
              <a:rPr lang="en-US" sz="2600" dirty="0" smtClean="0"/>
              <a:t>walker in </a:t>
            </a:r>
            <a:r>
              <a:rPr lang="en-US" sz="2600" dirty="0"/>
              <a:t>the interpreter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our Interpreter</a:t>
            </a:r>
            <a:endParaRPr lang="en-US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200400" y="3632200"/>
            <a:ext cx="914400" cy="914400"/>
            <a:chOff x="1632" y="2304"/>
            <a:chExt cx="576" cy="576"/>
          </a:xfrm>
        </p:grpSpPr>
        <p:sp>
          <p:nvSpPr>
            <p:cNvPr id="5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7" name="AutoShape 21"/>
          <p:cNvCxnSpPr>
            <a:cxnSpLocks noChangeShapeType="1"/>
          </p:cNvCxnSpPr>
          <p:nvPr/>
        </p:nvCxnSpPr>
        <p:spPr bwMode="auto">
          <a:xfrm flipH="1">
            <a:off x="5181600" y="24130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AutoShape 22"/>
          <p:cNvCxnSpPr>
            <a:cxnSpLocks noChangeShapeType="1"/>
          </p:cNvCxnSpPr>
          <p:nvPr/>
        </p:nvCxnSpPr>
        <p:spPr bwMode="auto">
          <a:xfrm flipH="1">
            <a:off x="5410200" y="31035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838200" y="38227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Input</a:t>
            </a:r>
            <a:endParaRPr lang="en-US" sz="2400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6858000" y="3784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11" name="AutoShape 26"/>
          <p:cNvCxnSpPr>
            <a:cxnSpLocks noChangeShapeType="1"/>
            <a:stCxn id="9" idx="3"/>
            <a:endCxn id="5" idx="2"/>
          </p:cNvCxnSpPr>
          <p:nvPr/>
        </p:nvCxnSpPr>
        <p:spPr bwMode="auto">
          <a:xfrm>
            <a:off x="1828800" y="40894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130425" y="37846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13" name="AutoShape 28"/>
          <p:cNvSpPr>
            <a:spLocks/>
          </p:cNvSpPr>
          <p:nvPr/>
        </p:nvSpPr>
        <p:spPr bwMode="auto">
          <a:xfrm>
            <a:off x="5486400" y="3530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29"/>
          <p:cNvCxnSpPr>
            <a:cxnSpLocks noChangeShapeType="1"/>
            <a:stCxn id="13" idx="1"/>
            <a:endCxn id="10" idx="1"/>
          </p:cNvCxnSpPr>
          <p:nvPr/>
        </p:nvCxnSpPr>
        <p:spPr bwMode="auto">
          <a:xfrm flipV="1">
            <a:off x="5562600" y="40513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867400" y="37528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172200" y="2133600"/>
            <a:ext cx="8659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Type 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Walker</a:t>
            </a:r>
            <a:endParaRPr lang="en-US" sz="1600" dirty="0"/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461125" y="2808288"/>
            <a:ext cx="662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Interpret</a:t>
            </a:r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48000" y="2717800"/>
            <a:ext cx="2133600" cy="2514600"/>
            <a:chOff x="3352800" y="2819400"/>
            <a:chExt cx="2133600" cy="2514600"/>
          </a:xfrm>
        </p:grpSpPr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/>
          <p:cNvGrpSpPr/>
          <p:nvPr/>
        </p:nvGrpSpPr>
        <p:grpSpPr>
          <a:xfrm>
            <a:off x="3200400" y="2870200"/>
            <a:ext cx="2133600" cy="2514600"/>
            <a:chOff x="3352800" y="2819400"/>
            <a:chExt cx="2133600" cy="2514600"/>
          </a:xfrm>
        </p:grpSpPr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Rectangle 41"/>
          <p:cNvSpPr/>
          <p:nvPr/>
        </p:nvSpPr>
        <p:spPr bwMode="auto">
          <a:xfrm>
            <a:off x="1796646" y="1752600"/>
            <a:ext cx="1295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Frontend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4" name="Straight Arrow Connector 43"/>
          <p:cNvCxnSpPr>
            <a:stCxn id="42" idx="2"/>
            <a:endCxn id="12" idx="0"/>
          </p:cNvCxnSpPr>
          <p:nvPr/>
        </p:nvCxnSpPr>
        <p:spPr bwMode="auto">
          <a:xfrm flipH="1">
            <a:off x="2436813" y="2362200"/>
            <a:ext cx="7533" cy="142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26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Syntax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46125" y="1790700"/>
            <a:ext cx="8016875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200"/>
              <a:t>prog	:	stmt+;</a:t>
            </a:r>
          </a:p>
          <a:p>
            <a:endParaRPr lang="en-US" sz="1200"/>
          </a:p>
          <a:p>
            <a:r>
              <a:rPr lang="en-US" sz="1200"/>
              <a:t>stmt	:	</a:t>
            </a:r>
            <a:r>
              <a:rPr lang="en-US" sz="1200">
                <a:solidFill>
                  <a:srgbClr val="FF0000"/>
                </a:solidFill>
              </a:rPr>
              <a:t>dataType</a:t>
            </a:r>
            <a:r>
              <a:rPr lang="en-US" sz="1200"/>
              <a:t> VAR '(' formalParamList? ')' stmt  // declare a function</a:t>
            </a:r>
          </a:p>
          <a:p>
            <a:r>
              <a:rPr lang="en-US" sz="1200"/>
              <a:t>	|	</a:t>
            </a:r>
            <a:r>
              <a:rPr lang="en-US" sz="1200">
                <a:solidFill>
                  <a:srgbClr val="FF0000"/>
                </a:solidFill>
              </a:rPr>
              <a:t>dataType</a:t>
            </a:r>
            <a:r>
              <a:rPr lang="en-US" sz="1200"/>
              <a:t> VAR ('=' exp)? ';'	// declare variable in current scope with optional initializer</a:t>
            </a:r>
          </a:p>
          <a:p>
            <a:r>
              <a:rPr lang="en-US" sz="1200"/>
              <a:t>	|	VAR '=' exp ';'	// assign value to variable</a:t>
            </a:r>
          </a:p>
          <a:p>
            <a:r>
              <a:rPr lang="en-US" sz="1200"/>
              <a:t>	|	'get' (prompt ',')? VAR ';'	// prompt user for a value and assign it to variable</a:t>
            </a:r>
          </a:p>
          <a:p>
            <a:r>
              <a:rPr lang="en-US" sz="1200"/>
              <a:t>	|	'put' exp (',' exp)* ';'	// print out value(s) to terminal</a:t>
            </a:r>
          </a:p>
          <a:p>
            <a:r>
              <a:rPr lang="en-US" sz="1200"/>
              <a:t>	|	VAR '(' actualParamList? ')' ';'  // function call statement</a:t>
            </a:r>
          </a:p>
          <a:p>
            <a:r>
              <a:rPr lang="en-US" sz="1200"/>
              <a:t>	|	'return' exp? ';'	</a:t>
            </a:r>
          </a:p>
          <a:p>
            <a:r>
              <a:rPr lang="en-US" sz="1200"/>
              <a:t>	|	'while' '(' exp ')' stmt</a:t>
            </a:r>
          </a:p>
          <a:p>
            <a:r>
              <a:rPr lang="en-US" sz="1200"/>
              <a:t>	|	'if' '(' exp ')' stmt ('else' stmt)?	</a:t>
            </a:r>
          </a:p>
          <a:p>
            <a:r>
              <a:rPr lang="en-US" sz="1200"/>
              <a:t>	|	'{' stmt+ '}'		// block statement (new local scope)</a:t>
            </a:r>
          </a:p>
          <a:p>
            <a:r>
              <a:rPr lang="en-US" sz="1200"/>
              <a:t>	;</a:t>
            </a:r>
          </a:p>
          <a:p>
            <a:endParaRPr lang="en-US" sz="1200"/>
          </a:p>
          <a:p>
            <a:r>
              <a:rPr lang="en-US" sz="1200"/>
              <a:t>dataType	:	'int'</a:t>
            </a:r>
          </a:p>
          <a:p>
            <a:r>
              <a:rPr lang="en-US" sz="1200"/>
              <a:t>	|	'float'</a:t>
            </a:r>
          </a:p>
          <a:p>
            <a:r>
              <a:rPr lang="en-US" sz="1200"/>
              <a:t>	|	'string'</a:t>
            </a:r>
          </a:p>
          <a:p>
            <a:r>
              <a:rPr lang="en-US" sz="1200"/>
              <a:t>	;</a:t>
            </a:r>
          </a:p>
          <a:p>
            <a:r>
              <a:rPr lang="en-US" sz="1200"/>
              <a:t>	</a:t>
            </a:r>
          </a:p>
          <a:p>
            <a:r>
              <a:rPr lang="en-US" sz="1200"/>
              <a:t>formalParamList</a:t>
            </a:r>
          </a:p>
          <a:p>
            <a:r>
              <a:rPr lang="en-US" sz="1200"/>
              <a:t>	:	</a:t>
            </a:r>
            <a:r>
              <a:rPr lang="en-US" sz="1200">
                <a:solidFill>
                  <a:srgbClr val="FF0000"/>
                </a:solidFill>
              </a:rPr>
              <a:t>dataType</a:t>
            </a:r>
            <a:r>
              <a:rPr lang="en-US" sz="1200"/>
              <a:t> VAR (',' </a:t>
            </a:r>
            <a:r>
              <a:rPr lang="en-US" sz="1200">
                <a:solidFill>
                  <a:srgbClr val="FF0000"/>
                </a:solidFill>
              </a:rPr>
              <a:t>dataType</a:t>
            </a:r>
            <a:r>
              <a:rPr lang="en-US" sz="1200"/>
              <a:t> VAR)*</a:t>
            </a:r>
          </a:p>
          <a:p>
            <a:r>
              <a:rPr lang="en-US" sz="1200"/>
              <a:t>	;</a:t>
            </a:r>
          </a:p>
          <a:p>
            <a:r>
              <a:rPr lang="en-US" sz="1200"/>
              <a:t>	</a:t>
            </a:r>
          </a:p>
          <a:p>
            <a:r>
              <a:rPr lang="en-US" sz="1200"/>
              <a:t>actualParamList</a:t>
            </a:r>
          </a:p>
          <a:p>
            <a:r>
              <a:rPr lang="en-US" sz="1200"/>
              <a:t>	:	exp (',' exp)*</a:t>
            </a:r>
          </a:p>
          <a:p>
            <a:r>
              <a:rPr lang="en-US" sz="1200"/>
              <a:t>	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57"/>
            <a:ext cx="9144000" cy="3820843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 bwMode="auto">
          <a:xfrm>
            <a:off x="533400" y="5334000"/>
            <a:ext cx="381000" cy="5334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1905000" y="5334000"/>
            <a:ext cx="381000" cy="5334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3276600" y="5334000"/>
            <a:ext cx="381000" cy="5334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8305800" y="5334000"/>
            <a:ext cx="381000" cy="5334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7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dirty="0" smtClean="0"/>
              <a:t>In our previous implementations we only had function values and integer scalars</a:t>
            </a:r>
          </a:p>
          <a:p>
            <a:r>
              <a:rPr lang="en-US" dirty="0" smtClean="0"/>
              <a:t>We now have additional value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1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0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Base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437" y="1600200"/>
            <a:ext cx="396255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abstract class Value {</a:t>
            </a:r>
          </a:p>
          <a:p>
            <a:r>
              <a:rPr lang="en-US" dirty="0"/>
              <a:t>    public static final </a:t>
            </a:r>
            <a:r>
              <a:rPr lang="en-US" dirty="0" err="1"/>
              <a:t>int</a:t>
            </a:r>
            <a:r>
              <a:rPr lang="en-US" dirty="0"/>
              <a:t> NOTYPE = -1;</a:t>
            </a:r>
          </a:p>
          <a:p>
            <a:r>
              <a:rPr lang="en-US" dirty="0"/>
              <a:t>    public static final </a:t>
            </a:r>
            <a:r>
              <a:rPr lang="en-US" dirty="0" err="1"/>
              <a:t>int</a:t>
            </a:r>
            <a:r>
              <a:rPr lang="en-US" dirty="0"/>
              <a:t> INTEGER = 0;</a:t>
            </a:r>
          </a:p>
          <a:p>
            <a:r>
              <a:rPr lang="en-US" dirty="0"/>
              <a:t>    public static final </a:t>
            </a:r>
            <a:r>
              <a:rPr lang="en-US" dirty="0" err="1"/>
              <a:t>int</a:t>
            </a:r>
            <a:r>
              <a:rPr lang="en-US" dirty="0"/>
              <a:t> FLOAT = 1;</a:t>
            </a:r>
          </a:p>
          <a:p>
            <a:r>
              <a:rPr lang="en-US" dirty="0"/>
              <a:t>    public static final </a:t>
            </a:r>
            <a:r>
              <a:rPr lang="en-US" dirty="0" err="1"/>
              <a:t>int</a:t>
            </a:r>
            <a:r>
              <a:rPr lang="en-US" dirty="0"/>
              <a:t> STRING = 2;</a:t>
            </a:r>
          </a:p>
          <a:p>
            <a:r>
              <a:rPr lang="en-US" dirty="0"/>
              <a:t>    public static final </a:t>
            </a:r>
            <a:r>
              <a:rPr lang="en-US" dirty="0" err="1"/>
              <a:t>int</a:t>
            </a:r>
            <a:r>
              <a:rPr lang="en-US" dirty="0"/>
              <a:t> FUNCTION = 3;</a:t>
            </a:r>
          </a:p>
          <a:p>
            <a:endParaRPr lang="en-US" dirty="0"/>
          </a:p>
          <a:p>
            <a:r>
              <a:rPr lang="en-US" dirty="0"/>
              <a:t>    // Type Promotion Table</a:t>
            </a:r>
          </a:p>
          <a:p>
            <a:r>
              <a:rPr lang="en-US" dirty="0" smtClean="0"/>
              <a:t>    /</a:t>
            </a:r>
            <a:r>
              <a:rPr lang="en-US" dirty="0"/>
              <a:t>/ This table implements the following type hierarchy:</a:t>
            </a:r>
          </a:p>
          <a:p>
            <a:r>
              <a:rPr lang="ro-RO" dirty="0" smtClean="0"/>
              <a:t>    /</a:t>
            </a:r>
            <a:r>
              <a:rPr lang="ro-RO" dirty="0"/>
              <a:t>/    int &lt; float &lt; string</a:t>
            </a:r>
          </a:p>
          <a:p>
            <a:r>
              <a:rPr lang="ro-RO" dirty="0" smtClean="0"/>
              <a:t>    /</a:t>
            </a:r>
            <a:r>
              <a:rPr lang="ro-RO" dirty="0"/>
              <a:t>/ Note: functions are not allowed to appear</a:t>
            </a:r>
          </a:p>
          <a:p>
            <a:r>
              <a:rPr lang="ro-RO" dirty="0" smtClean="0"/>
              <a:t>    /</a:t>
            </a:r>
            <a:r>
              <a:rPr lang="ro-RO" dirty="0"/>
              <a:t>/ in the context of any operations.</a:t>
            </a:r>
          </a:p>
          <a:p>
            <a:r>
              <a:rPr lang="ro-RO" dirty="0"/>
              <a:t>    private static int[][] typeArray = {</a:t>
            </a:r>
          </a:p>
          <a:p>
            <a:r>
              <a:rPr lang="ro-RO" dirty="0" smtClean="0"/>
              <a:t>    /</a:t>
            </a:r>
            <a:r>
              <a:rPr lang="ro-RO" dirty="0"/>
              <a:t>/ INTEGER   FLOAT    STRING    FUNCTION</a:t>
            </a:r>
          </a:p>
          <a:p>
            <a:r>
              <a:rPr lang="ro-RO" dirty="0" smtClean="0"/>
              <a:t>    /</a:t>
            </a:r>
            <a:r>
              <a:rPr lang="ro-RO" dirty="0"/>
              <a:t>/--------------------------------------------</a:t>
            </a:r>
          </a:p>
          <a:p>
            <a:r>
              <a:rPr lang="ro-RO" dirty="0" smtClean="0"/>
              <a:t>    {  </a:t>
            </a:r>
            <a:r>
              <a:rPr lang="ro-RO" dirty="0"/>
              <a:t>INTEGER,  FLOAT,   STRING,   NOTYPE },   // INTEGER</a:t>
            </a:r>
          </a:p>
          <a:p>
            <a:r>
              <a:rPr lang="ro-RO" dirty="0" smtClean="0"/>
              <a:t>    {  </a:t>
            </a:r>
            <a:r>
              <a:rPr lang="ro-RO" dirty="0"/>
              <a:t>FLOAT,    FLOAT,   STRING,   NOTYPE },   // FLOAT</a:t>
            </a:r>
          </a:p>
          <a:p>
            <a:r>
              <a:rPr lang="ro-RO" dirty="0" smtClean="0"/>
              <a:t>    {  </a:t>
            </a:r>
            <a:r>
              <a:rPr lang="ro-RO" dirty="0"/>
              <a:t>STRING,   STRING,  STRING,   NOTYPE },   // STRING</a:t>
            </a:r>
          </a:p>
          <a:p>
            <a:r>
              <a:rPr lang="ro-RO" dirty="0" smtClean="0"/>
              <a:t>    {  </a:t>
            </a:r>
            <a:r>
              <a:rPr lang="ro-RO" dirty="0"/>
              <a:t>NOTYPE,   NOTYPE,  NOTYPE,   NOTYPE }    // FUNCTION</a:t>
            </a:r>
          </a:p>
          <a:p>
            <a:r>
              <a:rPr lang="ro-RO" dirty="0"/>
              <a:t>    }; </a:t>
            </a:r>
          </a:p>
          <a:p>
            <a:endParaRPr lang="ro-RO" dirty="0"/>
          </a:p>
          <a:p>
            <a:r>
              <a:rPr lang="ro-RO" dirty="0"/>
              <a:t>    public static int getResultType(int lt,int rt) {</a:t>
            </a:r>
          </a:p>
          <a:p>
            <a:r>
              <a:rPr lang="ro-RO" dirty="0" smtClean="0"/>
              <a:t>        if </a:t>
            </a:r>
            <a:r>
              <a:rPr lang="ro-RO" dirty="0"/>
              <a:t>(lt == NOTYPE || rt == NOTYPE)</a:t>
            </a:r>
          </a:p>
          <a:p>
            <a:r>
              <a:rPr lang="ro-RO" dirty="0" smtClean="0"/>
              <a:t>            </a:t>
            </a:r>
            <a:r>
              <a:rPr lang="ro-RO" dirty="0"/>
              <a:t>return NOTYPE;</a:t>
            </a:r>
          </a:p>
          <a:p>
            <a:r>
              <a:rPr lang="ro-RO" dirty="0" smtClean="0"/>
              <a:t>        else</a:t>
            </a:r>
            <a:endParaRPr lang="ro-RO" dirty="0"/>
          </a:p>
          <a:p>
            <a:r>
              <a:rPr lang="ro-RO" dirty="0" smtClean="0"/>
              <a:t>            </a:t>
            </a:r>
            <a:r>
              <a:rPr lang="ro-RO" dirty="0"/>
              <a:t>return typeArray[lt][rt];</a:t>
            </a:r>
          </a:p>
          <a:p>
            <a:r>
              <a:rPr lang="ro-RO" dirty="0"/>
              <a:t>    }</a:t>
            </a:r>
          </a:p>
          <a:p>
            <a:endParaRPr lang="ro-RO" dirty="0"/>
          </a:p>
          <a:p>
            <a:r>
              <a:rPr lang="ro-RO" dirty="0"/>
              <a:t>    // every derived class needs to implement the following behavior</a:t>
            </a:r>
          </a:p>
          <a:p>
            <a:r>
              <a:rPr lang="ro-RO" dirty="0"/>
              <a:t>    public abstract int getType();</a:t>
            </a:r>
          </a:p>
          <a:p>
            <a:r>
              <a:rPr lang="ro-RO" dirty="0"/>
              <a:t>    public abstract String toString();</a:t>
            </a:r>
          </a:p>
          <a:p>
            <a:r>
              <a:rPr lang="ro-R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81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316067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IntConst</a:t>
            </a:r>
            <a:r>
              <a:rPr lang="en-US" dirty="0" smtClean="0"/>
              <a:t> extends Value {</a:t>
            </a:r>
          </a:p>
          <a:p>
            <a:endParaRPr lang="en-US" dirty="0" smtClean="0"/>
          </a:p>
          <a:p>
            <a:r>
              <a:rPr lang="en-US" dirty="0" smtClean="0"/>
              <a:t>    private Integer value;</a:t>
            </a:r>
          </a:p>
          <a:p>
            <a:endParaRPr lang="en-US" dirty="0" smtClean="0"/>
          </a:p>
          <a:p>
            <a:r>
              <a:rPr lang="en-US" dirty="0" smtClean="0"/>
              <a:t>    public </a:t>
            </a:r>
            <a:r>
              <a:rPr lang="en-US" dirty="0" err="1" smtClean="0"/>
              <a:t>IntConst</a:t>
            </a:r>
            <a:r>
              <a:rPr lang="en-US" dirty="0" smtClean="0"/>
              <a:t>(String value)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this.value</a:t>
            </a:r>
            <a:r>
              <a:rPr lang="en-US" dirty="0" smtClean="0"/>
              <a:t>=new Integer(</a:t>
            </a:r>
            <a:r>
              <a:rPr lang="en-US" dirty="0" err="1" smtClean="0"/>
              <a:t>Integer.parseInt</a:t>
            </a:r>
            <a:r>
              <a:rPr lang="en-US" dirty="0" smtClean="0"/>
              <a:t>(value));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</a:t>
            </a:r>
            <a:r>
              <a:rPr lang="en-US" dirty="0" err="1" smtClean="0"/>
              <a:t>IntConst</a:t>
            </a:r>
            <a:r>
              <a:rPr lang="en-US" dirty="0" smtClean="0"/>
              <a:t>(Integer value)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this.value</a:t>
            </a:r>
            <a:r>
              <a:rPr lang="en-US" dirty="0" smtClean="0"/>
              <a:t>=value;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Integer </a:t>
            </a:r>
            <a:r>
              <a:rPr lang="en-US" dirty="0" err="1" smtClean="0"/>
              <a:t>getValue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value;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getType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Value.INTEGER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value.toString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286000"/>
            <a:ext cx="221086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StringConst</a:t>
            </a:r>
            <a:r>
              <a:rPr lang="en-US" dirty="0" smtClean="0"/>
              <a:t> extends Value {</a:t>
            </a:r>
          </a:p>
          <a:p>
            <a:endParaRPr lang="en-US" dirty="0" smtClean="0"/>
          </a:p>
          <a:p>
            <a:r>
              <a:rPr lang="en-US" dirty="0" smtClean="0"/>
              <a:t>    private String value;</a:t>
            </a:r>
          </a:p>
          <a:p>
            <a:endParaRPr lang="en-US" dirty="0" smtClean="0"/>
          </a:p>
          <a:p>
            <a:r>
              <a:rPr lang="en-US" dirty="0" smtClean="0"/>
              <a:t>    public </a:t>
            </a:r>
            <a:r>
              <a:rPr lang="en-US" dirty="0" err="1" smtClean="0"/>
              <a:t>StringConst</a:t>
            </a:r>
            <a:r>
              <a:rPr lang="en-US" dirty="0" smtClean="0"/>
              <a:t>(String value)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this.value</a:t>
            </a:r>
            <a:r>
              <a:rPr lang="en-US" dirty="0" smtClean="0"/>
              <a:t>=value;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String </a:t>
            </a:r>
            <a:r>
              <a:rPr lang="en-US" dirty="0" err="1" smtClean="0"/>
              <a:t>getValue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value;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getType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Value.STRING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value;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8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-8394"/>
            <a:ext cx="4403444" cy="6709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SymbolTableScope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// scope stack is built as a linked list</a:t>
            </a:r>
          </a:p>
          <a:p>
            <a:r>
              <a:rPr lang="en-US" dirty="0"/>
              <a:t>    private </a:t>
            </a:r>
            <a:r>
              <a:rPr lang="en-US" dirty="0" err="1"/>
              <a:t>SymbolTableScope</a:t>
            </a:r>
            <a:r>
              <a:rPr lang="en-US" dirty="0"/>
              <a:t> </a:t>
            </a:r>
            <a:r>
              <a:rPr lang="en-US" dirty="0" err="1"/>
              <a:t>parentScope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dirty="0"/>
              <a:t>    // function value, if this is the scope of a function call</a:t>
            </a:r>
          </a:p>
          <a:p>
            <a:r>
              <a:rPr lang="en-US" dirty="0"/>
              <a:t>    // otherwise null</a:t>
            </a:r>
          </a:p>
          <a:p>
            <a:r>
              <a:rPr lang="en-US" dirty="0"/>
              <a:t>    Function function = null;</a:t>
            </a:r>
          </a:p>
          <a:p>
            <a:endParaRPr lang="en-US" dirty="0"/>
          </a:p>
          <a:p>
            <a:r>
              <a:rPr lang="en-US" dirty="0"/>
              <a:t>    // symbols are kept in a </a:t>
            </a:r>
            <a:r>
              <a:rPr lang="en-US" dirty="0" err="1"/>
              <a:t>hashmap</a:t>
            </a:r>
            <a:r>
              <a:rPr lang="en-US" dirty="0"/>
              <a:t> indexed by their name</a:t>
            </a:r>
          </a:p>
          <a:p>
            <a:r>
              <a:rPr lang="en-US" dirty="0"/>
              <a:t>    // their initialization value depends on their kind:</a:t>
            </a:r>
          </a:p>
          <a:p>
            <a:r>
              <a:rPr lang="en-US" dirty="0"/>
              <a:t>    //    </a:t>
            </a:r>
            <a:r>
              <a:rPr lang="en-US" dirty="0" err="1"/>
              <a:t>integer,float</a:t>
            </a:r>
            <a:r>
              <a:rPr lang="en-US" dirty="0"/>
              <a:t>, </a:t>
            </a:r>
            <a:r>
              <a:rPr lang="en-US" dirty="0" smtClean="0"/>
              <a:t>string constants, </a:t>
            </a:r>
            <a:r>
              <a:rPr lang="en-US" dirty="0"/>
              <a:t>function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    //</a:t>
            </a:r>
          </a:p>
          <a:p>
            <a:r>
              <a:rPr lang="en-US" dirty="0"/>
              <a:t>    private </a:t>
            </a:r>
            <a:r>
              <a:rPr lang="en-US" dirty="0" err="1"/>
              <a:t>HashMap</a:t>
            </a:r>
            <a:r>
              <a:rPr lang="en-US" dirty="0"/>
              <a:t>&lt;</a:t>
            </a:r>
            <a:r>
              <a:rPr lang="en-US" dirty="0" err="1"/>
              <a:t>String,</a:t>
            </a:r>
            <a:r>
              <a:rPr lang="en-US" dirty="0" err="1">
                <a:solidFill>
                  <a:srgbClr val="FF0000"/>
                </a:solidFill>
              </a:rPr>
              <a:t>Value</a:t>
            </a:r>
            <a:r>
              <a:rPr lang="en-US" dirty="0"/>
              <a:t>&gt; value = new </a:t>
            </a:r>
            <a:r>
              <a:rPr lang="en-US" dirty="0" err="1"/>
              <a:t>HashMap</a:t>
            </a:r>
            <a:r>
              <a:rPr lang="en-US" dirty="0"/>
              <a:t>&lt;</a:t>
            </a:r>
            <a:r>
              <a:rPr lang="en-US" dirty="0" err="1"/>
              <a:t>String,Value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SymbolTableScope</a:t>
            </a:r>
            <a:r>
              <a:rPr lang="en-US" dirty="0"/>
              <a:t>(</a:t>
            </a:r>
            <a:r>
              <a:rPr lang="en-US" dirty="0" err="1"/>
              <a:t>SymbolTableScope</a:t>
            </a:r>
            <a:r>
              <a:rPr lang="en-US" dirty="0"/>
              <a:t> </a:t>
            </a:r>
            <a:r>
              <a:rPr lang="en-US" dirty="0" err="1"/>
              <a:t>parentScope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this.parentScope</a:t>
            </a:r>
            <a:r>
              <a:rPr lang="en-US" dirty="0"/>
              <a:t> = </a:t>
            </a:r>
            <a:r>
              <a:rPr lang="en-US" dirty="0" err="1"/>
              <a:t>parentScope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SymbolTableScope</a:t>
            </a:r>
            <a:r>
              <a:rPr lang="en-US" dirty="0"/>
              <a:t> </a:t>
            </a:r>
            <a:r>
              <a:rPr lang="en-US" dirty="0" err="1"/>
              <a:t>getParentScope</a:t>
            </a:r>
            <a:r>
              <a:rPr lang="en-US" dirty="0"/>
              <a:t>() {</a:t>
            </a:r>
          </a:p>
          <a:p>
            <a:r>
              <a:rPr lang="en-US" dirty="0"/>
              <a:t>	return </a:t>
            </a:r>
            <a:r>
              <a:rPr lang="en-US" dirty="0" err="1"/>
              <a:t>parentScope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setParentScope</a:t>
            </a:r>
            <a:r>
              <a:rPr lang="en-US" dirty="0"/>
              <a:t>(</a:t>
            </a:r>
            <a:r>
              <a:rPr lang="en-US" dirty="0" err="1"/>
              <a:t>SymbolTableScope</a:t>
            </a:r>
            <a:r>
              <a:rPr lang="en-US" dirty="0"/>
              <a:t> </a:t>
            </a:r>
            <a:r>
              <a:rPr lang="en-US" dirty="0" err="1"/>
              <a:t>parentScope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this.parentScope</a:t>
            </a:r>
            <a:r>
              <a:rPr lang="en-US" dirty="0"/>
              <a:t> = </a:t>
            </a:r>
            <a:r>
              <a:rPr lang="en-US" dirty="0" err="1"/>
              <a:t>parentScope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enterSymbol</a:t>
            </a:r>
            <a:r>
              <a:rPr lang="en-US" dirty="0"/>
              <a:t>(String name, Value value) {</a:t>
            </a:r>
          </a:p>
          <a:p>
            <a:r>
              <a:rPr lang="en-US" dirty="0"/>
              <a:t>	</a:t>
            </a:r>
            <a:r>
              <a:rPr lang="en-US" dirty="0" err="1"/>
              <a:t>this.value.put</a:t>
            </a:r>
            <a:r>
              <a:rPr lang="en-US" dirty="0"/>
              <a:t>(</a:t>
            </a:r>
            <a:r>
              <a:rPr lang="en-US" dirty="0" err="1"/>
              <a:t>name,value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Value </a:t>
            </a:r>
            <a:r>
              <a:rPr lang="en-US" dirty="0" err="1"/>
              <a:t>lookupSymbol</a:t>
            </a:r>
            <a:r>
              <a:rPr lang="en-US" dirty="0"/>
              <a:t>(String name) {</a:t>
            </a:r>
          </a:p>
          <a:p>
            <a:r>
              <a:rPr lang="en-US" dirty="0"/>
              <a:t>	return </a:t>
            </a:r>
            <a:r>
              <a:rPr lang="en-US" dirty="0" err="1"/>
              <a:t>value.get</a:t>
            </a:r>
            <a:r>
              <a:rPr lang="en-US" dirty="0"/>
              <a:t>(name);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setFunctionValue</a:t>
            </a:r>
            <a:r>
              <a:rPr lang="en-US" dirty="0"/>
              <a:t>(Function value) {</a:t>
            </a:r>
          </a:p>
          <a:p>
            <a:r>
              <a:rPr lang="en-US" dirty="0"/>
              <a:t>	function = value;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getFunctionValue</a:t>
            </a:r>
            <a:r>
              <a:rPr lang="en-US" dirty="0"/>
              <a:t>() {</a:t>
            </a:r>
          </a:p>
          <a:p>
            <a:r>
              <a:rPr lang="en-US" dirty="0"/>
              <a:t>	return function;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584959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stmt</a:t>
            </a:r>
            <a:r>
              <a:rPr lang="en-US" dirty="0" smtClean="0"/>
              <a:t> returns [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 err="1" smtClean="0"/>
              <a:t>ast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       // function declarations can have a void return type...                                         </a:t>
            </a:r>
          </a:p>
          <a:p>
            <a:r>
              <a:rPr lang="en-US" dirty="0" smtClean="0"/>
              <a:t>    :    '</a:t>
            </a: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' VAR '(' ')' s=</a:t>
            </a:r>
            <a:r>
              <a:rPr lang="en-US" dirty="0" err="1" smtClean="0"/>
              <a:t>stmt</a:t>
            </a:r>
            <a:endParaRPr lang="en-US" dirty="0" smtClean="0"/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FuncDeclStmt</a:t>
            </a:r>
            <a:r>
              <a:rPr lang="en-US" dirty="0" smtClean="0"/>
              <a:t>($</a:t>
            </a:r>
            <a:r>
              <a:rPr lang="en-US" dirty="0" err="1" smtClean="0"/>
              <a:t>VAR.text,new</a:t>
            </a:r>
            <a:r>
              <a:rPr lang="en-US" dirty="0" smtClean="0"/>
              <a:t> Function(</a:t>
            </a:r>
            <a:r>
              <a:rPr lang="en-US" dirty="0" err="1" smtClean="0">
                <a:solidFill>
                  <a:srgbClr val="FF0000"/>
                </a:solidFill>
              </a:rPr>
              <a:t>Value.NOTYPE</a:t>
            </a:r>
            <a:r>
              <a:rPr lang="en-US" dirty="0" err="1" smtClean="0"/>
              <a:t>,new</a:t>
            </a:r>
            <a:r>
              <a:rPr lang="en-US" dirty="0" smtClean="0"/>
              <a:t> </a:t>
            </a:r>
            <a:r>
              <a:rPr lang="en-US" dirty="0" err="1" smtClean="0"/>
              <a:t>ArgList</a:t>
            </a:r>
            <a:r>
              <a:rPr lang="en-US" dirty="0" smtClean="0"/>
              <a:t>(),$</a:t>
            </a:r>
            <a:r>
              <a:rPr lang="en-US" dirty="0" err="1" smtClean="0"/>
              <a:t>s.ast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VAR '(' ')' s=</a:t>
            </a:r>
            <a:r>
              <a:rPr lang="en-US" dirty="0" err="1" smtClean="0"/>
              <a:t>stmt</a:t>
            </a:r>
            <a:endParaRPr lang="en-US" dirty="0" smtClean="0"/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FuncDeclStmt</a:t>
            </a:r>
            <a:r>
              <a:rPr lang="en-US" dirty="0" smtClean="0"/>
              <a:t>($</a:t>
            </a:r>
            <a:r>
              <a:rPr lang="en-US" dirty="0" err="1" smtClean="0"/>
              <a:t>VAR.text,new</a:t>
            </a:r>
            <a:r>
              <a:rPr lang="en-US" dirty="0" smtClean="0"/>
              <a:t> Function(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dt.type</a:t>
            </a:r>
            <a:r>
              <a:rPr lang="en-US" dirty="0" err="1" smtClean="0"/>
              <a:t>,new</a:t>
            </a:r>
            <a:r>
              <a:rPr lang="en-US" dirty="0" smtClean="0"/>
              <a:t> </a:t>
            </a:r>
            <a:r>
              <a:rPr lang="en-US" dirty="0" err="1" smtClean="0"/>
              <a:t>ArgList</a:t>
            </a:r>
            <a:r>
              <a:rPr lang="en-US" dirty="0" smtClean="0"/>
              <a:t>(),$</a:t>
            </a:r>
            <a:r>
              <a:rPr lang="en-US" dirty="0" err="1" smtClean="0"/>
              <a:t>s.ast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 'void' VAR '(' l=</a:t>
            </a:r>
            <a:r>
              <a:rPr lang="en-US" dirty="0" err="1" smtClean="0"/>
              <a:t>formalParamList</a:t>
            </a:r>
            <a:r>
              <a:rPr lang="en-US" dirty="0" smtClean="0"/>
              <a:t> ')' s=</a:t>
            </a:r>
            <a:r>
              <a:rPr lang="en-US" dirty="0" err="1" smtClean="0"/>
              <a:t>stmt</a:t>
            </a:r>
            <a:endParaRPr lang="en-US" dirty="0" smtClean="0"/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FuncDeclStmt</a:t>
            </a:r>
            <a:r>
              <a:rPr lang="en-US" dirty="0" smtClean="0"/>
              <a:t>($</a:t>
            </a:r>
            <a:r>
              <a:rPr lang="en-US" dirty="0" err="1" smtClean="0"/>
              <a:t>VAR.text,new</a:t>
            </a:r>
            <a:r>
              <a:rPr lang="en-US" dirty="0" smtClean="0"/>
              <a:t> Function(Value.NOTYPE,$l.</a:t>
            </a:r>
            <a:r>
              <a:rPr lang="en-US" dirty="0" err="1" smtClean="0"/>
              <a:t>ast</a:t>
            </a:r>
            <a:r>
              <a:rPr lang="en-US" dirty="0" smtClean="0"/>
              <a:t>,$</a:t>
            </a:r>
            <a:r>
              <a:rPr lang="en-US" dirty="0" err="1" smtClean="0"/>
              <a:t>s.ast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 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  <a:r>
              <a:rPr lang="en-US" dirty="0" err="1" smtClean="0"/>
              <a:t>dataType</a:t>
            </a:r>
            <a:r>
              <a:rPr lang="en-US" dirty="0" smtClean="0"/>
              <a:t> VAR '(' l=</a:t>
            </a:r>
            <a:r>
              <a:rPr lang="en-US" dirty="0" err="1" smtClean="0"/>
              <a:t>formalParamList</a:t>
            </a:r>
            <a:r>
              <a:rPr lang="en-US" dirty="0" smtClean="0"/>
              <a:t> ')' s=</a:t>
            </a:r>
            <a:r>
              <a:rPr lang="en-US" dirty="0" err="1" smtClean="0"/>
              <a:t>stmt</a:t>
            </a:r>
            <a:endParaRPr lang="en-US" dirty="0" smtClean="0"/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FuncDeclStmt</a:t>
            </a:r>
            <a:r>
              <a:rPr lang="en-US" dirty="0" smtClean="0"/>
              <a:t>($</a:t>
            </a:r>
            <a:r>
              <a:rPr lang="en-US" dirty="0" err="1" smtClean="0"/>
              <a:t>VAR.text,new</a:t>
            </a:r>
            <a:r>
              <a:rPr lang="en-US" dirty="0" smtClean="0"/>
              <a:t> Function($dt.type,$l.</a:t>
            </a:r>
            <a:r>
              <a:rPr lang="en-US" dirty="0" err="1" smtClean="0"/>
              <a:t>ast</a:t>
            </a:r>
            <a:r>
              <a:rPr lang="en-US" dirty="0" smtClean="0"/>
              <a:t>,$</a:t>
            </a:r>
            <a:r>
              <a:rPr lang="en-US" dirty="0" err="1" smtClean="0"/>
              <a:t>s.ast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 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/>
              <a:t> VAR '=' </a:t>
            </a:r>
            <a:r>
              <a:rPr lang="en-US" dirty="0" err="1" smtClean="0"/>
              <a:t>exp</a:t>
            </a:r>
            <a:r>
              <a:rPr lang="en-US" dirty="0" smtClean="0"/>
              <a:t> ';'</a:t>
            </a:r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VarDeclStmt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$dt.type,</a:t>
            </a:r>
            <a:r>
              <a:rPr lang="en-US" dirty="0" smtClean="0"/>
              <a:t>$VAR.text,$</a:t>
            </a:r>
            <a:r>
              <a:rPr lang="en-US" dirty="0" err="1" smtClean="0"/>
              <a:t>exp.ast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    |    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  <a:r>
              <a:rPr lang="en-US" dirty="0" err="1" smtClean="0"/>
              <a:t>dataType</a:t>
            </a:r>
            <a:r>
              <a:rPr lang="en-US" dirty="0" smtClean="0"/>
              <a:t> VAR ';'</a:t>
            </a:r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VarDeclStmt</a:t>
            </a:r>
            <a:r>
              <a:rPr lang="en-US" dirty="0" smtClean="0"/>
              <a:t>($dt.type,$</a:t>
            </a:r>
            <a:r>
              <a:rPr lang="en-US" dirty="0" err="1" smtClean="0"/>
              <a:t>VAR.text,new</a:t>
            </a:r>
            <a:r>
              <a:rPr lang="en-US" dirty="0" smtClean="0"/>
              <a:t> </a:t>
            </a:r>
            <a:r>
              <a:rPr lang="en-US" dirty="0" err="1" smtClean="0"/>
              <a:t>ConstExpr</a:t>
            </a:r>
            <a:r>
              <a:rPr lang="en-US" dirty="0" smtClean="0"/>
              <a:t>(new </a:t>
            </a:r>
            <a:r>
              <a:rPr lang="en-US" dirty="0" err="1" smtClean="0"/>
              <a:t>IntConst</a:t>
            </a:r>
            <a:r>
              <a:rPr lang="en-US" dirty="0" smtClean="0"/>
              <a:t>("0"))); }</a:t>
            </a:r>
          </a:p>
          <a:p>
            <a:r>
              <a:rPr lang="en-US" dirty="0" smtClean="0"/>
              <a:t>    |    VAR '=' </a:t>
            </a:r>
            <a:r>
              <a:rPr lang="en-US" dirty="0" err="1" smtClean="0"/>
              <a:t>exp</a:t>
            </a:r>
            <a:r>
              <a:rPr lang="en-US" dirty="0" smtClean="0"/>
              <a:t> ';'</a:t>
            </a:r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AssignStmt</a:t>
            </a:r>
            <a:r>
              <a:rPr lang="en-US" dirty="0" smtClean="0"/>
              <a:t>($VAR.text,$</a:t>
            </a:r>
            <a:r>
              <a:rPr lang="en-US" dirty="0" err="1" smtClean="0"/>
              <a:t>exp.ast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    |    'get' prompt ',' VAR ';'</a:t>
            </a:r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GetStmt</a:t>
            </a:r>
            <a:r>
              <a:rPr lang="en-US" dirty="0" smtClean="0"/>
              <a:t>($prompt.text,$</a:t>
            </a:r>
            <a:r>
              <a:rPr lang="en-US" dirty="0" err="1" smtClean="0"/>
              <a:t>VAR.text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    |    'get'  VAR ';'</a:t>
            </a:r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GetStmt</a:t>
            </a:r>
            <a:r>
              <a:rPr lang="en-US" dirty="0" smtClean="0"/>
              <a:t>("",$</a:t>
            </a:r>
            <a:r>
              <a:rPr lang="en-US" dirty="0" err="1" smtClean="0"/>
              <a:t>VAR.text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    |    'put' </a:t>
            </a:r>
            <a:r>
              <a:rPr lang="en-US" dirty="0" err="1" smtClean="0"/>
              <a:t>argList</a:t>
            </a:r>
            <a:r>
              <a:rPr lang="en-US" dirty="0" smtClean="0"/>
              <a:t> ';'</a:t>
            </a:r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PutStmt</a:t>
            </a:r>
            <a:r>
              <a:rPr lang="en-US" dirty="0" smtClean="0"/>
              <a:t>($</a:t>
            </a:r>
            <a:r>
              <a:rPr lang="en-US" dirty="0" err="1" smtClean="0"/>
              <a:t>argList.ast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    |    VAR '(' l=</a:t>
            </a:r>
            <a:r>
              <a:rPr lang="en-US" dirty="0" err="1" smtClean="0"/>
              <a:t>actualParamList</a:t>
            </a:r>
            <a:r>
              <a:rPr lang="en-US" dirty="0" smtClean="0"/>
              <a:t> ')' ';'</a:t>
            </a:r>
          </a:p>
          <a:p>
            <a:r>
              <a:rPr lang="en-US" dirty="0" smtClean="0"/>
              <a:t>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CallStmt</a:t>
            </a:r>
            <a:r>
              <a:rPr lang="en-US" dirty="0" smtClean="0"/>
              <a:t>($VAR.text,$</a:t>
            </a:r>
            <a:r>
              <a:rPr lang="en-US" dirty="0" err="1" smtClean="0"/>
              <a:t>l.ast</a:t>
            </a:r>
            <a:r>
              <a:rPr lang="en-US" dirty="0" smtClean="0"/>
              <a:t>);}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5562600"/>
            <a:ext cx="244439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rgbClr val="FF0000"/>
                </a:solidFill>
              </a:rPr>
              <a:t>dataType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/>
              <a:t>returns</a:t>
            </a:r>
            <a:r>
              <a:rPr lang="fi-FI" dirty="0" smtClean="0"/>
              <a:t> [</a:t>
            </a:r>
            <a:r>
              <a:rPr lang="fi-FI" dirty="0" err="1" smtClean="0"/>
              <a:t>int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]</a:t>
            </a:r>
          </a:p>
          <a:p>
            <a:r>
              <a:rPr lang="fi-FI" dirty="0" smtClean="0"/>
              <a:t>    :    '</a:t>
            </a:r>
            <a:r>
              <a:rPr lang="fi-FI" dirty="0" err="1" smtClean="0"/>
              <a:t>int</a:t>
            </a:r>
            <a:r>
              <a:rPr lang="fi-FI" dirty="0" smtClean="0"/>
              <a:t>'         {$</a:t>
            </a:r>
            <a:r>
              <a:rPr lang="fi-FI" dirty="0" err="1" smtClean="0"/>
              <a:t>type=Value.INTEGER</a:t>
            </a:r>
            <a:r>
              <a:rPr lang="fi-FI" dirty="0" smtClean="0"/>
              <a:t>;}</a:t>
            </a:r>
          </a:p>
          <a:p>
            <a:r>
              <a:rPr lang="fi-FI" dirty="0" smtClean="0"/>
              <a:t>    |    '</a:t>
            </a:r>
            <a:r>
              <a:rPr lang="fi-FI" dirty="0" err="1" smtClean="0"/>
              <a:t>float</a:t>
            </a:r>
            <a:r>
              <a:rPr lang="fi-FI" dirty="0" smtClean="0"/>
              <a:t>'      {$</a:t>
            </a:r>
            <a:r>
              <a:rPr lang="fi-FI" dirty="0" err="1" smtClean="0"/>
              <a:t>type=Value.FLOAT</a:t>
            </a:r>
            <a:r>
              <a:rPr lang="fi-FI" dirty="0" smtClean="0"/>
              <a:t>;}</a:t>
            </a:r>
          </a:p>
          <a:p>
            <a:r>
              <a:rPr lang="fi-FI" dirty="0" smtClean="0"/>
              <a:t>    |    '</a:t>
            </a:r>
            <a:r>
              <a:rPr lang="fi-FI" dirty="0" err="1" smtClean="0"/>
              <a:t>string</a:t>
            </a:r>
            <a:r>
              <a:rPr lang="fi-FI" dirty="0" smtClean="0"/>
              <a:t>'    {$</a:t>
            </a:r>
            <a:r>
              <a:rPr lang="fi-FI" dirty="0" err="1" smtClean="0"/>
              <a:t>type=Value.STRING</a:t>
            </a:r>
            <a:r>
              <a:rPr lang="fi-FI" dirty="0" smtClean="0"/>
              <a:t>;}</a:t>
            </a:r>
          </a:p>
          <a:p>
            <a:r>
              <a:rPr lang="fi-FI" dirty="0" smtClean="0"/>
              <a:t>    ;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498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2404408"/>
            <a:ext cx="551946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atom returns [</a:t>
            </a:r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 err="1" smtClean="0"/>
              <a:t>ast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:    '(' </a:t>
            </a:r>
            <a:r>
              <a:rPr lang="en-US" dirty="0" err="1" smtClean="0"/>
              <a:t>exp</a:t>
            </a:r>
            <a:r>
              <a:rPr lang="en-US" dirty="0" smtClean="0"/>
              <a:t> ')'  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ParenExpr</a:t>
            </a:r>
            <a:r>
              <a:rPr lang="en-US" dirty="0" smtClean="0"/>
              <a:t>($</a:t>
            </a:r>
            <a:r>
              <a:rPr lang="en-US" dirty="0" err="1" smtClean="0"/>
              <a:t>exp.ast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    |    VAR '(' l=</a:t>
            </a:r>
            <a:r>
              <a:rPr lang="en-US" dirty="0" err="1" smtClean="0"/>
              <a:t>actualParamList</a:t>
            </a:r>
            <a:r>
              <a:rPr lang="en-US" dirty="0" smtClean="0"/>
              <a:t> ')'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CallExpr</a:t>
            </a:r>
            <a:r>
              <a:rPr lang="en-US" dirty="0" smtClean="0"/>
              <a:t>($VAR.text,$</a:t>
            </a:r>
            <a:r>
              <a:rPr lang="en-US" dirty="0" err="1" smtClean="0"/>
              <a:t>l.ast</a:t>
            </a:r>
            <a:r>
              <a:rPr lang="en-US" dirty="0" smtClean="0"/>
              <a:t>);}</a:t>
            </a:r>
          </a:p>
          <a:p>
            <a:r>
              <a:rPr lang="en-US" dirty="0" smtClean="0"/>
              <a:t>    |    VAR '(' ')' 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CallExpr</a:t>
            </a:r>
            <a:r>
              <a:rPr lang="en-US" dirty="0" smtClean="0"/>
              <a:t>($</a:t>
            </a:r>
            <a:r>
              <a:rPr lang="en-US" dirty="0" err="1" smtClean="0"/>
              <a:t>VAR.text</a:t>
            </a:r>
            <a:r>
              <a:rPr lang="en-US" dirty="0" smtClean="0"/>
              <a:t>);}</a:t>
            </a:r>
          </a:p>
          <a:p>
            <a:r>
              <a:rPr lang="en-US" dirty="0" smtClean="0"/>
              <a:t>    |    VAR        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VarExpr</a:t>
            </a:r>
            <a:r>
              <a:rPr lang="en-US" dirty="0" smtClean="0"/>
              <a:t>($</a:t>
            </a:r>
            <a:r>
              <a:rPr lang="en-US" dirty="0" err="1" smtClean="0"/>
              <a:t>VAR.text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    |    '-' INT      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ConstExpr</a:t>
            </a:r>
            <a:r>
              <a:rPr lang="en-US" dirty="0" smtClean="0"/>
              <a:t>(new </a:t>
            </a:r>
            <a:r>
              <a:rPr lang="en-US" dirty="0" err="1" smtClean="0"/>
              <a:t>IntConst</a:t>
            </a:r>
            <a:r>
              <a:rPr lang="en-US" dirty="0" smtClean="0"/>
              <a:t>('-'+$</a:t>
            </a:r>
            <a:r>
              <a:rPr lang="en-US" dirty="0" err="1" smtClean="0"/>
              <a:t>INT.text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 INT         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ConstExpr</a:t>
            </a:r>
            <a:r>
              <a:rPr lang="en-US" dirty="0" smtClean="0"/>
              <a:t>(new </a:t>
            </a:r>
            <a:r>
              <a:rPr lang="en-US" dirty="0" err="1" smtClean="0"/>
              <a:t>IntConst</a:t>
            </a:r>
            <a:r>
              <a:rPr lang="en-US" dirty="0" smtClean="0"/>
              <a:t>($</a:t>
            </a:r>
            <a:r>
              <a:rPr lang="en-US" dirty="0" err="1" smtClean="0"/>
              <a:t>INT.text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 '-' FLOAT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ConstExpr</a:t>
            </a:r>
            <a:r>
              <a:rPr lang="en-US" dirty="0" smtClean="0"/>
              <a:t>(new </a:t>
            </a:r>
            <a:r>
              <a:rPr lang="en-US" dirty="0" err="1" smtClean="0"/>
              <a:t>FloatConst</a:t>
            </a:r>
            <a:r>
              <a:rPr lang="en-US" dirty="0" smtClean="0"/>
              <a:t>('-'+$</a:t>
            </a:r>
            <a:r>
              <a:rPr lang="en-US" dirty="0" err="1" smtClean="0"/>
              <a:t>FLOAT.text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 FLOAT    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ConstExpr</a:t>
            </a:r>
            <a:r>
              <a:rPr lang="en-US" dirty="0" smtClean="0"/>
              <a:t>(new </a:t>
            </a:r>
            <a:r>
              <a:rPr lang="en-US" dirty="0" err="1" smtClean="0"/>
              <a:t>FloatConst</a:t>
            </a:r>
            <a:r>
              <a:rPr lang="en-US" dirty="0" smtClean="0"/>
              <a:t>($</a:t>
            </a:r>
            <a:r>
              <a:rPr lang="en-US" dirty="0" err="1" smtClean="0"/>
              <a:t>FLOAT.text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|    string                                     { $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ConstExpr</a:t>
            </a:r>
            <a:r>
              <a:rPr lang="en-US" dirty="0" smtClean="0"/>
              <a:t>(new </a:t>
            </a:r>
            <a:r>
              <a:rPr lang="en-US" dirty="0" err="1" smtClean="0"/>
              <a:t>StringConst</a:t>
            </a:r>
            <a:r>
              <a:rPr lang="en-US" dirty="0" smtClean="0"/>
              <a:t>($</a:t>
            </a:r>
            <a:r>
              <a:rPr lang="en-US" dirty="0" err="1" smtClean="0"/>
              <a:t>string.text</a:t>
            </a:r>
            <a:r>
              <a:rPr lang="en-US" dirty="0" smtClean="0"/>
              <a:t>)); }</a:t>
            </a:r>
          </a:p>
          <a:p>
            <a:r>
              <a:rPr lang="en-US" dirty="0" smtClean="0"/>
              <a:t>    ;</a:t>
            </a:r>
          </a:p>
        </p:txBody>
      </p:sp>
    </p:spTree>
    <p:extLst>
      <p:ext uri="{BB962C8B-B14F-4D97-AF65-F5344CB8AC3E}">
        <p14:creationId xmlns:p14="http://schemas.microsoft.com/office/powerpoint/2010/main" val="265491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Check </a:t>
            </a:r>
            <a:r>
              <a:rPr lang="en-US" dirty="0" smtClean="0"/>
              <a:t>Walker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check </a:t>
            </a:r>
            <a:r>
              <a:rPr lang="en-US" dirty="0" smtClean="0"/>
              <a:t>walker looks </a:t>
            </a:r>
            <a:r>
              <a:rPr lang="en-US" dirty="0" smtClean="0"/>
              <a:t>like an interpreter…</a:t>
            </a:r>
          </a:p>
          <a:p>
            <a:r>
              <a:rPr lang="en-US" dirty="0" smtClean="0"/>
              <a:t>…but it computes types instead of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Check Visitor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77724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the dispatcher for the type check visitor  - returns a type tag                                                     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dispatch(AST </a:t>
            </a:r>
            <a:r>
              <a:rPr lang="en-US" dirty="0" err="1" smtClean="0"/>
              <a:t>ast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    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AssignStmt.class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AssignStmt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BlockStmt.class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BlockStmt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GetStmt.class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GetStmt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IfStmt.class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IfStmt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PutStmt.class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PutStmt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WhileStmt.class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WhileStmt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StmtList.class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StmtList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BinopExpr.class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BinopExpr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ConstExpr.class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ConstExpr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ParenExpr.class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ParenExpr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VarExpr.class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VarExpr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FuncDeclStmt.class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FuncDeclStmt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VarDeclStmt.class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VarDeclStmt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CallStmt.class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CallStmt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CallExpr.class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CallExpr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if (</a:t>
            </a:r>
            <a:r>
              <a:rPr lang="en-US" dirty="0" err="1" smtClean="0"/>
              <a:t>ast.getClass</a:t>
            </a:r>
            <a:r>
              <a:rPr lang="en-US" dirty="0" smtClean="0"/>
              <a:t>() == </a:t>
            </a:r>
            <a:r>
              <a:rPr lang="en-US" dirty="0" err="1" smtClean="0"/>
              <a:t>ReturnStmt.class</a:t>
            </a:r>
            <a:r>
              <a:rPr lang="en-US" dirty="0" smtClean="0"/>
              <a:t>) return </a:t>
            </a:r>
            <a:r>
              <a:rPr lang="en-US" dirty="0" err="1" smtClean="0"/>
              <a:t>interp</a:t>
            </a:r>
            <a:r>
              <a:rPr lang="en-US" dirty="0" smtClean="0"/>
              <a:t>((</a:t>
            </a:r>
            <a:r>
              <a:rPr lang="en-US" dirty="0" err="1" smtClean="0"/>
              <a:t>ReturnStmt</a:t>
            </a:r>
            <a:r>
              <a:rPr lang="en-US" dirty="0" smtClean="0"/>
              <a:t>)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else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System.err.println</a:t>
            </a:r>
            <a:r>
              <a:rPr lang="en-US" dirty="0" smtClean="0"/>
              <a:t>("Error (</a:t>
            </a:r>
            <a:r>
              <a:rPr lang="en-US" dirty="0" err="1" smtClean="0"/>
              <a:t>InterpVisitor</a:t>
            </a:r>
            <a:r>
              <a:rPr lang="en-US" dirty="0" smtClean="0"/>
              <a:t>): unknown class type");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System.exit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Value.NOTYPE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Check Visitor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77724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// assignment statements                                                                            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interp</a:t>
            </a:r>
            <a:r>
              <a:rPr lang="en-US" dirty="0" smtClean="0"/>
              <a:t>(</a:t>
            </a:r>
            <a:r>
              <a:rPr lang="en-US" dirty="0" err="1" smtClean="0"/>
              <a:t>AssignStmt</a:t>
            </a:r>
            <a:r>
              <a:rPr lang="en-US" dirty="0" smtClean="0"/>
              <a:t> </a:t>
            </a:r>
            <a:r>
              <a:rPr lang="en-US" dirty="0" err="1" smtClean="0"/>
              <a:t>ast</a:t>
            </a:r>
            <a:r>
              <a:rPr lang="en-US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    // </a:t>
            </a:r>
            <a:r>
              <a:rPr lang="en-US" dirty="0" err="1" smtClean="0"/>
              <a:t>typecheck</a:t>
            </a:r>
            <a:r>
              <a:rPr lang="en-US" dirty="0" smtClean="0"/>
              <a:t> the expression                                                                 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exprType</a:t>
            </a:r>
            <a:r>
              <a:rPr lang="en-US" dirty="0" smtClean="0"/>
              <a:t> = </a:t>
            </a:r>
            <a:r>
              <a:rPr lang="en-US" dirty="0" err="1" smtClean="0"/>
              <a:t>this.dispatch</a:t>
            </a:r>
            <a:r>
              <a:rPr lang="en-US" dirty="0" smtClean="0"/>
              <a:t>(</a:t>
            </a:r>
            <a:r>
              <a:rPr lang="en-US" dirty="0" err="1" smtClean="0"/>
              <a:t>ast.getAST</a:t>
            </a:r>
            <a:r>
              <a:rPr lang="en-US" dirty="0" smtClean="0"/>
              <a:t>(0));</a:t>
            </a:r>
          </a:p>
          <a:p>
            <a:r>
              <a:rPr lang="en-US" dirty="0" smtClean="0"/>
              <a:t>    // get the type of the variable                                                             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varType</a:t>
            </a:r>
            <a:r>
              <a:rPr lang="en-US" dirty="0" smtClean="0"/>
              <a:t> = </a:t>
            </a:r>
            <a:r>
              <a:rPr lang="en-US" dirty="0" err="1" smtClean="0"/>
              <a:t>Interpret.symbolTable.lookupSymbol</a:t>
            </a:r>
            <a:r>
              <a:rPr lang="en-US" dirty="0" smtClean="0"/>
              <a:t>(</a:t>
            </a:r>
            <a:r>
              <a:rPr lang="en-US" dirty="0" err="1" smtClean="0"/>
              <a:t>ast.lhsVar</a:t>
            </a:r>
            <a:r>
              <a:rPr lang="en-US" dirty="0" smtClean="0"/>
              <a:t>()).</a:t>
            </a:r>
            <a:r>
              <a:rPr lang="en-US" dirty="0" err="1" smtClean="0"/>
              <a:t>getType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// types compatible?                                                                        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resultType</a:t>
            </a:r>
            <a:r>
              <a:rPr lang="en-US" dirty="0" smtClean="0"/>
              <a:t> = </a:t>
            </a:r>
            <a:r>
              <a:rPr lang="en-US" dirty="0" err="1" smtClean="0"/>
              <a:t>Value.getResultType</a:t>
            </a:r>
            <a:r>
              <a:rPr lang="en-US" dirty="0" smtClean="0"/>
              <a:t>(</a:t>
            </a:r>
            <a:r>
              <a:rPr lang="en-US" dirty="0" err="1" smtClean="0"/>
              <a:t>varType,exprType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// check for type errors                                                                            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resultType</a:t>
            </a:r>
            <a:r>
              <a:rPr lang="en-US" dirty="0" smtClean="0"/>
              <a:t> == </a:t>
            </a:r>
            <a:r>
              <a:rPr lang="en-US" dirty="0" err="1" smtClean="0"/>
              <a:t>Value.NOTYPE</a:t>
            </a:r>
            <a:r>
              <a:rPr lang="en-US" dirty="0" smtClean="0"/>
              <a:t> ||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resultType</a:t>
            </a:r>
            <a:r>
              <a:rPr lang="en-US" dirty="0" smtClean="0"/>
              <a:t> != </a:t>
            </a:r>
            <a:r>
              <a:rPr lang="en-US" dirty="0" err="1" smtClean="0"/>
              <a:t>varType</a:t>
            </a:r>
            <a:r>
              <a:rPr lang="en-US" dirty="0" smtClean="0"/>
              <a:t>) {  // second condition means: assigning </a:t>
            </a:r>
            <a:r>
              <a:rPr lang="en-US" dirty="0" err="1" smtClean="0"/>
              <a:t>supertype</a:t>
            </a:r>
            <a:r>
              <a:rPr lang="en-US" dirty="0" smtClean="0"/>
              <a:t> to subtype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System.err.println</a:t>
            </a:r>
            <a:r>
              <a:rPr lang="en-US" dirty="0" smtClean="0"/>
              <a:t>("Error (</a:t>
            </a:r>
            <a:r>
              <a:rPr lang="en-US" dirty="0" err="1" smtClean="0"/>
              <a:t>assignmentstmt</a:t>
            </a:r>
            <a:r>
              <a:rPr lang="en-US" dirty="0" smtClean="0"/>
              <a:t>): expression type "+</a:t>
            </a:r>
            <a:r>
              <a:rPr lang="en-US" dirty="0" err="1" smtClean="0"/>
              <a:t>resultType</a:t>
            </a:r>
            <a:r>
              <a:rPr lang="en-US" dirty="0" smtClean="0"/>
              <a:t>+" cannot be assigned to variable of type "+</a:t>
            </a:r>
            <a:r>
              <a:rPr lang="en-US" dirty="0" err="1" smtClean="0"/>
              <a:t>varType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System.exit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Value.NOTYPE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// check if we have to insert a type promotion                                                      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resultType</a:t>
            </a:r>
            <a:r>
              <a:rPr lang="en-US" dirty="0" smtClean="0"/>
              <a:t> != </a:t>
            </a:r>
            <a:r>
              <a:rPr lang="en-US" dirty="0" err="1" smtClean="0"/>
              <a:t>exprType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AST </a:t>
            </a:r>
            <a:r>
              <a:rPr lang="en-US" dirty="0" err="1" smtClean="0"/>
              <a:t>newAst</a:t>
            </a:r>
            <a:r>
              <a:rPr lang="en-US" dirty="0" smtClean="0"/>
              <a:t> = new </a:t>
            </a:r>
            <a:r>
              <a:rPr lang="en-US" dirty="0" err="1" smtClean="0"/>
              <a:t>CastExpr</a:t>
            </a:r>
            <a:r>
              <a:rPr lang="en-US" dirty="0" smtClean="0"/>
              <a:t>(</a:t>
            </a:r>
            <a:r>
              <a:rPr lang="en-US" dirty="0" err="1" smtClean="0"/>
              <a:t>exprType,resultType</a:t>
            </a:r>
            <a:r>
              <a:rPr lang="en-US" dirty="0" smtClean="0"/>
              <a:t>,(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  <a:r>
              <a:rPr lang="en-US" dirty="0" err="1" smtClean="0"/>
              <a:t>ast.getAST</a:t>
            </a:r>
            <a:r>
              <a:rPr lang="en-US" dirty="0" smtClean="0"/>
              <a:t>(0));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ast.putAST</a:t>
            </a:r>
            <a:r>
              <a:rPr lang="en-US" dirty="0" smtClean="0"/>
              <a:t>(0,newAst);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// statements do not have types                                                                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Value.NOTYPE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7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Syntax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08113" y="2274888"/>
            <a:ext cx="6297612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prompt	:	string;</a:t>
            </a:r>
          </a:p>
          <a:p>
            <a:r>
              <a:rPr lang="en-US" sz="1200"/>
              <a:t>	</a:t>
            </a:r>
          </a:p>
          <a:p>
            <a:r>
              <a:rPr lang="en-US" sz="1200"/>
              <a:t>exp	:	relexp;</a:t>
            </a:r>
          </a:p>
          <a:p>
            <a:r>
              <a:rPr lang="en-US" sz="1200"/>
              <a:t>relexp	:	addexp (('==' addexp) |('&lt;=' addexp))*;</a:t>
            </a:r>
          </a:p>
          <a:p>
            <a:r>
              <a:rPr lang="en-US" sz="1200"/>
              <a:t>addexp	:	mulexp (('+' mulexp) | ('-' mulexp))*;</a:t>
            </a:r>
          </a:p>
          <a:p>
            <a:r>
              <a:rPr lang="en-US" sz="1200"/>
              <a:t>mulexp	:	atom (('*' atom) | ('/' atom))*;</a:t>
            </a:r>
          </a:p>
          <a:p>
            <a:endParaRPr lang="en-US" sz="1200"/>
          </a:p>
          <a:p>
            <a:r>
              <a:rPr lang="en-US" sz="1200"/>
              <a:t>atom	:	'(' exp ')'</a:t>
            </a:r>
          </a:p>
          <a:p>
            <a:r>
              <a:rPr lang="en-US" sz="1200"/>
              <a:t>	|	VAR '(' actualParamList? ')'  // function call within an expression</a:t>
            </a:r>
          </a:p>
          <a:p>
            <a:r>
              <a:rPr lang="en-US" sz="1200"/>
              <a:t>	|	VAR	</a:t>
            </a:r>
          </a:p>
          <a:p>
            <a:r>
              <a:rPr lang="en-US" sz="1200"/>
              <a:t>	|	</a:t>
            </a:r>
            <a:r>
              <a:rPr lang="en-US" sz="1200">
                <a:solidFill>
                  <a:srgbClr val="FF0000"/>
                </a:solidFill>
              </a:rPr>
              <a:t>'-'? INT</a:t>
            </a:r>
            <a:endParaRPr lang="en-US" sz="1200"/>
          </a:p>
          <a:p>
            <a:r>
              <a:rPr lang="en-US" sz="1200"/>
              <a:t>	|	</a:t>
            </a:r>
            <a:r>
              <a:rPr lang="en-US" sz="1200">
                <a:solidFill>
                  <a:srgbClr val="FF0000"/>
                </a:solidFill>
              </a:rPr>
              <a:t>'-'? FLOAT</a:t>
            </a:r>
            <a:endParaRPr lang="en-US" sz="1200"/>
          </a:p>
          <a:p>
            <a:r>
              <a:rPr lang="en-US" sz="1200"/>
              <a:t>	|	string</a:t>
            </a:r>
          </a:p>
          <a:p>
            <a:r>
              <a:rPr lang="en-US" sz="1200"/>
              <a:t>	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Check Visitor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1299" y="304800"/>
            <a:ext cx="6715901" cy="64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// </a:t>
            </a:r>
            <a:r>
              <a:rPr lang="en-US" dirty="0" err="1"/>
              <a:t>binop</a:t>
            </a:r>
            <a:r>
              <a:rPr lang="en-US" dirty="0"/>
              <a:t> expressions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interp</a:t>
            </a:r>
            <a:r>
              <a:rPr lang="en-US" dirty="0"/>
              <a:t>(</a:t>
            </a:r>
            <a:r>
              <a:rPr lang="en-US" dirty="0" err="1"/>
              <a:t>BinopExpr</a:t>
            </a:r>
            <a:r>
              <a:rPr lang="en-US" dirty="0"/>
              <a:t> </a:t>
            </a:r>
            <a:r>
              <a:rPr lang="en-US" dirty="0" err="1"/>
              <a:t>ast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// </a:t>
            </a:r>
            <a:r>
              <a:rPr lang="en-US" dirty="0" err="1"/>
              <a:t>typecheck</a:t>
            </a:r>
            <a:r>
              <a:rPr lang="en-US" dirty="0"/>
              <a:t> left child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leftType</a:t>
            </a:r>
            <a:r>
              <a:rPr lang="en-US" dirty="0"/>
              <a:t> = </a:t>
            </a:r>
            <a:r>
              <a:rPr lang="en-US" dirty="0" err="1"/>
              <a:t>this.dispatch</a:t>
            </a:r>
            <a:r>
              <a:rPr lang="en-US" dirty="0"/>
              <a:t>(</a:t>
            </a:r>
            <a:r>
              <a:rPr lang="en-US" dirty="0" err="1"/>
              <a:t>ast.getAST</a:t>
            </a:r>
            <a:r>
              <a:rPr lang="en-US" dirty="0"/>
              <a:t>(0));</a:t>
            </a:r>
          </a:p>
          <a:p>
            <a:endParaRPr lang="en-US" dirty="0"/>
          </a:p>
          <a:p>
            <a:r>
              <a:rPr lang="en-US" dirty="0"/>
              <a:t>    // </a:t>
            </a:r>
            <a:r>
              <a:rPr lang="en-US" dirty="0" err="1"/>
              <a:t>typecheck</a:t>
            </a:r>
            <a:r>
              <a:rPr lang="en-US" dirty="0"/>
              <a:t> right child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rightType</a:t>
            </a:r>
            <a:r>
              <a:rPr lang="en-US" dirty="0"/>
              <a:t> = </a:t>
            </a:r>
            <a:r>
              <a:rPr lang="en-US" dirty="0" err="1"/>
              <a:t>this.dispatch</a:t>
            </a:r>
            <a:r>
              <a:rPr lang="en-US" dirty="0"/>
              <a:t>(</a:t>
            </a:r>
            <a:r>
              <a:rPr lang="en-US" dirty="0" err="1"/>
              <a:t>ast.getAST</a:t>
            </a:r>
            <a:r>
              <a:rPr lang="en-US" dirty="0"/>
              <a:t>(1));</a:t>
            </a:r>
          </a:p>
          <a:p>
            <a:endParaRPr lang="en-US" dirty="0"/>
          </a:p>
          <a:p>
            <a:r>
              <a:rPr lang="en-US" dirty="0"/>
              <a:t>    // see if the expression is well typed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resultType</a:t>
            </a:r>
            <a:r>
              <a:rPr lang="en-US" dirty="0"/>
              <a:t> = </a:t>
            </a:r>
            <a:r>
              <a:rPr lang="en-US" dirty="0" err="1"/>
              <a:t>Value.getResultType</a:t>
            </a:r>
            <a:r>
              <a:rPr lang="en-US" dirty="0"/>
              <a:t>(</a:t>
            </a:r>
            <a:r>
              <a:rPr lang="en-US" dirty="0" err="1"/>
              <a:t>leftType,rightType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check for type errors</a:t>
            </a:r>
          </a:p>
          <a:p>
            <a:r>
              <a:rPr lang="en-US" dirty="0"/>
              <a:t>    // NOTE: add on type string is string concatenation</a:t>
            </a:r>
          </a:p>
          <a:p>
            <a:r>
              <a:rPr lang="en-US" dirty="0"/>
              <a:t>    if (</a:t>
            </a:r>
            <a:r>
              <a:rPr lang="en-US" dirty="0" err="1"/>
              <a:t>resultType</a:t>
            </a:r>
            <a:r>
              <a:rPr lang="en-US" dirty="0"/>
              <a:t> == </a:t>
            </a:r>
            <a:r>
              <a:rPr lang="en-US" dirty="0" err="1"/>
              <a:t>Value.NOTYPE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("Error (</a:t>
            </a:r>
            <a:r>
              <a:rPr lang="en-US" dirty="0" err="1"/>
              <a:t>binopexpr</a:t>
            </a:r>
            <a:r>
              <a:rPr lang="en-US" dirty="0"/>
              <a:t>): </a:t>
            </a:r>
            <a:r>
              <a:rPr lang="en-US" dirty="0" err="1"/>
              <a:t>binop</a:t>
            </a:r>
            <a:r>
              <a:rPr lang="en-US" dirty="0"/>
              <a:t> expression with types "+</a:t>
            </a:r>
            <a:r>
              <a:rPr lang="en-US" dirty="0" err="1"/>
              <a:t>leftType</a:t>
            </a:r>
            <a:r>
              <a:rPr lang="en-US" dirty="0"/>
              <a:t>+" and  "+</a:t>
            </a:r>
            <a:r>
              <a:rPr lang="en-US" dirty="0" err="1"/>
              <a:t>rightType</a:t>
            </a:r>
            <a:r>
              <a:rPr lang="en-US" dirty="0"/>
              <a:t>+" is ill-typed");</a:t>
            </a:r>
          </a:p>
          <a:p>
            <a:r>
              <a:rPr lang="en-US" dirty="0"/>
              <a:t>        </a:t>
            </a: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r>
              <a:rPr lang="en-US" dirty="0"/>
              <a:t>        return </a:t>
            </a:r>
            <a:r>
              <a:rPr lang="en-US" dirty="0" err="1"/>
              <a:t>Value.NOTYPE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check if we have to insert a type promotion</a:t>
            </a:r>
          </a:p>
          <a:p>
            <a:r>
              <a:rPr lang="en-US" dirty="0"/>
              <a:t>    if (</a:t>
            </a:r>
            <a:r>
              <a:rPr lang="en-US" dirty="0" err="1"/>
              <a:t>resultType</a:t>
            </a:r>
            <a:r>
              <a:rPr lang="en-US" dirty="0"/>
              <a:t> != </a:t>
            </a:r>
            <a:r>
              <a:rPr lang="en-US" dirty="0" err="1"/>
              <a:t>leftType</a:t>
            </a:r>
            <a:r>
              <a:rPr lang="en-US" dirty="0"/>
              <a:t>) {</a:t>
            </a:r>
          </a:p>
          <a:p>
            <a:r>
              <a:rPr lang="en-US" dirty="0"/>
              <a:t>        AST </a:t>
            </a:r>
            <a:r>
              <a:rPr lang="en-US" dirty="0" err="1"/>
              <a:t>newAst</a:t>
            </a:r>
            <a:r>
              <a:rPr lang="en-US" dirty="0"/>
              <a:t> = new </a:t>
            </a:r>
            <a:r>
              <a:rPr lang="en-US" dirty="0" err="1"/>
              <a:t>CastExpr</a:t>
            </a:r>
            <a:r>
              <a:rPr lang="en-US" dirty="0"/>
              <a:t>(</a:t>
            </a:r>
            <a:r>
              <a:rPr lang="en-US" dirty="0" err="1"/>
              <a:t>leftType,resultType</a:t>
            </a:r>
            <a:r>
              <a:rPr lang="en-US" dirty="0"/>
              <a:t>,(</a:t>
            </a:r>
            <a:r>
              <a:rPr lang="en-US" dirty="0" err="1"/>
              <a:t>Expr</a:t>
            </a:r>
            <a:r>
              <a:rPr lang="en-US" dirty="0"/>
              <a:t>)</a:t>
            </a:r>
            <a:r>
              <a:rPr lang="en-US" dirty="0" err="1"/>
              <a:t>ast.getAST</a:t>
            </a:r>
            <a:r>
              <a:rPr lang="en-US" dirty="0"/>
              <a:t>(0));</a:t>
            </a:r>
          </a:p>
          <a:p>
            <a:r>
              <a:rPr lang="en-US" dirty="0"/>
              <a:t>        </a:t>
            </a:r>
            <a:r>
              <a:rPr lang="en-US" dirty="0" err="1"/>
              <a:t>ast.putAST</a:t>
            </a:r>
            <a:r>
              <a:rPr lang="en-US" dirty="0"/>
              <a:t>(0,newAst);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// check if we have to insert a type promotion</a:t>
            </a:r>
          </a:p>
          <a:p>
            <a:r>
              <a:rPr lang="en-US" dirty="0"/>
              <a:t>    if (</a:t>
            </a:r>
            <a:r>
              <a:rPr lang="en-US" dirty="0" err="1"/>
              <a:t>resultType</a:t>
            </a:r>
            <a:r>
              <a:rPr lang="en-US" dirty="0"/>
              <a:t> != </a:t>
            </a:r>
            <a:r>
              <a:rPr lang="en-US" dirty="0" err="1"/>
              <a:t>rightType</a:t>
            </a:r>
            <a:r>
              <a:rPr lang="en-US" dirty="0"/>
              <a:t>) {</a:t>
            </a:r>
          </a:p>
          <a:p>
            <a:r>
              <a:rPr lang="en-US" dirty="0"/>
              <a:t>        AST </a:t>
            </a:r>
            <a:r>
              <a:rPr lang="en-US" dirty="0" err="1"/>
              <a:t>newAst</a:t>
            </a:r>
            <a:r>
              <a:rPr lang="en-US" dirty="0"/>
              <a:t> = new </a:t>
            </a:r>
            <a:r>
              <a:rPr lang="en-US" dirty="0" err="1"/>
              <a:t>CastExpr</a:t>
            </a:r>
            <a:r>
              <a:rPr lang="en-US" dirty="0"/>
              <a:t>(</a:t>
            </a:r>
            <a:r>
              <a:rPr lang="en-US" dirty="0" err="1"/>
              <a:t>leftType,resultType</a:t>
            </a:r>
            <a:r>
              <a:rPr lang="en-US" dirty="0"/>
              <a:t>,(</a:t>
            </a:r>
            <a:r>
              <a:rPr lang="en-US" dirty="0" err="1"/>
              <a:t>Expr</a:t>
            </a:r>
            <a:r>
              <a:rPr lang="en-US" dirty="0"/>
              <a:t>)</a:t>
            </a:r>
            <a:r>
              <a:rPr lang="en-US" dirty="0" err="1"/>
              <a:t>ast.getAST</a:t>
            </a:r>
            <a:r>
              <a:rPr lang="en-US" dirty="0"/>
              <a:t>(1));</a:t>
            </a:r>
          </a:p>
          <a:p>
            <a:r>
              <a:rPr lang="en-US" dirty="0"/>
              <a:t>        </a:t>
            </a:r>
            <a:r>
              <a:rPr lang="en-US" dirty="0" err="1"/>
              <a:t>ast.putAST</a:t>
            </a:r>
            <a:r>
              <a:rPr lang="en-US" dirty="0"/>
              <a:t>(1,newAst);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// the result type is correct except for the relational operators which</a:t>
            </a:r>
          </a:p>
          <a:p>
            <a:r>
              <a:rPr lang="en-US" dirty="0"/>
              <a:t>    // always construct an integer return value.</a:t>
            </a:r>
          </a:p>
          <a:p>
            <a:r>
              <a:rPr lang="en-US" dirty="0"/>
              <a:t>    if (</a:t>
            </a:r>
            <a:r>
              <a:rPr lang="en-US" dirty="0" err="1"/>
              <a:t>ast.getOp</a:t>
            </a:r>
            <a:r>
              <a:rPr lang="en-US" dirty="0"/>
              <a:t>() == </a:t>
            </a:r>
            <a:r>
              <a:rPr lang="en-US" dirty="0" err="1"/>
              <a:t>BinopExpr.EQ</a:t>
            </a:r>
            <a:r>
              <a:rPr lang="en-US" dirty="0"/>
              <a:t> || </a:t>
            </a:r>
            <a:r>
              <a:rPr lang="en-US" dirty="0" err="1"/>
              <a:t>ast.getOp</a:t>
            </a:r>
            <a:r>
              <a:rPr lang="en-US" dirty="0"/>
              <a:t>() == </a:t>
            </a:r>
            <a:r>
              <a:rPr lang="en-US" dirty="0" err="1"/>
              <a:t>BinopExpr.LESSEQ</a:t>
            </a:r>
            <a:r>
              <a:rPr lang="en-US" dirty="0"/>
              <a:t>) {</a:t>
            </a:r>
          </a:p>
          <a:p>
            <a:r>
              <a:rPr lang="en-US" dirty="0"/>
              <a:t>        return </a:t>
            </a:r>
            <a:r>
              <a:rPr lang="en-US" dirty="0" err="1"/>
              <a:t>Value.INTEGER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da-DK" dirty="0"/>
              <a:t>   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       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 err="1"/>
              <a:t>resultType</a:t>
            </a:r>
            <a:r>
              <a:rPr lang="da-DK" dirty="0"/>
              <a:t>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Check Visitor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4958359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// while statements</a:t>
            </a:r>
          </a:p>
          <a:p>
            <a:r>
              <a:rPr lang="en-US" dirty="0"/>
              <a:t>    private Integer </a:t>
            </a:r>
            <a:r>
              <a:rPr lang="en-US" dirty="0" err="1"/>
              <a:t>interp</a:t>
            </a:r>
            <a:r>
              <a:rPr lang="en-US" dirty="0"/>
              <a:t>(</a:t>
            </a:r>
            <a:r>
              <a:rPr lang="en-US" dirty="0" err="1"/>
              <a:t>WhileStmt</a:t>
            </a:r>
            <a:r>
              <a:rPr lang="en-US" dirty="0"/>
              <a:t> </a:t>
            </a:r>
            <a:r>
              <a:rPr lang="en-US" dirty="0" err="1"/>
              <a:t>ast</a:t>
            </a:r>
            <a:r>
              <a:rPr lang="en-US" dirty="0"/>
              <a:t>) {</a:t>
            </a:r>
          </a:p>
          <a:p>
            <a:r>
              <a:rPr lang="en-US" dirty="0"/>
              <a:t>    // </a:t>
            </a:r>
            <a:r>
              <a:rPr lang="en-US" dirty="0" err="1"/>
              <a:t>typecheck</a:t>
            </a:r>
            <a:r>
              <a:rPr lang="en-US" dirty="0"/>
              <a:t> the expression -- has to be an integer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exprType</a:t>
            </a:r>
            <a:r>
              <a:rPr lang="en-US" dirty="0"/>
              <a:t> = </a:t>
            </a:r>
            <a:r>
              <a:rPr lang="en-US" dirty="0" err="1"/>
              <a:t>this.dispatch</a:t>
            </a:r>
            <a:r>
              <a:rPr lang="en-US" dirty="0"/>
              <a:t>(</a:t>
            </a:r>
            <a:r>
              <a:rPr lang="en-US" dirty="0" err="1"/>
              <a:t>ast.getAST</a:t>
            </a:r>
            <a:r>
              <a:rPr lang="en-US" dirty="0"/>
              <a:t>(0));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exprType</a:t>
            </a:r>
            <a:r>
              <a:rPr lang="en-US" dirty="0"/>
              <a:t> != </a:t>
            </a:r>
            <a:r>
              <a:rPr lang="en-US" dirty="0" err="1"/>
              <a:t>Value.INTEGER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("Error: expression of a while-</a:t>
            </a:r>
            <a:r>
              <a:rPr lang="en-US" dirty="0" err="1"/>
              <a:t>stmt</a:t>
            </a:r>
            <a:r>
              <a:rPr lang="en-US" dirty="0"/>
              <a:t> has to be of type integer.");</a:t>
            </a:r>
          </a:p>
          <a:p>
            <a:r>
              <a:rPr lang="en-US" dirty="0"/>
              <a:t>        </a:t>
            </a: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r>
              <a:rPr lang="en-US" dirty="0"/>
              <a:t>        return </a:t>
            </a:r>
            <a:r>
              <a:rPr lang="en-US" dirty="0" err="1"/>
              <a:t>Value.NOTYPE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type check the body of the loop</a:t>
            </a:r>
          </a:p>
          <a:p>
            <a:r>
              <a:rPr lang="en-US" dirty="0"/>
              <a:t>    </a:t>
            </a:r>
            <a:r>
              <a:rPr lang="en-US" dirty="0" err="1"/>
              <a:t>this.dispatch</a:t>
            </a:r>
            <a:r>
              <a:rPr lang="en-US" dirty="0"/>
              <a:t>(</a:t>
            </a:r>
            <a:r>
              <a:rPr lang="en-US" dirty="0" err="1"/>
              <a:t>ast.getAST</a:t>
            </a:r>
            <a:r>
              <a:rPr lang="en-US" dirty="0"/>
              <a:t>(1));</a:t>
            </a:r>
          </a:p>
          <a:p>
            <a:endParaRPr lang="en-US" dirty="0"/>
          </a:p>
          <a:p>
            <a:r>
              <a:rPr lang="en-US" dirty="0"/>
              <a:t>    // statements do not have types</a:t>
            </a:r>
          </a:p>
          <a:p>
            <a:r>
              <a:rPr lang="en-US" dirty="0"/>
              <a:t>    return </a:t>
            </a:r>
            <a:r>
              <a:rPr lang="en-US" dirty="0" err="1"/>
              <a:t>Value.NOTYPE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178" y="5369052"/>
            <a:ext cx="701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Note: we do not execute the loop, we simply compute all the types.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930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SIMPLE4INTERPRETER.zip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#8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25914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semantic level we </a:t>
            </a:r>
            <a:r>
              <a:rPr lang="en-US" i="1" dirty="0"/>
              <a:t>annotate</a:t>
            </a:r>
            <a:r>
              <a:rPr lang="en-US" dirty="0"/>
              <a:t> all ASTs with type information</a:t>
            </a:r>
          </a:p>
          <a:p>
            <a:r>
              <a:rPr lang="en-US" dirty="0"/>
              <a:t>We use </a:t>
            </a:r>
            <a:r>
              <a:rPr lang="en-US" i="1" dirty="0"/>
              <a:t>type propagation</a:t>
            </a:r>
            <a:r>
              <a:rPr lang="en-US" dirty="0"/>
              <a:t> to check that expressions/statements are properly typed.</a:t>
            </a:r>
          </a:p>
          <a:p>
            <a:pPr lvl="1"/>
            <a:r>
              <a:rPr lang="en-US" dirty="0"/>
              <a:t>Type propagation is the systematic tagging </a:t>
            </a:r>
            <a:r>
              <a:rPr lang="en-US" dirty="0" smtClean="0"/>
              <a:t>of an </a:t>
            </a:r>
            <a:r>
              <a:rPr lang="en-US" dirty="0"/>
              <a:t>AST from leafs up with type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1281" name="AutoShape 17"/>
          <p:cNvCxnSpPr>
            <a:cxnSpLocks noChangeShapeType="1"/>
            <a:stCxn id="11274" idx="0"/>
            <a:endCxn id="11273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5" idx="0"/>
            <a:endCxn id="11273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8" idx="0"/>
            <a:endCxn id="11276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9" idx="0"/>
            <a:endCxn id="11278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8" idx="2"/>
            <a:endCxn id="11280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2304" name="AutoShape 1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0"/>
            <a:endCxn id="1229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0" idx="0"/>
            <a:endCxn id="122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1" idx="0"/>
            <a:endCxn id="122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0"/>
            <a:endCxn id="123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301" idx="2"/>
            <a:endCxn id="123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328" name="AutoShape 16"/>
          <p:cNvCxnSpPr>
            <a:cxnSpLocks noChangeShapeType="1"/>
            <a:stCxn id="13321" idx="0"/>
            <a:endCxn id="1332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4" idx="0"/>
            <a:endCxn id="1332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5" idx="0"/>
            <a:endCxn id="1332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6" idx="0"/>
            <a:endCxn id="1332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25" idx="2"/>
            <a:endCxn id="1332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4352" name="AutoShape 16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0"/>
            <a:endCxn id="14344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7" idx="0"/>
            <a:endCxn id="143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8" idx="0"/>
            <a:endCxn id="143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9" idx="0"/>
            <a:endCxn id="143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0" idx="0"/>
            <a:endCxn id="143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9" idx="2"/>
            <a:endCxn id="143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34903</TotalTime>
  <Words>3009</Words>
  <Application>Microsoft Macintosh PowerPoint</Application>
  <PresentationFormat>On-screen Show (4:3)</PresentationFormat>
  <Paragraphs>809</Paragraphs>
  <Slides>43</Slides>
  <Notes>28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Symbol</vt:lpstr>
      <vt:lpstr>Webdings</vt:lpstr>
      <vt:lpstr>Arial</vt:lpstr>
      <vt:lpstr>Wingdings</vt:lpstr>
      <vt:lpstr>csc402-ln004</vt:lpstr>
      <vt:lpstr>Type system implementation</vt:lpstr>
      <vt:lpstr>Type system implementation</vt:lpstr>
      <vt:lpstr>Type system implementation: Syntax</vt:lpstr>
      <vt:lpstr>Type system implementation: Syntax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</vt:lpstr>
      <vt:lpstr>Architecture of our Interpreter</vt:lpstr>
      <vt:lpstr>Extended AST</vt:lpstr>
      <vt:lpstr>Extended AST</vt:lpstr>
      <vt:lpstr>The Value Base Class</vt:lpstr>
      <vt:lpstr>Value Classes</vt:lpstr>
      <vt:lpstr>Symbol Table Scope</vt:lpstr>
      <vt:lpstr>The Reader</vt:lpstr>
      <vt:lpstr>The Reader</vt:lpstr>
      <vt:lpstr>The Type Check Walker</vt:lpstr>
      <vt:lpstr>The Type Check Visitor</vt:lpstr>
      <vt:lpstr>The Type Check Visitor</vt:lpstr>
      <vt:lpstr>The Type Check Visitor</vt:lpstr>
      <vt:lpstr>The Type Check Visitor</vt:lpstr>
      <vt:lpstr>Code</vt:lpstr>
      <vt:lpstr>Assignment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implementation</dc:title>
  <dc:creator>Lutz</dc:creator>
  <cp:lastModifiedBy>Lutz Hamel</cp:lastModifiedBy>
  <cp:revision>37</cp:revision>
  <cp:lastPrinted>2017-12-05T23:12:40Z</cp:lastPrinted>
  <dcterms:created xsi:type="dcterms:W3CDTF">2011-11-16T17:18:09Z</dcterms:created>
  <dcterms:modified xsi:type="dcterms:W3CDTF">2017-12-11T22:41:26Z</dcterms:modified>
</cp:coreProperties>
</file>