
<file path=[Content_Types].xml><?xml version="1.0" encoding="utf-8"?>
<Types xmlns="http://schemas.openxmlformats.org/package/2006/content-types">
  <Default Extension="xml" ContentType="application/xml"/>
  <Default Extension="jpeg" ContentType="image/jpeg"/>
  <Default Extension="gif" ContentType="image/gif"/>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51"/>
  </p:notesMasterIdLst>
  <p:sldIdLst>
    <p:sldId id="256" r:id="rId2"/>
    <p:sldId id="257" r:id="rId3"/>
    <p:sldId id="258" r:id="rId4"/>
    <p:sldId id="281" r:id="rId5"/>
    <p:sldId id="282" r:id="rId6"/>
    <p:sldId id="283" r:id="rId7"/>
    <p:sldId id="259" r:id="rId8"/>
    <p:sldId id="260"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61" r:id="rId24"/>
    <p:sldId id="262" r:id="rId25"/>
    <p:sldId id="285" r:id="rId26"/>
    <p:sldId id="286" r:id="rId27"/>
    <p:sldId id="287" r:id="rId28"/>
    <p:sldId id="288" r:id="rId29"/>
    <p:sldId id="289" r:id="rId30"/>
    <p:sldId id="290" r:id="rId31"/>
    <p:sldId id="291" r:id="rId32"/>
    <p:sldId id="292" r:id="rId33"/>
    <p:sldId id="263" r:id="rId34"/>
    <p:sldId id="264" r:id="rId35"/>
    <p:sldId id="265" r:id="rId36"/>
    <p:sldId id="293" r:id="rId37"/>
    <p:sldId id="294" r:id="rId38"/>
    <p:sldId id="295" r:id="rId39"/>
    <p:sldId id="296" r:id="rId40"/>
    <p:sldId id="266" r:id="rId41"/>
    <p:sldId id="298" r:id="rId42"/>
    <p:sldId id="299" r:id="rId43"/>
    <p:sldId id="300" r:id="rId44"/>
    <p:sldId id="301" r:id="rId45"/>
    <p:sldId id="302" r:id="rId46"/>
    <p:sldId id="303" r:id="rId47"/>
    <p:sldId id="304" r:id="rId48"/>
    <p:sldId id="305" r:id="rId49"/>
    <p:sldId id="297" r:id="rId5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2787"/>
    <p:restoredTop sz="90929"/>
  </p:normalViewPr>
  <p:slideViewPr>
    <p:cSldViewPr>
      <p:cViewPr varScale="1">
        <p:scale>
          <a:sx n="66" d="100"/>
          <a:sy n="66" d="100"/>
        </p:scale>
        <p:origin x="-31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76"/>
    </p:cViewPr>
  </p:sorterViewPr>
  <p:gridSpacing cx="76200" cy="76200"/>
</p:viewPr>
</file>

<file path=ppt/_rels/presentation.xml.rels><?xml version="1.0" encoding="UTF-8" standalone="yes"?>
<Relationships xmlns="http://schemas.openxmlformats.org/package/2006/relationships"><Relationship Id="rId39" Type="http://schemas.openxmlformats.org/officeDocument/2006/relationships/slide" Target="slides/slide38.xml"/><Relationship Id="rId7" Type="http://schemas.openxmlformats.org/officeDocument/2006/relationships/slide" Target="slides/slide6.xml"/><Relationship Id="rId43" Type="http://schemas.openxmlformats.org/officeDocument/2006/relationships/slide" Target="slides/slide42.xml"/><Relationship Id="rId25" Type="http://schemas.openxmlformats.org/officeDocument/2006/relationships/slide" Target="slides/slide24.xml"/><Relationship Id="rId10" Type="http://schemas.openxmlformats.org/officeDocument/2006/relationships/slide" Target="slides/slide9.xml"/><Relationship Id="rId50" Type="http://schemas.openxmlformats.org/officeDocument/2006/relationships/slide" Target="slides/slide49.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14" Type="http://schemas.openxmlformats.org/officeDocument/2006/relationships/slide" Target="slides/slide13.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slide" Target="slides/slide44.xml"/><Relationship Id="rId42" Type="http://schemas.openxmlformats.org/officeDocument/2006/relationships/slide" Target="slides/slide41.xml"/><Relationship Id="rId6" Type="http://schemas.openxmlformats.org/officeDocument/2006/relationships/slide" Target="slides/slide5.xml"/><Relationship Id="rId49" Type="http://schemas.openxmlformats.org/officeDocument/2006/relationships/slide" Target="slides/slide48.xml"/><Relationship Id="rId44" Type="http://schemas.openxmlformats.org/officeDocument/2006/relationships/slide" Target="slides/slide43.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46" Type="http://schemas.openxmlformats.org/officeDocument/2006/relationships/slide" Target="slides/slide45.xml"/><Relationship Id="rId35" Type="http://schemas.openxmlformats.org/officeDocument/2006/relationships/slide" Target="slides/slide34.xml"/><Relationship Id="rId51" Type="http://schemas.openxmlformats.org/officeDocument/2006/relationships/notesMaster" Target="notesMasters/notesMaster1.xml"/><Relationship Id="rId55" Type="http://schemas.openxmlformats.org/officeDocument/2006/relationships/theme" Target="theme/theme1.xml"/><Relationship Id="rId31" Type="http://schemas.openxmlformats.org/officeDocument/2006/relationships/slide" Target="slides/slide30.xml"/><Relationship Id="rId34" Type="http://schemas.openxmlformats.org/officeDocument/2006/relationships/slide" Target="slides/slide33.xml"/><Relationship Id="rId40" Type="http://schemas.openxmlformats.org/officeDocument/2006/relationships/slide" Target="slides/slide39.xml"/><Relationship Id="rId36" Type="http://schemas.openxmlformats.org/officeDocument/2006/relationships/slide" Target="slides/slide35.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56" Type="http://schemas.openxmlformats.org/officeDocument/2006/relationships/tableStyles" Target="tableStyles.xml"/><Relationship Id="rId48" Type="http://schemas.openxmlformats.org/officeDocument/2006/relationships/slide" Target="slides/slide47.xml"/><Relationship Id="rId8" Type="http://schemas.openxmlformats.org/officeDocument/2006/relationships/slide" Target="slides/slide7.xml"/><Relationship Id="rId13" Type="http://schemas.openxmlformats.org/officeDocument/2006/relationships/slide" Target="slides/slide12.xml"/><Relationship Id="rId32" Type="http://schemas.openxmlformats.org/officeDocument/2006/relationships/slide" Target="slides/slide31.xml"/><Relationship Id="rId37" Type="http://schemas.openxmlformats.org/officeDocument/2006/relationships/slide" Target="slides/slide36.xml"/><Relationship Id="rId52" Type="http://schemas.openxmlformats.org/officeDocument/2006/relationships/printerSettings" Target="printerSettings/printerSettings1.bin"/><Relationship Id="rId54" Type="http://schemas.openxmlformats.org/officeDocument/2006/relationships/viewProps" Target="viewProps.xml"/><Relationship Id="rId12" Type="http://schemas.openxmlformats.org/officeDocument/2006/relationships/slide" Target="slides/slide11.xml"/><Relationship Id="rId3" Type="http://schemas.openxmlformats.org/officeDocument/2006/relationships/slide" Target="slides/slide2.xml"/><Relationship Id="rId23" Type="http://schemas.openxmlformats.org/officeDocument/2006/relationships/slide" Target="slides/slide22.xml"/><Relationship Id="rId53" Type="http://schemas.openxmlformats.org/officeDocument/2006/relationships/presProps" Target="presProps.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slide" Target="slides/slide40.xml"/><Relationship Id="rId5" Type="http://schemas.openxmlformats.org/officeDocument/2006/relationships/slide" Target="slides/slide4.xml"/><Relationship Id="rId15" Type="http://schemas.openxmlformats.org/officeDocument/2006/relationships/slide" Target="slides/slide14.xml"/><Relationship Id="rId22" Type="http://schemas.openxmlformats.org/officeDocument/2006/relationships/slide" Target="slides/slide21.xml"/><Relationship Id="rId21"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23D1FB87-DE92-D042-8240-9865C9FD64CD}" type="slidenum">
              <a:rPr lang="en-US"/>
              <a:pPr/>
              <a:t>‹#›</a:t>
            </a:fld>
            <a:endParaRPr lang="en-US"/>
          </a:p>
        </p:txBody>
      </p:sp>
    </p:spTree>
    <p:extLst>
      <p:ext uri="{BB962C8B-B14F-4D97-AF65-F5344CB8AC3E}">
        <p14:creationId xmlns:p14="http://schemas.microsoft.com/office/powerpoint/2010/main" val="36235820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1B72AC-13D1-7A4D-A9AA-39E30C2920E2}" type="slidenum">
              <a:rPr lang="en-US"/>
              <a:pPr/>
              <a:t>1</a:t>
            </a:fld>
            <a:endParaRPr lang="en-US"/>
          </a:p>
        </p:txBody>
      </p:sp>
      <p:sp>
        <p:nvSpPr>
          <p:cNvPr id="11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87F022-87BA-364A-8607-8FEFC9E147EF}" type="slidenum">
              <a:rPr lang="en-US"/>
              <a:pPr/>
              <a:t>10</a:t>
            </a:fld>
            <a:endParaRPr lang="en-US"/>
          </a:p>
        </p:txBody>
      </p:sp>
      <p:sp>
        <p:nvSpPr>
          <p:cNvPr id="256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5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A86D6-4805-AC40-B8C6-D525F4E13E7F}" type="slidenum">
              <a:rPr lang="en-US"/>
              <a:pPr/>
              <a:t>11</a:t>
            </a:fld>
            <a:endParaRPr lang="en-US"/>
          </a:p>
        </p:txBody>
      </p:sp>
      <p:sp>
        <p:nvSpPr>
          <p:cNvPr id="276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76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6498E4-507B-AE4B-9F79-23D527C64B31}" type="slidenum">
              <a:rPr lang="en-US"/>
              <a:pPr/>
              <a:t>12</a:t>
            </a:fld>
            <a:endParaRPr lang="en-US"/>
          </a:p>
        </p:txBody>
      </p:sp>
      <p:sp>
        <p:nvSpPr>
          <p:cNvPr id="296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96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EC89DA-BB08-9F49-9184-7812F9AA1569}" type="slidenum">
              <a:rPr lang="en-US"/>
              <a:pPr/>
              <a:t>13</a:t>
            </a:fld>
            <a:endParaRPr lang="en-US"/>
          </a:p>
        </p:txBody>
      </p:sp>
      <p:sp>
        <p:nvSpPr>
          <p:cNvPr id="317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17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34BF6B-1AC9-EA47-8C64-3EA33CD03321}" type="slidenum">
              <a:rPr lang="en-US"/>
              <a:pPr/>
              <a:t>14</a:t>
            </a:fld>
            <a:endParaRPr lang="en-US"/>
          </a:p>
        </p:txBody>
      </p:sp>
      <p:sp>
        <p:nvSpPr>
          <p:cNvPr id="337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37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0A416-F7AC-B54D-B12B-33A9FB3BE82F}" type="slidenum">
              <a:rPr lang="en-US"/>
              <a:pPr/>
              <a:t>15</a:t>
            </a:fld>
            <a:endParaRPr lang="en-US"/>
          </a:p>
        </p:txBody>
      </p:sp>
      <p:sp>
        <p:nvSpPr>
          <p:cNvPr id="35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5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292716-34DE-5D44-B8D3-5C5138AA7CA3}" type="slidenum">
              <a:rPr lang="en-US"/>
              <a:pPr/>
              <a:t>16</a:t>
            </a:fld>
            <a:endParaRPr lang="en-US"/>
          </a:p>
        </p:txBody>
      </p:sp>
      <p:sp>
        <p:nvSpPr>
          <p:cNvPr id="378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BF130-A675-F742-9DF1-D0EDBEED03A4}" type="slidenum">
              <a:rPr lang="en-US"/>
              <a:pPr/>
              <a:t>17</a:t>
            </a:fld>
            <a:endParaRPr lang="en-US"/>
          </a:p>
        </p:txBody>
      </p:sp>
      <p:sp>
        <p:nvSpPr>
          <p:cNvPr id="399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99ACA-289A-4B4A-A052-4093117010EA}" type="slidenum">
              <a:rPr lang="en-US"/>
              <a:pPr/>
              <a:t>18</a:t>
            </a:fld>
            <a:endParaRPr lang="en-US"/>
          </a:p>
        </p:txBody>
      </p:sp>
      <p:sp>
        <p:nvSpPr>
          <p:cNvPr id="419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BB7D4C-18E5-8249-9567-89CB9CD47279}" type="slidenum">
              <a:rPr lang="en-US"/>
              <a:pPr/>
              <a:t>19</a:t>
            </a:fld>
            <a:endParaRPr lang="en-US"/>
          </a:p>
        </p:txBody>
      </p:sp>
      <p:sp>
        <p:nvSpPr>
          <p:cNvPr id="440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4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E2A8A9-148E-CA44-9C23-747A97E5F1CB}" type="slidenum">
              <a:rPr lang="en-US"/>
              <a:pPr/>
              <a:t>2</a:t>
            </a:fld>
            <a:endParaRPr lang="en-US"/>
          </a:p>
        </p:txBody>
      </p:sp>
      <p:sp>
        <p:nvSpPr>
          <p:cNvPr id="122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A2865-725F-8B4F-AADC-1A2A84820BC8}" type="slidenum">
              <a:rPr lang="en-US"/>
              <a:pPr/>
              <a:t>20</a:t>
            </a:fld>
            <a:endParaRPr lang="en-US"/>
          </a:p>
        </p:txBody>
      </p:sp>
      <p:sp>
        <p:nvSpPr>
          <p:cNvPr id="460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60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1508CE-CA6A-3C4F-8729-1CF4340066C8}" type="slidenum">
              <a:rPr lang="en-US"/>
              <a:pPr/>
              <a:t>21</a:t>
            </a:fld>
            <a:endParaRPr lang="en-US"/>
          </a:p>
        </p:txBody>
      </p:sp>
      <p:sp>
        <p:nvSpPr>
          <p:cNvPr id="481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81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07A17F-40D4-3B45-A21E-369528CFBFE7}" type="slidenum">
              <a:rPr lang="en-US"/>
              <a:pPr/>
              <a:t>22</a:t>
            </a:fld>
            <a:endParaRPr lang="en-US"/>
          </a:p>
        </p:txBody>
      </p:sp>
      <p:sp>
        <p:nvSpPr>
          <p:cNvPr id="501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0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29EF3-DF15-CB47-A945-71CA57D0F5C4}" type="slidenum">
              <a:rPr lang="en-US"/>
              <a:pPr/>
              <a:t>23</a:t>
            </a:fld>
            <a:endParaRPr lang="en-US"/>
          </a:p>
        </p:txBody>
      </p:sp>
      <p:sp>
        <p:nvSpPr>
          <p:cNvPr id="163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EBF883-D82D-B849-9AC4-3720EFBC5AAA}" type="slidenum">
              <a:rPr lang="en-US"/>
              <a:pPr/>
              <a:t>24</a:t>
            </a:fld>
            <a:endParaRPr lang="en-US"/>
          </a:p>
        </p:txBody>
      </p:sp>
      <p:sp>
        <p:nvSpPr>
          <p:cNvPr id="512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E1A377-4E2A-5048-8733-389A10E69657}" type="slidenum">
              <a:rPr lang="en-US"/>
              <a:pPr/>
              <a:t>25</a:t>
            </a:fld>
            <a:endParaRPr lang="en-US"/>
          </a:p>
        </p:txBody>
      </p:sp>
      <p:sp>
        <p:nvSpPr>
          <p:cNvPr id="655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55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65150-BA38-2347-BE92-206B68B148B0}" type="slidenum">
              <a:rPr lang="en-US"/>
              <a:pPr/>
              <a:t>26</a:t>
            </a:fld>
            <a:endParaRPr lang="en-US"/>
          </a:p>
        </p:txBody>
      </p:sp>
      <p:sp>
        <p:nvSpPr>
          <p:cNvPr id="675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75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1D4812-222F-6D46-ABE6-5FB926A64779}" type="slidenum">
              <a:rPr lang="en-US"/>
              <a:pPr/>
              <a:t>27</a:t>
            </a:fld>
            <a:endParaRPr lang="en-US"/>
          </a:p>
        </p:txBody>
      </p:sp>
      <p:sp>
        <p:nvSpPr>
          <p:cNvPr id="696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96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B96C05-0C71-6048-956D-55912AE2F65F}" type="slidenum">
              <a:rPr lang="en-US"/>
              <a:pPr/>
              <a:t>28</a:t>
            </a:fld>
            <a:endParaRPr lang="en-US"/>
          </a:p>
        </p:txBody>
      </p:sp>
      <p:sp>
        <p:nvSpPr>
          <p:cNvPr id="716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16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C6402-692A-674C-B02F-EE21856E121D}" type="slidenum">
              <a:rPr lang="en-US"/>
              <a:pPr/>
              <a:t>29</a:t>
            </a:fld>
            <a:endParaRPr lang="en-US"/>
          </a:p>
        </p:txBody>
      </p:sp>
      <p:sp>
        <p:nvSpPr>
          <p:cNvPr id="737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37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76D899-FDAD-E643-B62D-1CDC8764AE23}" type="slidenum">
              <a:rPr lang="en-US"/>
              <a:pPr/>
              <a:t>3</a:t>
            </a:fld>
            <a:endParaRPr lang="en-US"/>
          </a:p>
        </p:txBody>
      </p:sp>
      <p:sp>
        <p:nvSpPr>
          <p:cNvPr id="13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F47C3-1844-BA42-BD83-E5D1E255AF7B}" type="slidenum">
              <a:rPr lang="en-US"/>
              <a:pPr/>
              <a:t>30</a:t>
            </a:fld>
            <a:endParaRPr lang="en-US"/>
          </a:p>
        </p:txBody>
      </p:sp>
      <p:sp>
        <p:nvSpPr>
          <p:cNvPr id="757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57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5ECE9B-FBCC-C648-9FD5-79672A77D0F6}" type="slidenum">
              <a:rPr lang="en-US"/>
              <a:pPr/>
              <a:t>31</a:t>
            </a:fld>
            <a:endParaRPr lang="en-US"/>
          </a:p>
        </p:txBody>
      </p:sp>
      <p:sp>
        <p:nvSpPr>
          <p:cNvPr id="778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96D28-3844-7E4D-812D-7330D6CCF5ED}" type="slidenum">
              <a:rPr lang="en-US"/>
              <a:pPr/>
              <a:t>32</a:t>
            </a:fld>
            <a:endParaRPr lang="en-US"/>
          </a:p>
        </p:txBody>
      </p:sp>
      <p:sp>
        <p:nvSpPr>
          <p:cNvPr id="798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98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D9020-DED1-7849-9B77-9DEC0F805D14}" type="slidenum">
              <a:rPr lang="en-US"/>
              <a:pPr/>
              <a:t>33</a:t>
            </a:fld>
            <a:endParaRPr lang="en-US"/>
          </a:p>
        </p:txBody>
      </p:sp>
      <p:sp>
        <p:nvSpPr>
          <p:cNvPr id="522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0D22DA-6392-8B4A-91BB-ACB239B1D284}" type="slidenum">
              <a:rPr lang="en-US"/>
              <a:pPr/>
              <a:t>34</a:t>
            </a:fld>
            <a:endParaRPr lang="en-US"/>
          </a:p>
        </p:txBody>
      </p:sp>
      <p:sp>
        <p:nvSpPr>
          <p:cNvPr id="532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DD822-EE65-044A-BD99-1A72A556A811}" type="slidenum">
              <a:rPr lang="en-US"/>
              <a:pPr/>
              <a:t>35</a:t>
            </a:fld>
            <a:endParaRPr lang="en-US"/>
          </a:p>
        </p:txBody>
      </p:sp>
      <p:sp>
        <p:nvSpPr>
          <p:cNvPr id="542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F9DFC3-6588-4543-9DB2-5620BD7DC208}" type="slidenum">
              <a:rPr lang="en-US"/>
              <a:pPr/>
              <a:t>36</a:t>
            </a:fld>
            <a:endParaRPr lang="en-US"/>
          </a:p>
        </p:txBody>
      </p:sp>
      <p:sp>
        <p:nvSpPr>
          <p:cNvPr id="819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19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F15BE3-F949-7E4D-9603-12B23BAB54A0}" type="slidenum">
              <a:rPr lang="en-US"/>
              <a:pPr/>
              <a:t>37</a:t>
            </a:fld>
            <a:endParaRPr lang="en-US"/>
          </a:p>
        </p:txBody>
      </p:sp>
      <p:sp>
        <p:nvSpPr>
          <p:cNvPr id="839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56B895-3ED5-5049-894F-F28185950A71}" type="slidenum">
              <a:rPr lang="en-US"/>
              <a:pPr/>
              <a:t>38</a:t>
            </a:fld>
            <a:endParaRPr lang="en-US"/>
          </a:p>
        </p:txBody>
      </p:sp>
      <p:sp>
        <p:nvSpPr>
          <p:cNvPr id="860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60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69C1E9-9588-F34B-A119-E617DA17BE92}" type="slidenum">
              <a:rPr lang="en-US"/>
              <a:pPr/>
              <a:t>39</a:t>
            </a:fld>
            <a:endParaRPr lang="en-US"/>
          </a:p>
        </p:txBody>
      </p:sp>
      <p:sp>
        <p:nvSpPr>
          <p:cNvPr id="880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80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6BF835-FA1D-A24B-A076-81B578BDA9E1}" type="slidenum">
              <a:rPr lang="en-US"/>
              <a:pPr/>
              <a:t>4</a:t>
            </a:fld>
            <a:endParaRPr lang="en-US"/>
          </a:p>
        </p:txBody>
      </p:sp>
      <p:sp>
        <p:nvSpPr>
          <p:cNvPr id="573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73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4EFF1B-815E-2F4B-B96B-667F6BDC3864}" type="slidenum">
              <a:rPr lang="en-US"/>
              <a:pPr/>
              <a:t>40</a:t>
            </a:fld>
            <a:endParaRPr lang="en-US"/>
          </a:p>
        </p:txBody>
      </p:sp>
      <p:sp>
        <p:nvSpPr>
          <p:cNvPr id="55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C2B9D-E2BB-7049-8DE6-8CC643E0C243}" type="slidenum">
              <a:rPr lang="en-US"/>
              <a:pPr/>
              <a:t>41</a:t>
            </a:fld>
            <a:endParaRPr lang="en-US"/>
          </a:p>
        </p:txBody>
      </p:sp>
      <p:sp>
        <p:nvSpPr>
          <p:cNvPr id="962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62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B03BDB-7D54-AA4A-846D-7100CA025117}" type="slidenum">
              <a:rPr lang="en-US"/>
              <a:pPr/>
              <a:t>42</a:t>
            </a:fld>
            <a:endParaRPr lang="en-US"/>
          </a:p>
        </p:txBody>
      </p:sp>
      <p:sp>
        <p:nvSpPr>
          <p:cNvPr id="983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851838-47A0-4542-A904-8F6A1C4FBB40}" type="slidenum">
              <a:rPr lang="en-US"/>
              <a:pPr/>
              <a:t>43</a:t>
            </a:fld>
            <a:endParaRPr lang="en-US"/>
          </a:p>
        </p:txBody>
      </p:sp>
      <p:sp>
        <p:nvSpPr>
          <p:cNvPr id="1003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03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049236-68BD-B34E-8913-54F8ED53BE90}" type="slidenum">
              <a:rPr lang="en-US"/>
              <a:pPr/>
              <a:t>44</a:t>
            </a:fld>
            <a:endParaRPr lang="en-US"/>
          </a:p>
        </p:txBody>
      </p:sp>
      <p:sp>
        <p:nvSpPr>
          <p:cNvPr id="1024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24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24BE6C-F3B7-D440-A5F6-87D8D97DBD96}" type="slidenum">
              <a:rPr lang="en-US"/>
              <a:pPr/>
              <a:t>45</a:t>
            </a:fld>
            <a:endParaRPr lang="en-US"/>
          </a:p>
        </p:txBody>
      </p:sp>
      <p:sp>
        <p:nvSpPr>
          <p:cNvPr id="1044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44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59B4EA-DE00-4443-A930-9069AE09F38F}" type="slidenum">
              <a:rPr lang="en-US"/>
              <a:pPr/>
              <a:t>46</a:t>
            </a:fld>
            <a:endParaRPr lang="en-US"/>
          </a:p>
        </p:txBody>
      </p:sp>
      <p:sp>
        <p:nvSpPr>
          <p:cNvPr id="1064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64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56604-AB5E-EF4E-80D4-983267403507}" type="slidenum">
              <a:rPr lang="en-US"/>
              <a:pPr/>
              <a:t>47</a:t>
            </a:fld>
            <a:endParaRPr lang="en-US"/>
          </a:p>
        </p:txBody>
      </p:sp>
      <p:sp>
        <p:nvSpPr>
          <p:cNvPr id="1085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85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FD824A-5D0A-714E-A26B-FA6CABBB22E3}" type="slidenum">
              <a:rPr lang="en-US"/>
              <a:pPr/>
              <a:t>48</a:t>
            </a:fld>
            <a:endParaRPr lang="en-US"/>
          </a:p>
        </p:txBody>
      </p:sp>
      <p:sp>
        <p:nvSpPr>
          <p:cNvPr id="1105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05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B7E507-CA19-A54B-BF0C-D61EA7592F96}" type="slidenum">
              <a:rPr lang="en-US"/>
              <a:pPr/>
              <a:t>49</a:t>
            </a:fld>
            <a:endParaRPr lang="en-US"/>
          </a:p>
        </p:txBody>
      </p:sp>
      <p:sp>
        <p:nvSpPr>
          <p:cNvPr id="90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22E84F-5F83-194A-BBC4-880DEB9D1AA6}" type="slidenum">
              <a:rPr lang="en-US"/>
              <a:pPr/>
              <a:t>5</a:t>
            </a:fld>
            <a:endParaRPr lang="en-US"/>
          </a:p>
        </p:txBody>
      </p:sp>
      <p:sp>
        <p:nvSpPr>
          <p:cNvPr id="593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9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9CBB95-7599-AE47-B666-3CBDCD053114}" type="slidenum">
              <a:rPr lang="en-US"/>
              <a:pPr/>
              <a:t>6</a:t>
            </a:fld>
            <a:endParaRPr lang="en-US"/>
          </a:p>
        </p:txBody>
      </p:sp>
      <p:sp>
        <p:nvSpPr>
          <p:cNvPr id="614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14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F4D23-6136-C048-89A7-C483859F36BE}" type="slidenum">
              <a:rPr lang="en-US"/>
              <a:pPr/>
              <a:t>7</a:t>
            </a:fld>
            <a:endParaRPr lang="en-US"/>
          </a:p>
        </p:txBody>
      </p:sp>
      <p:sp>
        <p:nvSpPr>
          <p:cNvPr id="143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2B88EF-924E-604A-B34D-D28737DEDFD4}" type="slidenum">
              <a:rPr lang="en-US"/>
              <a:pPr/>
              <a:t>8</a:t>
            </a:fld>
            <a:endParaRPr lang="en-US"/>
          </a:p>
        </p:txBody>
      </p:sp>
      <p:sp>
        <p:nvSpPr>
          <p:cNvPr id="15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270036-A220-144F-8F51-E44243C8B824}" type="slidenum">
              <a:rPr lang="en-US"/>
              <a:pPr/>
              <a:t>9</a:t>
            </a:fld>
            <a:endParaRPr lang="en-US"/>
          </a:p>
        </p:txBody>
      </p:sp>
      <p:sp>
        <p:nvSpPr>
          <p:cNvPr id="235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3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smtClean="0"/>
              <a:t>Click to edit Master title style</a:t>
            </a:r>
          </a:p>
        </p:txBody>
      </p:sp>
      <p:sp>
        <p:nvSpPr>
          <p:cNvPr id="410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smtClean="0"/>
              <a:t>Click to edit Master subtitle style</a:t>
            </a:r>
          </a:p>
        </p:txBody>
      </p:sp>
      <p:sp>
        <p:nvSpPr>
          <p:cNvPr id="4101" name="Rectangle 5"/>
          <p:cNvSpPr>
            <a:spLocks noGrp="1" noChangeArrowheads="1"/>
          </p:cNvSpPr>
          <p:nvPr>
            <p:ph type="dt" sz="half" idx="2"/>
          </p:nvPr>
        </p:nvSpPr>
        <p:spPr/>
        <p:txBody>
          <a:bodyPr/>
          <a:lstStyle>
            <a:lvl1pPr>
              <a:defRPr/>
            </a:lvl1pPr>
          </a:lstStyle>
          <a:p>
            <a:endParaRPr lang="en-US"/>
          </a:p>
        </p:txBody>
      </p:sp>
      <p:sp>
        <p:nvSpPr>
          <p:cNvPr id="4102" name="Rectangle 6"/>
          <p:cNvSpPr>
            <a:spLocks noGrp="1" noChangeArrowheads="1"/>
          </p:cNvSpPr>
          <p:nvPr>
            <p:ph type="ftr" sz="quarter" idx="3"/>
          </p:nvPr>
        </p:nvSpPr>
        <p:spPr/>
        <p:txBody>
          <a:bodyPr/>
          <a:lstStyle>
            <a:lvl1pPr>
              <a:defRPr/>
            </a:lvl1pPr>
          </a:lstStyle>
          <a:p>
            <a:endParaRPr lang="en-US"/>
          </a:p>
        </p:txBody>
      </p:sp>
      <p:sp>
        <p:nvSpPr>
          <p:cNvPr id="4103" name="Rectangle 7"/>
          <p:cNvSpPr>
            <a:spLocks noGrp="1" noChangeArrowheads="1"/>
          </p:cNvSpPr>
          <p:nvPr>
            <p:ph type="sldNum" sz="quarter" idx="4"/>
          </p:nvPr>
        </p:nvSpPr>
        <p:spPr/>
        <p:txBody>
          <a:bodyPr/>
          <a:lstStyle>
            <a:lvl1pPr>
              <a:defRPr/>
            </a:lvl1pPr>
          </a:lstStyle>
          <a:p>
            <a:fld id="{14E668BC-5718-7D42-9527-10408F3C7620}" type="slidenum">
              <a:rPr lang="en-US"/>
              <a:pPr/>
              <a:t>‹#›</a:t>
            </a:fld>
            <a:endParaRPr lang="en-US"/>
          </a:p>
        </p:txBody>
      </p:sp>
      <p:grpSp>
        <p:nvGrpSpPr>
          <p:cNvPr id="4104" name="Group 8"/>
          <p:cNvGrpSpPr>
            <a:grpSpLocks/>
          </p:cNvGrpSpPr>
          <p:nvPr/>
        </p:nvGrpSpPr>
        <p:grpSpPr bwMode="auto">
          <a:xfrm>
            <a:off x="7493000" y="2992438"/>
            <a:ext cx="1338263" cy="2189162"/>
            <a:chOff x="4704" y="1885"/>
            <a:chExt cx="843" cy="1379"/>
          </a:xfrm>
        </p:grpSpPr>
        <p:sp>
          <p:nvSpPr>
            <p:cNvPr id="410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3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F63406D-ED5E-FA40-AC7A-AFB8EE03CCDF}" type="slidenum">
              <a:rPr lang="en-US"/>
              <a:pPr/>
              <a:t>‹#›</a:t>
            </a:fld>
            <a:endParaRPr lang="en-US"/>
          </a:p>
        </p:txBody>
      </p:sp>
    </p:spTree>
    <p:extLst>
      <p:ext uri="{BB962C8B-B14F-4D97-AF65-F5344CB8AC3E}">
        <p14:creationId xmlns:p14="http://schemas.microsoft.com/office/powerpoint/2010/main" val="10474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FB4C0DE-0886-9E4A-80FA-CFE5332F8F0C}" type="slidenum">
              <a:rPr lang="en-US"/>
              <a:pPr/>
              <a:t>‹#›</a:t>
            </a:fld>
            <a:endParaRPr lang="en-US"/>
          </a:p>
        </p:txBody>
      </p:sp>
    </p:spTree>
    <p:extLst>
      <p:ext uri="{BB962C8B-B14F-4D97-AF65-F5344CB8AC3E}">
        <p14:creationId xmlns:p14="http://schemas.microsoft.com/office/powerpoint/2010/main" val="300570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C88B4BF-A917-D44B-9499-BFFB6E5C2E16}" type="slidenum">
              <a:rPr lang="en-US"/>
              <a:pPr/>
              <a:t>‹#›</a:t>
            </a:fld>
            <a:endParaRPr lang="en-US"/>
          </a:p>
        </p:txBody>
      </p:sp>
    </p:spTree>
    <p:extLst>
      <p:ext uri="{BB962C8B-B14F-4D97-AF65-F5344CB8AC3E}">
        <p14:creationId xmlns:p14="http://schemas.microsoft.com/office/powerpoint/2010/main" val="308363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65C1A52-2467-AB4C-B7F1-74F8A3A8E10D}" type="slidenum">
              <a:rPr lang="en-US"/>
              <a:pPr/>
              <a:t>‹#›</a:t>
            </a:fld>
            <a:endParaRPr lang="en-US"/>
          </a:p>
        </p:txBody>
      </p:sp>
    </p:spTree>
    <p:extLst>
      <p:ext uri="{BB962C8B-B14F-4D97-AF65-F5344CB8AC3E}">
        <p14:creationId xmlns:p14="http://schemas.microsoft.com/office/powerpoint/2010/main" val="264685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BA69DC-E3D2-164F-829C-C1A30E4E0C78}" type="slidenum">
              <a:rPr lang="en-US"/>
              <a:pPr/>
              <a:t>‹#›</a:t>
            </a:fld>
            <a:endParaRPr lang="en-US"/>
          </a:p>
        </p:txBody>
      </p:sp>
    </p:spTree>
    <p:extLst>
      <p:ext uri="{BB962C8B-B14F-4D97-AF65-F5344CB8AC3E}">
        <p14:creationId xmlns:p14="http://schemas.microsoft.com/office/powerpoint/2010/main" val="279857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4FDE1D2-7897-E946-80D9-FB385C329482}" type="slidenum">
              <a:rPr lang="en-US"/>
              <a:pPr/>
              <a:t>‹#›</a:t>
            </a:fld>
            <a:endParaRPr lang="en-US"/>
          </a:p>
        </p:txBody>
      </p:sp>
    </p:spTree>
    <p:extLst>
      <p:ext uri="{BB962C8B-B14F-4D97-AF65-F5344CB8AC3E}">
        <p14:creationId xmlns:p14="http://schemas.microsoft.com/office/powerpoint/2010/main" val="217458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030F3E2-3D2A-E348-8D48-506C881D391C}" type="slidenum">
              <a:rPr lang="en-US"/>
              <a:pPr/>
              <a:t>‹#›</a:t>
            </a:fld>
            <a:endParaRPr lang="en-US"/>
          </a:p>
        </p:txBody>
      </p:sp>
    </p:spTree>
    <p:extLst>
      <p:ext uri="{BB962C8B-B14F-4D97-AF65-F5344CB8AC3E}">
        <p14:creationId xmlns:p14="http://schemas.microsoft.com/office/powerpoint/2010/main" val="405704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383DD5C-15C8-9D46-A298-9D7C40EEE394}" type="slidenum">
              <a:rPr lang="en-US"/>
              <a:pPr/>
              <a:t>‹#›</a:t>
            </a:fld>
            <a:endParaRPr lang="en-US"/>
          </a:p>
        </p:txBody>
      </p:sp>
    </p:spTree>
    <p:extLst>
      <p:ext uri="{BB962C8B-B14F-4D97-AF65-F5344CB8AC3E}">
        <p14:creationId xmlns:p14="http://schemas.microsoft.com/office/powerpoint/2010/main" val="18967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B4E2740-02BD-4242-B4B0-A2BFE6BDFE20}" type="slidenum">
              <a:rPr lang="en-US"/>
              <a:pPr/>
              <a:t>‹#›</a:t>
            </a:fld>
            <a:endParaRPr lang="en-US"/>
          </a:p>
        </p:txBody>
      </p:sp>
    </p:spTree>
    <p:extLst>
      <p:ext uri="{BB962C8B-B14F-4D97-AF65-F5344CB8AC3E}">
        <p14:creationId xmlns:p14="http://schemas.microsoft.com/office/powerpoint/2010/main" val="90955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4A7B5C9-36CD-4E4F-AB7A-F15A26F52954}" type="slidenum">
              <a:rPr lang="en-US"/>
              <a:pPr/>
              <a:t>‹#›</a:t>
            </a:fld>
            <a:endParaRPr lang="en-US"/>
          </a:p>
        </p:txBody>
      </p:sp>
    </p:spTree>
    <p:extLst>
      <p:ext uri="{BB962C8B-B14F-4D97-AF65-F5344CB8AC3E}">
        <p14:creationId xmlns:p14="http://schemas.microsoft.com/office/powerpoint/2010/main" val="398428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5"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307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307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DEE2B42A-BBB7-194E-B2E3-5950A9CC3669}" type="slidenum">
              <a:rPr lang="en-US"/>
              <a:pPr/>
              <a:t>‹#›</a:t>
            </a:fld>
            <a:endParaRPr lang="en-US"/>
          </a:p>
        </p:txBody>
      </p:sp>
      <p:grpSp>
        <p:nvGrpSpPr>
          <p:cNvPr id="3080" name="Group 8"/>
          <p:cNvGrpSpPr>
            <a:grpSpLocks/>
          </p:cNvGrpSpPr>
          <p:nvPr/>
        </p:nvGrpSpPr>
        <p:grpSpPr bwMode="auto">
          <a:xfrm>
            <a:off x="8153400" y="152400"/>
            <a:ext cx="792163" cy="1295400"/>
            <a:chOff x="5136" y="960"/>
            <a:chExt cx="528" cy="864"/>
          </a:xfrm>
        </p:grpSpPr>
        <p:sp>
          <p:nvSpPr>
            <p:cNvPr id="308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3" Type="http://schemas.openxmlformats.org/officeDocument/2006/relationships/image" Target="../media/image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Structured Data Types</a:t>
            </a:r>
          </a:p>
        </p:txBody>
      </p:sp>
      <p:sp>
        <p:nvSpPr>
          <p:cNvPr id="2051" name="Rectangle 3"/>
          <p:cNvSpPr>
            <a:spLocks noGrp="1" noChangeArrowheads="1"/>
          </p:cNvSpPr>
          <p:nvPr>
            <p:ph type="body" idx="1"/>
          </p:nvPr>
        </p:nvSpPr>
        <p:spPr/>
        <p:txBody>
          <a:bodyPr/>
          <a:lstStyle/>
          <a:p>
            <a:pPr>
              <a:lnSpc>
                <a:spcPct val="90000"/>
              </a:lnSpc>
            </a:pPr>
            <a:r>
              <a:rPr lang="en-US" sz="2600"/>
              <a:t>The data types we have considered so far all had a single value:</a:t>
            </a:r>
          </a:p>
          <a:p>
            <a:pPr lvl="1">
              <a:lnSpc>
                <a:spcPct val="90000"/>
              </a:lnSpc>
            </a:pPr>
            <a:r>
              <a:rPr lang="en-US" sz="2200"/>
              <a:t>Int</a:t>
            </a:r>
          </a:p>
          <a:p>
            <a:pPr lvl="1">
              <a:lnSpc>
                <a:spcPct val="90000"/>
              </a:lnSpc>
            </a:pPr>
            <a:r>
              <a:rPr lang="en-US" sz="2200"/>
              <a:t>Float</a:t>
            </a:r>
          </a:p>
          <a:p>
            <a:pPr lvl="1">
              <a:lnSpc>
                <a:spcPct val="90000"/>
              </a:lnSpc>
            </a:pPr>
            <a:r>
              <a:rPr lang="en-US" sz="2200"/>
              <a:t>String</a:t>
            </a:r>
          </a:p>
          <a:p>
            <a:pPr lvl="1">
              <a:lnSpc>
                <a:spcPct val="90000"/>
              </a:lnSpc>
            </a:pPr>
            <a:r>
              <a:rPr lang="en-US" sz="2200"/>
              <a:t>Function (only a single behavior per function value)</a:t>
            </a:r>
          </a:p>
          <a:p>
            <a:pPr>
              <a:lnSpc>
                <a:spcPct val="90000"/>
              </a:lnSpc>
            </a:pPr>
            <a:r>
              <a:rPr lang="en-US" sz="2600"/>
              <a:t>Structured data types are typically made up of/contain </a:t>
            </a:r>
            <a:r>
              <a:rPr lang="en-US" sz="2600" i="1"/>
              <a:t>multiple values</a:t>
            </a:r>
            <a:endParaRPr lang="en-US" sz="2600"/>
          </a:p>
          <a:p>
            <a:pPr lvl="1">
              <a:lnSpc>
                <a:spcPct val="90000"/>
              </a:lnSpc>
            </a:pPr>
            <a:r>
              <a:rPr lang="en-US" sz="2200"/>
              <a:t>Arrays</a:t>
            </a:r>
          </a:p>
          <a:p>
            <a:pPr lvl="1">
              <a:lnSpc>
                <a:spcPct val="90000"/>
              </a:lnSpc>
            </a:pPr>
            <a:r>
              <a:rPr lang="en-US" sz="2200"/>
              <a:t>Class structures</a:t>
            </a:r>
          </a:p>
          <a:p>
            <a:pPr lvl="1">
              <a:lnSpc>
                <a:spcPct val="90000"/>
              </a:lnSpc>
            </a:pPr>
            <a:r>
              <a:rPr lang="en-US" sz="2200"/>
              <a:t>Enums</a:t>
            </a:r>
          </a:p>
          <a:p>
            <a:pPr>
              <a:lnSpc>
                <a:spcPct val="90000"/>
              </a:lnSpc>
            </a:pPr>
            <a:r>
              <a:rPr lang="en-US" sz="2600"/>
              <a:t>Here we will take a look at arrays.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4579" name="Rectangle 3"/>
          <p:cNvSpPr>
            <a:spLocks noGrp="1" noChangeArrowheads="1"/>
          </p:cNvSpPr>
          <p:nvPr>
            <p:ph type="title"/>
          </p:nvPr>
        </p:nvSpPr>
        <p:spPr/>
        <p:txBody>
          <a:bodyPr/>
          <a:lstStyle/>
          <a:p>
            <a:r>
              <a:rPr lang="en-US"/>
              <a:t>Interpreting Arrays</a:t>
            </a:r>
          </a:p>
        </p:txBody>
      </p:sp>
      <p:sp>
        <p:nvSpPr>
          <p:cNvPr id="2458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4581"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24582" name="AutoShape 6"/>
          <p:cNvCxnSpPr>
            <a:cxnSpLocks noChangeShapeType="1"/>
            <a:stCxn id="24581" idx="0"/>
            <a:endCxn id="24580"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24583"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24584"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24585"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24586"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24587" name="AutoShape 11"/>
          <p:cNvCxnSpPr>
            <a:cxnSpLocks noChangeShapeType="1"/>
            <a:stCxn id="24585" idx="1"/>
            <a:endCxn id="24580"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88" name="AutoShape 12"/>
          <p:cNvSpPr>
            <a:spLocks noChangeArrowheads="1"/>
          </p:cNvSpPr>
          <p:nvPr/>
        </p:nvSpPr>
        <p:spPr bwMode="auto">
          <a:xfrm>
            <a:off x="5500688" y="2286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24589"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{0,0,0}</a:t>
            </a:r>
          </a:p>
        </p:txBody>
      </p:sp>
      <p:sp>
        <p:nvSpPr>
          <p:cNvPr id="24590"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6627" name="Rectangle 3"/>
          <p:cNvSpPr>
            <a:spLocks noGrp="1" noChangeArrowheads="1"/>
          </p:cNvSpPr>
          <p:nvPr>
            <p:ph type="title"/>
          </p:nvPr>
        </p:nvSpPr>
        <p:spPr/>
        <p:txBody>
          <a:bodyPr/>
          <a:lstStyle/>
          <a:p>
            <a:r>
              <a:rPr lang="en-US"/>
              <a:t>Interpreting Arrays</a:t>
            </a:r>
          </a:p>
        </p:txBody>
      </p:sp>
      <p:sp>
        <p:nvSpPr>
          <p:cNvPr id="2662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6629"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26630" name="AutoShape 6"/>
          <p:cNvCxnSpPr>
            <a:cxnSpLocks noChangeShapeType="1"/>
            <a:stCxn id="26629" idx="0"/>
            <a:endCxn id="26628"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26631"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26632"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26633"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26634"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26635" name="AutoShape 11"/>
          <p:cNvCxnSpPr>
            <a:cxnSpLocks noChangeShapeType="1"/>
            <a:stCxn id="26633" idx="1"/>
            <a:endCxn id="26628"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36" name="AutoShape 12"/>
          <p:cNvSpPr>
            <a:spLocks noChangeArrowheads="1"/>
          </p:cNvSpPr>
          <p:nvPr/>
        </p:nvSpPr>
        <p:spPr bwMode="auto">
          <a:xfrm>
            <a:off x="5500688" y="2514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26637"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{0,0,0}</a:t>
            </a:r>
          </a:p>
        </p:txBody>
      </p:sp>
      <p:sp>
        <p:nvSpPr>
          <p:cNvPr id="26638"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26639"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0</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8675" name="Rectangle 3"/>
          <p:cNvSpPr>
            <a:spLocks noGrp="1" noChangeArrowheads="1"/>
          </p:cNvSpPr>
          <p:nvPr>
            <p:ph type="title"/>
          </p:nvPr>
        </p:nvSpPr>
        <p:spPr/>
        <p:txBody>
          <a:bodyPr/>
          <a:lstStyle/>
          <a:p>
            <a:r>
              <a:rPr lang="en-US"/>
              <a:t>Interpreting Arrays</a:t>
            </a:r>
          </a:p>
        </p:txBody>
      </p:sp>
      <p:sp>
        <p:nvSpPr>
          <p:cNvPr id="2867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8677"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28678" name="AutoShape 6"/>
          <p:cNvCxnSpPr>
            <a:cxnSpLocks noChangeShapeType="1"/>
            <a:stCxn id="28677" idx="0"/>
            <a:endCxn id="28676"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2867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28680"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2868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2868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28683" name="AutoShape 11"/>
          <p:cNvCxnSpPr>
            <a:cxnSpLocks noChangeShapeType="1"/>
            <a:stCxn id="28681" idx="1"/>
            <a:endCxn id="28676"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84" name="AutoShape 12"/>
          <p:cNvSpPr>
            <a:spLocks noChangeArrowheads="1"/>
          </p:cNvSpPr>
          <p:nvPr/>
        </p:nvSpPr>
        <p:spPr bwMode="auto">
          <a:xfrm>
            <a:off x="5500688" y="28194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28685"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{0,0,0}</a:t>
            </a:r>
          </a:p>
        </p:txBody>
      </p:sp>
      <p:sp>
        <p:nvSpPr>
          <p:cNvPr id="28686"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28687"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0</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0723" name="Rectangle 3"/>
          <p:cNvSpPr>
            <a:spLocks noGrp="1" noChangeArrowheads="1"/>
          </p:cNvSpPr>
          <p:nvPr>
            <p:ph type="title"/>
          </p:nvPr>
        </p:nvSpPr>
        <p:spPr/>
        <p:txBody>
          <a:bodyPr/>
          <a:lstStyle/>
          <a:p>
            <a:r>
              <a:rPr lang="en-US"/>
              <a:t>Interpreting Arrays</a:t>
            </a:r>
          </a:p>
        </p:txBody>
      </p:sp>
      <p:sp>
        <p:nvSpPr>
          <p:cNvPr id="3072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0725"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30726" name="AutoShape 6"/>
          <p:cNvCxnSpPr>
            <a:cxnSpLocks noChangeShapeType="1"/>
            <a:stCxn id="30725" idx="0"/>
            <a:endCxn id="30724"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30728"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Local Scope </a:t>
            </a:r>
          </a:p>
        </p:txBody>
      </p:sp>
      <p:sp>
        <p:nvSpPr>
          <p:cNvPr id="3072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3073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30731" name="AutoShape 11"/>
          <p:cNvCxnSpPr>
            <a:cxnSpLocks noChangeShapeType="1"/>
            <a:stCxn id="30729" idx="1"/>
            <a:endCxn id="30725"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32" name="AutoShape 12"/>
          <p:cNvSpPr>
            <a:spLocks noChangeArrowheads="1"/>
          </p:cNvSpPr>
          <p:nvPr/>
        </p:nvSpPr>
        <p:spPr bwMode="auto">
          <a:xfrm>
            <a:off x="5500688" y="3048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30733"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a:t>
            </a:r>
            <a:r>
              <a:rPr lang="en-US" sz="1000">
                <a:solidFill>
                  <a:srgbClr val="FF0000"/>
                </a:solidFill>
                <a:sym typeface="Symbol" charset="0"/>
              </a:rPr>
              <a:t>0</a:t>
            </a:r>
            <a:r>
              <a:rPr lang="en-US" sz="1000">
                <a:sym typeface="Symbol" charset="0"/>
              </a:rPr>
              <a:t>,0,0}</a:t>
            </a:r>
          </a:p>
        </p:txBody>
      </p:sp>
      <p:sp>
        <p:nvSpPr>
          <p:cNvPr id="30734"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30735"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0</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2771" name="Rectangle 3"/>
          <p:cNvSpPr>
            <a:spLocks noGrp="1" noChangeArrowheads="1"/>
          </p:cNvSpPr>
          <p:nvPr>
            <p:ph type="title"/>
          </p:nvPr>
        </p:nvSpPr>
        <p:spPr/>
        <p:txBody>
          <a:bodyPr/>
          <a:lstStyle/>
          <a:p>
            <a:r>
              <a:rPr lang="en-US"/>
              <a:t>Interpreting Arrays</a:t>
            </a:r>
          </a:p>
        </p:txBody>
      </p:sp>
      <p:sp>
        <p:nvSpPr>
          <p:cNvPr id="3277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2773"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32774" name="AutoShape 6"/>
          <p:cNvCxnSpPr>
            <a:cxnSpLocks noChangeShapeType="1"/>
            <a:stCxn id="32773" idx="0"/>
            <a:endCxn id="32772"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7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32776"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Local Scope </a:t>
            </a:r>
          </a:p>
        </p:txBody>
      </p:sp>
      <p:sp>
        <p:nvSpPr>
          <p:cNvPr id="3277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3277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32779" name="AutoShape 11"/>
          <p:cNvCxnSpPr>
            <a:cxnSpLocks noChangeShapeType="1"/>
            <a:stCxn id="32777" idx="1"/>
            <a:endCxn id="32773"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80" name="AutoShape 12"/>
          <p:cNvSpPr>
            <a:spLocks noChangeArrowheads="1"/>
          </p:cNvSpPr>
          <p:nvPr/>
        </p:nvSpPr>
        <p:spPr bwMode="auto">
          <a:xfrm>
            <a:off x="5500688" y="3276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32781"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{0,0,0}</a:t>
            </a:r>
          </a:p>
        </p:txBody>
      </p:sp>
      <p:sp>
        <p:nvSpPr>
          <p:cNvPr id="32782"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32783"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a:t>
            </a:r>
            <a:r>
              <a:rPr lang="en-US" sz="1000">
                <a:solidFill>
                  <a:srgbClr val="FF0000"/>
                </a:solidFill>
                <a:sym typeface="Symbol" charset="0"/>
              </a:rPr>
              <a:t>1</a:t>
            </a:r>
            <a:endParaRPr lang="en-US" sz="1000">
              <a:sym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4819" name="Rectangle 3"/>
          <p:cNvSpPr>
            <a:spLocks noGrp="1" noChangeArrowheads="1"/>
          </p:cNvSpPr>
          <p:nvPr>
            <p:ph type="title"/>
          </p:nvPr>
        </p:nvSpPr>
        <p:spPr/>
        <p:txBody>
          <a:bodyPr/>
          <a:lstStyle/>
          <a:p>
            <a:r>
              <a:rPr lang="en-US"/>
              <a:t>Interpreting Arrays</a:t>
            </a:r>
          </a:p>
        </p:txBody>
      </p:sp>
      <p:sp>
        <p:nvSpPr>
          <p:cNvPr id="3482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4821"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34822" name="AutoShape 6"/>
          <p:cNvCxnSpPr>
            <a:cxnSpLocks noChangeShapeType="1"/>
            <a:stCxn id="34821" idx="0"/>
            <a:endCxn id="34820"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34823"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34824"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34825"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34826"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34827" name="AutoShape 11"/>
          <p:cNvCxnSpPr>
            <a:cxnSpLocks noChangeShapeType="1"/>
            <a:stCxn id="34825" idx="1"/>
            <a:endCxn id="34820"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28" name="AutoShape 12"/>
          <p:cNvSpPr>
            <a:spLocks noChangeArrowheads="1"/>
          </p:cNvSpPr>
          <p:nvPr/>
        </p:nvSpPr>
        <p:spPr bwMode="auto">
          <a:xfrm>
            <a:off x="5500688" y="28194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34829"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{0,0,0}</a:t>
            </a:r>
          </a:p>
        </p:txBody>
      </p:sp>
      <p:sp>
        <p:nvSpPr>
          <p:cNvPr id="34830"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34831"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a:t>
            </a:r>
            <a:r>
              <a:rPr lang="en-US" sz="1000">
                <a:solidFill>
                  <a:srgbClr val="FF0000"/>
                </a:solidFill>
                <a:sym typeface="Symbol" charset="0"/>
              </a:rPr>
              <a:t>1</a:t>
            </a:r>
            <a:endParaRPr lang="en-US" sz="1000">
              <a:sym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6867" name="Rectangle 3"/>
          <p:cNvSpPr>
            <a:spLocks noGrp="1" noChangeArrowheads="1"/>
          </p:cNvSpPr>
          <p:nvPr>
            <p:ph type="title"/>
          </p:nvPr>
        </p:nvSpPr>
        <p:spPr/>
        <p:txBody>
          <a:bodyPr/>
          <a:lstStyle/>
          <a:p>
            <a:r>
              <a:rPr lang="en-US"/>
              <a:t>Interpreting Arrays</a:t>
            </a:r>
          </a:p>
        </p:txBody>
      </p:sp>
      <p:sp>
        <p:nvSpPr>
          <p:cNvPr id="3686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6869"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36870" name="AutoShape 6"/>
          <p:cNvCxnSpPr>
            <a:cxnSpLocks noChangeShapeType="1"/>
            <a:stCxn id="36869" idx="0"/>
            <a:endCxn id="36868"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71"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36872"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Local Scope </a:t>
            </a:r>
          </a:p>
        </p:txBody>
      </p:sp>
      <p:sp>
        <p:nvSpPr>
          <p:cNvPr id="36873"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36874"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36875" name="AutoShape 11"/>
          <p:cNvCxnSpPr>
            <a:cxnSpLocks noChangeShapeType="1"/>
            <a:stCxn id="36873" idx="1"/>
            <a:endCxn id="36869"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76" name="AutoShape 12"/>
          <p:cNvSpPr>
            <a:spLocks noChangeArrowheads="1"/>
          </p:cNvSpPr>
          <p:nvPr/>
        </p:nvSpPr>
        <p:spPr bwMode="auto">
          <a:xfrm>
            <a:off x="5500688" y="3048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36877"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a:t>
            </a:r>
            <a:r>
              <a:rPr lang="en-US" sz="1000">
                <a:solidFill>
                  <a:srgbClr val="FF0000"/>
                </a:solidFill>
                <a:sym typeface="Symbol" charset="0"/>
              </a:rPr>
              <a:t>1</a:t>
            </a:r>
            <a:r>
              <a:rPr lang="en-US" sz="1000">
                <a:sym typeface="Symbol" charset="0"/>
              </a:rPr>
              <a:t>,0}</a:t>
            </a:r>
          </a:p>
        </p:txBody>
      </p:sp>
      <p:sp>
        <p:nvSpPr>
          <p:cNvPr id="36878"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36879"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1</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8915" name="Rectangle 3"/>
          <p:cNvSpPr>
            <a:spLocks noGrp="1" noChangeArrowheads="1"/>
          </p:cNvSpPr>
          <p:nvPr>
            <p:ph type="title"/>
          </p:nvPr>
        </p:nvSpPr>
        <p:spPr/>
        <p:txBody>
          <a:bodyPr/>
          <a:lstStyle/>
          <a:p>
            <a:r>
              <a:rPr lang="en-US"/>
              <a:t>Interpreting Arrays</a:t>
            </a:r>
          </a:p>
        </p:txBody>
      </p:sp>
      <p:sp>
        <p:nvSpPr>
          <p:cNvPr id="3891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8917"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38918" name="AutoShape 6"/>
          <p:cNvCxnSpPr>
            <a:cxnSpLocks noChangeShapeType="1"/>
            <a:stCxn id="38917" idx="0"/>
            <a:endCxn id="38916"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1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38920"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Local Scope </a:t>
            </a:r>
          </a:p>
        </p:txBody>
      </p:sp>
      <p:sp>
        <p:nvSpPr>
          <p:cNvPr id="3892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3892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38923" name="AutoShape 11"/>
          <p:cNvCxnSpPr>
            <a:cxnSpLocks noChangeShapeType="1"/>
            <a:stCxn id="38921" idx="1"/>
            <a:endCxn id="38917"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24" name="AutoShape 12"/>
          <p:cNvSpPr>
            <a:spLocks noChangeArrowheads="1"/>
          </p:cNvSpPr>
          <p:nvPr/>
        </p:nvSpPr>
        <p:spPr bwMode="auto">
          <a:xfrm>
            <a:off x="5500688" y="3276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38925"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{0,1,0}</a:t>
            </a:r>
          </a:p>
        </p:txBody>
      </p:sp>
      <p:sp>
        <p:nvSpPr>
          <p:cNvPr id="38926"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38927"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a:t>
            </a:r>
            <a:r>
              <a:rPr lang="en-US" sz="1000">
                <a:solidFill>
                  <a:srgbClr val="FF0000"/>
                </a:solidFill>
                <a:sym typeface="Symbol" charset="0"/>
              </a:rPr>
              <a:t>2</a:t>
            </a:r>
            <a:endParaRPr lang="en-US" sz="1000">
              <a:sym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0963" name="Rectangle 3"/>
          <p:cNvSpPr>
            <a:spLocks noGrp="1" noChangeArrowheads="1"/>
          </p:cNvSpPr>
          <p:nvPr>
            <p:ph type="title"/>
          </p:nvPr>
        </p:nvSpPr>
        <p:spPr/>
        <p:txBody>
          <a:bodyPr/>
          <a:lstStyle/>
          <a:p>
            <a:r>
              <a:rPr lang="en-US"/>
              <a:t>Interpreting Arrays</a:t>
            </a:r>
          </a:p>
        </p:txBody>
      </p:sp>
      <p:sp>
        <p:nvSpPr>
          <p:cNvPr id="4096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0965"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40966" name="AutoShape 6"/>
          <p:cNvCxnSpPr>
            <a:cxnSpLocks noChangeShapeType="1"/>
            <a:stCxn id="40965" idx="0"/>
            <a:endCxn id="40964"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4096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40968"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4096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4097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40971" name="AutoShape 11"/>
          <p:cNvCxnSpPr>
            <a:cxnSpLocks noChangeShapeType="1"/>
            <a:stCxn id="40969" idx="1"/>
            <a:endCxn id="40964"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972" name="AutoShape 12"/>
          <p:cNvSpPr>
            <a:spLocks noChangeArrowheads="1"/>
          </p:cNvSpPr>
          <p:nvPr/>
        </p:nvSpPr>
        <p:spPr bwMode="auto">
          <a:xfrm>
            <a:off x="5500688" y="28194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40973"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{0,1,0}</a:t>
            </a:r>
          </a:p>
        </p:txBody>
      </p:sp>
      <p:sp>
        <p:nvSpPr>
          <p:cNvPr id="40974"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40975"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2</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3011" name="Rectangle 3"/>
          <p:cNvSpPr>
            <a:spLocks noGrp="1" noChangeArrowheads="1"/>
          </p:cNvSpPr>
          <p:nvPr>
            <p:ph type="title"/>
          </p:nvPr>
        </p:nvSpPr>
        <p:spPr/>
        <p:txBody>
          <a:bodyPr/>
          <a:lstStyle/>
          <a:p>
            <a:r>
              <a:rPr lang="en-US"/>
              <a:t>Interpreting Arrays</a:t>
            </a:r>
          </a:p>
        </p:txBody>
      </p:sp>
      <p:sp>
        <p:nvSpPr>
          <p:cNvPr id="4301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3013"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43014" name="AutoShape 6"/>
          <p:cNvCxnSpPr>
            <a:cxnSpLocks noChangeShapeType="1"/>
            <a:stCxn id="43013" idx="0"/>
            <a:endCxn id="43012"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1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43016"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Local Scope </a:t>
            </a:r>
          </a:p>
        </p:txBody>
      </p:sp>
      <p:sp>
        <p:nvSpPr>
          <p:cNvPr id="4301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4301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43019" name="AutoShape 11"/>
          <p:cNvCxnSpPr>
            <a:cxnSpLocks noChangeShapeType="1"/>
            <a:stCxn id="43017" idx="1"/>
            <a:endCxn id="43013"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20" name="AutoShape 12"/>
          <p:cNvSpPr>
            <a:spLocks noChangeArrowheads="1"/>
          </p:cNvSpPr>
          <p:nvPr/>
        </p:nvSpPr>
        <p:spPr bwMode="auto">
          <a:xfrm>
            <a:off x="5500688" y="3048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43021"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{0,1,</a:t>
            </a:r>
            <a:r>
              <a:rPr lang="en-US" sz="1000">
                <a:solidFill>
                  <a:srgbClr val="FF0000"/>
                </a:solidFill>
                <a:sym typeface="Symbol" charset="0"/>
              </a:rPr>
              <a:t>2</a:t>
            </a:r>
            <a:r>
              <a:rPr lang="en-US" sz="1000">
                <a:sym typeface="Symbol" charset="0"/>
              </a:rPr>
              <a:t>}</a:t>
            </a:r>
          </a:p>
        </p:txBody>
      </p:sp>
      <p:sp>
        <p:nvSpPr>
          <p:cNvPr id="43022"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43023"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2</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Arrays</a:t>
            </a:r>
          </a:p>
        </p:txBody>
      </p:sp>
      <p:sp>
        <p:nvSpPr>
          <p:cNvPr id="1027" name="Rectangle 3"/>
          <p:cNvSpPr>
            <a:spLocks noGrp="1" noChangeArrowheads="1"/>
          </p:cNvSpPr>
          <p:nvPr>
            <p:ph type="body" idx="1"/>
          </p:nvPr>
        </p:nvSpPr>
        <p:spPr/>
        <p:txBody>
          <a:bodyPr/>
          <a:lstStyle/>
          <a:p>
            <a:r>
              <a:rPr lang="en-US"/>
              <a:t>Arrays are data structures that look like lists where every element in the list is of the same data type.</a:t>
            </a:r>
          </a:p>
          <a:p>
            <a:r>
              <a:rPr lang="en-US"/>
              <a:t>Arrays consist of an </a:t>
            </a:r>
            <a:r>
              <a:rPr lang="en-US" i="1"/>
              <a:t>array variable</a:t>
            </a:r>
            <a:r>
              <a:rPr lang="en-US"/>
              <a:t> and an </a:t>
            </a:r>
            <a:r>
              <a:rPr lang="en-US" i="1"/>
              <a:t>array index</a:t>
            </a:r>
            <a:endParaRPr lang="en-US"/>
          </a:p>
          <a:p>
            <a:r>
              <a:rPr lang="en-US"/>
              <a:t>A convenient way to view arrays is that of a structure that can hold multiple values:</a:t>
            </a:r>
          </a:p>
          <a:p>
            <a:pPr lvl="1"/>
            <a:r>
              <a:rPr lang="en-US"/>
              <a:t>int[3] v - v is a (array) variable that holds integer arrays of size three.</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5059" name="Rectangle 3"/>
          <p:cNvSpPr>
            <a:spLocks noGrp="1" noChangeArrowheads="1"/>
          </p:cNvSpPr>
          <p:nvPr>
            <p:ph type="title"/>
          </p:nvPr>
        </p:nvSpPr>
        <p:spPr/>
        <p:txBody>
          <a:bodyPr/>
          <a:lstStyle/>
          <a:p>
            <a:r>
              <a:rPr lang="en-US"/>
              <a:t>Interpreting Arrays</a:t>
            </a:r>
          </a:p>
        </p:txBody>
      </p:sp>
      <p:sp>
        <p:nvSpPr>
          <p:cNvPr id="4506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5061"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45062" name="AutoShape 6"/>
          <p:cNvCxnSpPr>
            <a:cxnSpLocks noChangeShapeType="1"/>
            <a:stCxn id="45061" idx="0"/>
            <a:endCxn id="45060"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063"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45064"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Local Scope </a:t>
            </a:r>
          </a:p>
        </p:txBody>
      </p:sp>
      <p:sp>
        <p:nvSpPr>
          <p:cNvPr id="45065"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45066"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45067" name="AutoShape 11"/>
          <p:cNvCxnSpPr>
            <a:cxnSpLocks noChangeShapeType="1"/>
            <a:stCxn id="45065" idx="1"/>
            <a:endCxn id="45061"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068" name="AutoShape 12"/>
          <p:cNvSpPr>
            <a:spLocks noChangeArrowheads="1"/>
          </p:cNvSpPr>
          <p:nvPr/>
        </p:nvSpPr>
        <p:spPr bwMode="auto">
          <a:xfrm>
            <a:off x="5500688" y="3276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45069"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{0,1,2}</a:t>
            </a:r>
          </a:p>
        </p:txBody>
      </p:sp>
      <p:sp>
        <p:nvSpPr>
          <p:cNvPr id="45070"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45071"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a:t>
            </a:r>
            <a:r>
              <a:rPr lang="en-US" sz="1000">
                <a:solidFill>
                  <a:srgbClr val="FF0000"/>
                </a:solidFill>
                <a:sym typeface="Symbol" charset="0"/>
              </a:rPr>
              <a:t>3</a:t>
            </a:r>
            <a:endParaRPr lang="en-US" sz="1000">
              <a:sym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7107" name="Rectangle 3"/>
          <p:cNvSpPr>
            <a:spLocks noGrp="1" noChangeArrowheads="1"/>
          </p:cNvSpPr>
          <p:nvPr>
            <p:ph type="title"/>
          </p:nvPr>
        </p:nvSpPr>
        <p:spPr/>
        <p:txBody>
          <a:bodyPr/>
          <a:lstStyle/>
          <a:p>
            <a:r>
              <a:rPr lang="en-US"/>
              <a:t>Interpreting Arrays</a:t>
            </a:r>
          </a:p>
        </p:txBody>
      </p:sp>
      <p:sp>
        <p:nvSpPr>
          <p:cNvPr id="4710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7109"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47110" name="AutoShape 6"/>
          <p:cNvCxnSpPr>
            <a:cxnSpLocks noChangeShapeType="1"/>
            <a:stCxn id="47109" idx="0"/>
            <a:endCxn id="47108"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47111"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47112"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47113"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47114"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47115" name="AutoShape 11"/>
          <p:cNvCxnSpPr>
            <a:cxnSpLocks noChangeShapeType="1"/>
            <a:stCxn id="47113" idx="1"/>
            <a:endCxn id="47108"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16" name="AutoShape 12"/>
          <p:cNvSpPr>
            <a:spLocks noChangeArrowheads="1"/>
          </p:cNvSpPr>
          <p:nvPr/>
        </p:nvSpPr>
        <p:spPr bwMode="auto">
          <a:xfrm>
            <a:off x="5500688" y="28194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47117"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{0,1,2}</a:t>
            </a:r>
          </a:p>
        </p:txBody>
      </p:sp>
      <p:sp>
        <p:nvSpPr>
          <p:cNvPr id="47118"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47119"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3</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9155" name="Rectangle 3"/>
          <p:cNvSpPr>
            <a:spLocks noGrp="1" noChangeArrowheads="1"/>
          </p:cNvSpPr>
          <p:nvPr>
            <p:ph type="title"/>
          </p:nvPr>
        </p:nvSpPr>
        <p:spPr/>
        <p:txBody>
          <a:bodyPr/>
          <a:lstStyle/>
          <a:p>
            <a:r>
              <a:rPr lang="en-US"/>
              <a:t>Interpreting Arrays</a:t>
            </a:r>
          </a:p>
        </p:txBody>
      </p:sp>
      <p:sp>
        <p:nvSpPr>
          <p:cNvPr id="4915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9157"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49158" name="AutoShape 6"/>
          <p:cNvCxnSpPr>
            <a:cxnSpLocks noChangeShapeType="1"/>
            <a:stCxn id="49157" idx="0"/>
            <a:endCxn id="49156"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4915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49160"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4916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4916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49163" name="AutoShape 11"/>
          <p:cNvCxnSpPr>
            <a:cxnSpLocks noChangeShapeType="1"/>
            <a:stCxn id="49161" idx="1"/>
            <a:endCxn id="49156"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9164" name="AutoShape 12"/>
          <p:cNvSpPr>
            <a:spLocks noChangeArrowheads="1"/>
          </p:cNvSpPr>
          <p:nvPr/>
        </p:nvSpPr>
        <p:spPr bwMode="auto">
          <a:xfrm>
            <a:off x="5500688" y="3787775"/>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49165"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{0,1,2}</a:t>
            </a:r>
          </a:p>
        </p:txBody>
      </p:sp>
      <p:sp>
        <p:nvSpPr>
          <p:cNvPr id="49166"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49167"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3</a:t>
            </a:r>
          </a:p>
        </p:txBody>
      </p:sp>
      <p:sp>
        <p:nvSpPr>
          <p:cNvPr id="49168" name="Text Box 16"/>
          <p:cNvSpPr txBox="1">
            <a:spLocks noChangeArrowheads="1"/>
          </p:cNvSpPr>
          <p:nvPr/>
        </p:nvSpPr>
        <p:spPr bwMode="auto">
          <a:xfrm>
            <a:off x="2895600" y="1524000"/>
            <a:ext cx="1685925" cy="3143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400"/>
              <a:t>the array is: {0,1,2}</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Computing with Arrays</a:t>
            </a:r>
          </a:p>
        </p:txBody>
      </p:sp>
      <p:sp>
        <p:nvSpPr>
          <p:cNvPr id="9219" name="Rectangle 3"/>
          <p:cNvSpPr>
            <a:spLocks noGrp="1" noChangeArrowheads="1"/>
          </p:cNvSpPr>
          <p:nvPr>
            <p:ph type="body" idx="1"/>
          </p:nvPr>
        </p:nvSpPr>
        <p:spPr>
          <a:xfrm>
            <a:off x="457200" y="1719263"/>
            <a:ext cx="8229600" cy="795337"/>
          </a:xfrm>
        </p:spPr>
        <p:txBody>
          <a:bodyPr/>
          <a:lstStyle/>
          <a:p>
            <a:r>
              <a:rPr lang="en-US"/>
              <a:t>The Bubble Sort</a:t>
            </a:r>
          </a:p>
        </p:txBody>
      </p:sp>
      <p:pic>
        <p:nvPicPr>
          <p:cNvPr id="9222" name="Picture 6" descr="Bubble-sort-example-300p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16300"/>
            <a:ext cx="2689225" cy="1612900"/>
          </a:xfrm>
          <a:prstGeom prst="rect">
            <a:avLst/>
          </a:prstGeom>
          <a:noFill/>
          <a:extLst>
            <a:ext uri="{909E8E84-426E-40dd-AFC4-6F175D3DCCD1}">
              <a14:hiddenFill xmlns:a14="http://schemas.microsoft.com/office/drawing/2010/main">
                <a:solidFill>
                  <a:srgbClr val="FFFFFF"/>
                </a:solidFill>
              </a14:hiddenFill>
            </a:ext>
          </a:extLst>
        </p:spPr>
      </p:pic>
      <p:sp>
        <p:nvSpPr>
          <p:cNvPr id="9223" name="Text Box 7"/>
          <p:cNvSpPr txBox="1">
            <a:spLocks noChangeArrowheads="1"/>
          </p:cNvSpPr>
          <p:nvPr/>
        </p:nvSpPr>
        <p:spPr bwMode="auto">
          <a:xfrm>
            <a:off x="5473700" y="1847850"/>
            <a:ext cx="2235200" cy="47815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400" dirty="0" err="1"/>
              <a:t>int</a:t>
            </a:r>
            <a:r>
              <a:rPr lang="en-US" sz="1400" dirty="0"/>
              <a:t>[8] a = {6,5,3,1,8,7,2,4};</a:t>
            </a:r>
          </a:p>
          <a:p>
            <a:r>
              <a:rPr lang="en-US" sz="1400" dirty="0" err="1"/>
              <a:t>int</a:t>
            </a:r>
            <a:r>
              <a:rPr lang="en-US" sz="1400" dirty="0"/>
              <a:t> done = 0;</a:t>
            </a:r>
          </a:p>
          <a:p>
            <a:endParaRPr lang="en-US" sz="1400" dirty="0"/>
          </a:p>
          <a:p>
            <a:r>
              <a:rPr lang="en-US" sz="1400" dirty="0"/>
              <a:t>while (done == 0) {</a:t>
            </a:r>
          </a:p>
          <a:p>
            <a:r>
              <a:rPr lang="en-US" sz="1400" dirty="0"/>
              <a:t>   </a:t>
            </a:r>
            <a:r>
              <a:rPr lang="en-US" sz="1400" dirty="0" err="1"/>
              <a:t>int</a:t>
            </a:r>
            <a:r>
              <a:rPr lang="en-US" sz="1400" dirty="0"/>
              <a:t> </a:t>
            </a:r>
            <a:r>
              <a:rPr lang="en-US" sz="1400" dirty="0" err="1"/>
              <a:t>i</a:t>
            </a:r>
            <a:r>
              <a:rPr lang="en-US" sz="1400" dirty="0"/>
              <a:t> = 0;</a:t>
            </a:r>
          </a:p>
          <a:p>
            <a:r>
              <a:rPr lang="en-US" sz="1400" dirty="0"/>
              <a:t>   </a:t>
            </a:r>
            <a:r>
              <a:rPr lang="en-US" sz="1400" dirty="0" err="1"/>
              <a:t>int</a:t>
            </a:r>
            <a:r>
              <a:rPr lang="en-US" sz="1400" dirty="0"/>
              <a:t> swapped = 0;</a:t>
            </a:r>
          </a:p>
          <a:p>
            <a:endParaRPr lang="en-US" sz="1400" dirty="0"/>
          </a:p>
          <a:p>
            <a:r>
              <a:rPr lang="en-US" sz="1400" dirty="0"/>
              <a:t>   while (</a:t>
            </a:r>
            <a:r>
              <a:rPr lang="en-US" sz="1400" dirty="0" err="1"/>
              <a:t>i</a:t>
            </a:r>
            <a:r>
              <a:rPr lang="en-US" sz="1400" dirty="0"/>
              <a:t> &lt;= 6) {</a:t>
            </a:r>
          </a:p>
          <a:p>
            <a:r>
              <a:rPr lang="en-US" sz="1400" dirty="0"/>
              <a:t>      if (a[i+1] &lt;= a[</a:t>
            </a:r>
            <a:r>
              <a:rPr lang="en-US" sz="1400" dirty="0" err="1"/>
              <a:t>i</a:t>
            </a:r>
            <a:r>
              <a:rPr lang="en-US" sz="1400" dirty="0"/>
              <a:t>]) {</a:t>
            </a:r>
          </a:p>
          <a:p>
            <a:r>
              <a:rPr lang="en-US" sz="1400" dirty="0"/>
              <a:t>         </a:t>
            </a:r>
            <a:r>
              <a:rPr lang="en-US" sz="1400" dirty="0" err="1"/>
              <a:t>int</a:t>
            </a:r>
            <a:r>
              <a:rPr lang="en-US" sz="1400" dirty="0"/>
              <a:t> t = a[</a:t>
            </a:r>
            <a:r>
              <a:rPr lang="en-US" sz="1400" dirty="0" err="1"/>
              <a:t>i</a:t>
            </a:r>
            <a:r>
              <a:rPr lang="en-US" sz="1400" dirty="0"/>
              <a:t>];</a:t>
            </a:r>
          </a:p>
          <a:p>
            <a:r>
              <a:rPr lang="en-US" sz="1400" dirty="0"/>
              <a:t>         a[</a:t>
            </a:r>
            <a:r>
              <a:rPr lang="en-US" sz="1400" dirty="0" err="1"/>
              <a:t>i</a:t>
            </a:r>
            <a:r>
              <a:rPr lang="en-US" sz="1400" dirty="0"/>
              <a:t>] = a[i+1];</a:t>
            </a:r>
          </a:p>
          <a:p>
            <a:r>
              <a:rPr lang="en-US" sz="1400" dirty="0"/>
              <a:t>         a[i+1] = t;</a:t>
            </a:r>
          </a:p>
          <a:p>
            <a:r>
              <a:rPr lang="en-US" sz="1400" dirty="0"/>
              <a:t>         swapped = 1;</a:t>
            </a:r>
          </a:p>
          <a:p>
            <a:r>
              <a:rPr lang="en-US" sz="1400" dirty="0"/>
              <a:t>      }</a:t>
            </a:r>
          </a:p>
          <a:p>
            <a:r>
              <a:rPr lang="en-US" sz="1400" dirty="0"/>
              <a:t>      </a:t>
            </a:r>
            <a:r>
              <a:rPr lang="en-US" sz="1400" dirty="0" err="1"/>
              <a:t>i</a:t>
            </a:r>
            <a:r>
              <a:rPr lang="en-US" sz="1400" dirty="0"/>
              <a:t> = i+1;</a:t>
            </a:r>
          </a:p>
          <a:p>
            <a:r>
              <a:rPr lang="en-US" sz="1400" dirty="0"/>
              <a:t>   }</a:t>
            </a:r>
          </a:p>
          <a:p>
            <a:endParaRPr lang="en-US" sz="1400" dirty="0"/>
          </a:p>
          <a:p>
            <a:r>
              <a:rPr lang="en-US" sz="1400" dirty="0"/>
              <a:t>   if (swapped == 0)</a:t>
            </a:r>
          </a:p>
          <a:p>
            <a:r>
              <a:rPr lang="en-US" sz="1400" dirty="0"/>
              <a:t>      done = 1;</a:t>
            </a:r>
          </a:p>
          <a:p>
            <a:r>
              <a:rPr lang="en-US" sz="1400" dirty="0"/>
              <a:t>}</a:t>
            </a:r>
          </a:p>
          <a:p>
            <a:endParaRPr lang="en-US" sz="1400" dirty="0">
              <a:latin typeface="ヒラギノ角ゴ ProN W3" charset="0"/>
            </a:endParaRPr>
          </a:p>
          <a:p>
            <a:r>
              <a:rPr lang="en-US" sz="1400" dirty="0"/>
              <a:t>put a;</a:t>
            </a:r>
            <a:endParaRPr lang="en-US" sz="1400" dirty="0">
              <a:latin typeface="ヒラギノ角ゴ ProN W3"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Functions and Arrays</a:t>
            </a:r>
          </a:p>
        </p:txBody>
      </p:sp>
      <p:sp>
        <p:nvSpPr>
          <p:cNvPr id="17411" name="Rectangle 3"/>
          <p:cNvSpPr>
            <a:spLocks noGrp="1" noChangeArrowheads="1"/>
          </p:cNvSpPr>
          <p:nvPr>
            <p:ph type="body" idx="1"/>
          </p:nvPr>
        </p:nvSpPr>
        <p:spPr>
          <a:xfrm>
            <a:off x="457200" y="1719263"/>
            <a:ext cx="8229600" cy="2243137"/>
          </a:xfrm>
        </p:spPr>
        <p:txBody>
          <a:bodyPr/>
          <a:lstStyle/>
          <a:p>
            <a:r>
              <a:rPr lang="en-US"/>
              <a:t>Since we interpret arrays as values we can easily pass them to functions as long as the formal parameters are declared properly</a:t>
            </a:r>
          </a:p>
          <a:p>
            <a:r>
              <a:rPr lang="en-US"/>
              <a:t>Returning an array from a function is similar.</a:t>
            </a:r>
          </a:p>
        </p:txBody>
      </p:sp>
      <p:sp>
        <p:nvSpPr>
          <p:cNvPr id="17412" name="Text Box 4"/>
          <p:cNvSpPr txBox="1">
            <a:spLocks noChangeArrowheads="1"/>
          </p:cNvSpPr>
          <p:nvPr/>
        </p:nvSpPr>
        <p:spPr bwMode="auto">
          <a:xfrm>
            <a:off x="2874963" y="38862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dirty="0"/>
              <a:t>float[3] </a:t>
            </a:r>
            <a:r>
              <a:rPr lang="en-US" sz="1600" dirty="0" err="1"/>
              <a:t>init</a:t>
            </a:r>
            <a:r>
              <a:rPr lang="en-US" sz="1600" dirty="0"/>
              <a:t>(float[3] a) {</a:t>
            </a:r>
          </a:p>
          <a:p>
            <a:r>
              <a:rPr lang="en-US" sz="1600" dirty="0"/>
              <a:t>   </a:t>
            </a:r>
            <a:r>
              <a:rPr lang="en-US" sz="1600" dirty="0" err="1"/>
              <a:t>int</a:t>
            </a:r>
            <a:r>
              <a:rPr lang="en-US" sz="1600" dirty="0"/>
              <a:t> </a:t>
            </a:r>
            <a:r>
              <a:rPr lang="en-US" sz="1600" dirty="0" err="1"/>
              <a:t>i</a:t>
            </a:r>
            <a:r>
              <a:rPr lang="en-US" sz="1600" dirty="0"/>
              <a:t> = 0;</a:t>
            </a:r>
          </a:p>
          <a:p>
            <a:r>
              <a:rPr lang="en-US" sz="1600" dirty="0"/>
              <a:t>   while (</a:t>
            </a:r>
            <a:r>
              <a:rPr lang="en-US" sz="1600" dirty="0" err="1"/>
              <a:t>i</a:t>
            </a:r>
            <a:r>
              <a:rPr lang="en-US" sz="1600" dirty="0"/>
              <a:t> &lt;= 2) {</a:t>
            </a:r>
          </a:p>
          <a:p>
            <a:r>
              <a:rPr lang="en-US" sz="1600" dirty="0"/>
              <a:t>      a[</a:t>
            </a:r>
            <a:r>
              <a:rPr lang="en-US" sz="1600" dirty="0" err="1"/>
              <a:t>i</a:t>
            </a:r>
            <a:r>
              <a:rPr lang="en-US" sz="1600" dirty="0"/>
              <a:t>] = -1.0;</a:t>
            </a:r>
          </a:p>
          <a:p>
            <a:r>
              <a:rPr lang="en-US" sz="1600" dirty="0"/>
              <a:t>      </a:t>
            </a:r>
            <a:r>
              <a:rPr lang="en-US" sz="1600" dirty="0" err="1"/>
              <a:t>i</a:t>
            </a:r>
            <a:r>
              <a:rPr lang="en-US" sz="1600" dirty="0"/>
              <a:t> = i+1;</a:t>
            </a:r>
          </a:p>
          <a:p>
            <a:r>
              <a:rPr lang="en-US" sz="1600" dirty="0"/>
              <a:t>   }</a:t>
            </a:r>
          </a:p>
          <a:p>
            <a:r>
              <a:rPr lang="en-US" sz="1600" dirty="0"/>
              <a:t>   return a;</a:t>
            </a:r>
          </a:p>
          <a:p>
            <a:r>
              <a:rPr lang="en-US" sz="1600" dirty="0"/>
              <a:t>}</a:t>
            </a:r>
          </a:p>
          <a:p>
            <a:endParaRPr lang="en-US" sz="1600" dirty="0"/>
          </a:p>
          <a:p>
            <a:r>
              <a:rPr lang="en-US" sz="1600" dirty="0"/>
              <a:t>float[3] q;</a:t>
            </a:r>
          </a:p>
          <a:p>
            <a:r>
              <a:rPr lang="en-US" sz="1600" dirty="0"/>
              <a:t>q = </a:t>
            </a:r>
            <a:r>
              <a:rPr lang="en-US" sz="1600" dirty="0" err="1"/>
              <a:t>init</a:t>
            </a:r>
            <a:r>
              <a:rPr lang="en-US" sz="1600" dirty="0"/>
              <a:t>(q);</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64515" name="Rectangle 3"/>
          <p:cNvSpPr>
            <a:spLocks noGrp="1" noChangeArrowheads="1"/>
          </p:cNvSpPr>
          <p:nvPr>
            <p:ph type="title"/>
          </p:nvPr>
        </p:nvSpPr>
        <p:spPr/>
        <p:txBody>
          <a:bodyPr/>
          <a:lstStyle/>
          <a:p>
            <a:r>
              <a:rPr lang="en-US"/>
              <a:t>Interpreting Arrays</a:t>
            </a:r>
          </a:p>
        </p:txBody>
      </p:sp>
      <p:sp>
        <p:nvSpPr>
          <p:cNvPr id="6451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64517"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64518" name="AutoShape 6"/>
          <p:cNvCxnSpPr>
            <a:cxnSpLocks noChangeShapeType="1"/>
            <a:stCxn id="64517" idx="0"/>
            <a:endCxn id="64516"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451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64520"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6452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6452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64523" name="AutoShape 11"/>
          <p:cNvCxnSpPr>
            <a:cxnSpLocks noChangeShapeType="1"/>
            <a:stCxn id="64521" idx="1"/>
            <a:endCxn id="64516"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4527" name="Text Box 15"/>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66563" name="Rectangle 3"/>
          <p:cNvSpPr>
            <a:spLocks noGrp="1" noChangeArrowheads="1"/>
          </p:cNvSpPr>
          <p:nvPr>
            <p:ph type="title"/>
          </p:nvPr>
        </p:nvSpPr>
        <p:spPr/>
        <p:txBody>
          <a:bodyPr/>
          <a:lstStyle/>
          <a:p>
            <a:r>
              <a:rPr lang="en-US"/>
              <a:t>Interpreting Arrays</a:t>
            </a:r>
          </a:p>
        </p:txBody>
      </p:sp>
      <p:sp>
        <p:nvSpPr>
          <p:cNvPr id="6656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66565"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66566" name="AutoShape 6"/>
          <p:cNvCxnSpPr>
            <a:cxnSpLocks noChangeShapeType="1"/>
            <a:stCxn id="66565" idx="0"/>
            <a:endCxn id="66564"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656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66568"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6656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6657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66571" name="AutoShape 11"/>
          <p:cNvCxnSpPr>
            <a:cxnSpLocks noChangeShapeType="1"/>
            <a:stCxn id="66569" idx="1"/>
            <a:endCxn id="66564"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573" name="Text Box 13"/>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66574" name="Text Box 14"/>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66572" name="AutoShape 12"/>
          <p:cNvSpPr>
            <a:spLocks noChangeArrowheads="1"/>
          </p:cNvSpPr>
          <p:nvPr/>
        </p:nvSpPr>
        <p:spPr bwMode="auto">
          <a:xfrm>
            <a:off x="5500688" y="2286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68611" name="Rectangle 3"/>
          <p:cNvSpPr>
            <a:spLocks noGrp="1" noChangeArrowheads="1"/>
          </p:cNvSpPr>
          <p:nvPr>
            <p:ph type="title"/>
          </p:nvPr>
        </p:nvSpPr>
        <p:spPr/>
        <p:txBody>
          <a:bodyPr/>
          <a:lstStyle/>
          <a:p>
            <a:r>
              <a:rPr lang="en-US"/>
              <a:t>Interpreting Arrays</a:t>
            </a:r>
          </a:p>
        </p:txBody>
      </p:sp>
      <p:sp>
        <p:nvSpPr>
          <p:cNvPr id="6861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68613"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68614" name="AutoShape 6"/>
          <p:cNvCxnSpPr>
            <a:cxnSpLocks noChangeShapeType="1"/>
            <a:stCxn id="68613" idx="0"/>
            <a:endCxn id="68612"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861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68616"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6861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6861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68619" name="AutoShape 11"/>
          <p:cNvCxnSpPr>
            <a:cxnSpLocks noChangeShapeType="1"/>
            <a:stCxn id="68617" idx="1"/>
            <a:endCxn id="68612"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8620"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68621"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68622" name="AutoShape 14"/>
          <p:cNvSpPr>
            <a:spLocks noChangeArrowheads="1"/>
          </p:cNvSpPr>
          <p:nvPr/>
        </p:nvSpPr>
        <p:spPr bwMode="auto">
          <a:xfrm>
            <a:off x="5500688" y="44958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68623"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70659" name="Rectangle 3"/>
          <p:cNvSpPr>
            <a:spLocks noGrp="1" noChangeArrowheads="1"/>
          </p:cNvSpPr>
          <p:nvPr>
            <p:ph type="title"/>
          </p:nvPr>
        </p:nvSpPr>
        <p:spPr/>
        <p:txBody>
          <a:bodyPr/>
          <a:lstStyle/>
          <a:p>
            <a:r>
              <a:rPr lang="en-US"/>
              <a:t>Interpreting Arrays</a:t>
            </a:r>
          </a:p>
        </p:txBody>
      </p:sp>
      <p:sp>
        <p:nvSpPr>
          <p:cNvPr id="7066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70661"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70662" name="AutoShape 6"/>
          <p:cNvCxnSpPr>
            <a:cxnSpLocks noChangeShapeType="1"/>
            <a:stCxn id="70661" idx="0"/>
            <a:endCxn id="70660"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0663"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70664"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Function Scope </a:t>
            </a:r>
          </a:p>
        </p:txBody>
      </p:sp>
      <p:sp>
        <p:nvSpPr>
          <p:cNvPr id="70665"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70666"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70667" name="AutoShape 11"/>
          <p:cNvCxnSpPr>
            <a:cxnSpLocks noChangeShapeType="1"/>
            <a:stCxn id="70665" idx="1"/>
            <a:endCxn id="70661"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0668"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70669"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70670" name="AutoShape 14"/>
          <p:cNvSpPr>
            <a:spLocks noChangeArrowheads="1"/>
          </p:cNvSpPr>
          <p:nvPr/>
        </p:nvSpPr>
        <p:spPr bwMode="auto">
          <a:xfrm>
            <a:off x="5500688" y="4778375"/>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70671"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70672"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70673" name="Line 17"/>
          <p:cNvSpPr>
            <a:spLocks noChangeShapeType="1"/>
          </p:cNvSpPr>
          <p:nvPr/>
        </p:nvSpPr>
        <p:spPr bwMode="auto">
          <a:xfrm>
            <a:off x="2209800" y="3048000"/>
            <a:ext cx="3733800" cy="2590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72707" name="Rectangle 3"/>
          <p:cNvSpPr>
            <a:spLocks noGrp="1" noChangeArrowheads="1"/>
          </p:cNvSpPr>
          <p:nvPr>
            <p:ph type="title"/>
          </p:nvPr>
        </p:nvSpPr>
        <p:spPr/>
        <p:txBody>
          <a:bodyPr/>
          <a:lstStyle/>
          <a:p>
            <a:r>
              <a:rPr lang="en-US"/>
              <a:t>Interpreting Arrays</a:t>
            </a:r>
          </a:p>
        </p:txBody>
      </p:sp>
      <p:sp>
        <p:nvSpPr>
          <p:cNvPr id="7270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72709"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72710" name="AutoShape 6"/>
          <p:cNvCxnSpPr>
            <a:cxnSpLocks noChangeShapeType="1"/>
            <a:stCxn id="72709" idx="0"/>
            <a:endCxn id="72708"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711"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72712"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Function Scope </a:t>
            </a:r>
          </a:p>
        </p:txBody>
      </p:sp>
      <p:sp>
        <p:nvSpPr>
          <p:cNvPr id="72713"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72714"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72715" name="AutoShape 11"/>
          <p:cNvCxnSpPr>
            <a:cxnSpLocks noChangeShapeType="1"/>
            <a:stCxn id="72713" idx="1"/>
            <a:endCxn id="72709"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716"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72717"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72718" name="AutoShape 14"/>
          <p:cNvSpPr>
            <a:spLocks noChangeArrowheads="1"/>
          </p:cNvSpPr>
          <p:nvPr/>
        </p:nvSpPr>
        <p:spPr bwMode="auto">
          <a:xfrm>
            <a:off x="5500688" y="5280025"/>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72719"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72720"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72722" name="Text Box 18"/>
          <p:cNvSpPr txBox="1">
            <a:spLocks noChangeArrowheads="1"/>
          </p:cNvSpPr>
          <p:nvPr/>
        </p:nvSpPr>
        <p:spPr bwMode="auto">
          <a:xfrm>
            <a:off x="762000" y="4632325"/>
            <a:ext cx="15748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a </a:t>
            </a:r>
            <a:r>
              <a:rPr lang="en-US" sz="1000">
                <a:sym typeface="Symbol" charset="0"/>
              </a:rPr>
              <a:t> </a:t>
            </a:r>
            <a:r>
              <a:rPr lang="en-US" sz="800">
                <a:sym typeface="Symbol" charset="0"/>
              </a:rPr>
              <a:t>Array float 3 {0.0,0.0,0.0}</a:t>
            </a:r>
            <a:endParaRPr lang="en-US" sz="1000">
              <a:sym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Arrays	</a:t>
            </a:r>
          </a:p>
        </p:txBody>
      </p:sp>
      <p:sp>
        <p:nvSpPr>
          <p:cNvPr id="6147" name="Rectangle 3"/>
          <p:cNvSpPr>
            <a:spLocks noGrp="1" noChangeArrowheads="1"/>
          </p:cNvSpPr>
          <p:nvPr>
            <p:ph type="body" idx="1"/>
          </p:nvPr>
        </p:nvSpPr>
        <p:spPr/>
        <p:txBody>
          <a:bodyPr/>
          <a:lstStyle/>
          <a:p>
            <a:pPr>
              <a:lnSpc>
                <a:spcPct val="90000"/>
              </a:lnSpc>
            </a:pPr>
            <a:r>
              <a:rPr lang="en-US" sz="2600"/>
              <a:t>Initializers</a:t>
            </a:r>
          </a:p>
          <a:p>
            <a:pPr lvl="1">
              <a:lnSpc>
                <a:spcPct val="90000"/>
              </a:lnSpc>
            </a:pPr>
            <a:r>
              <a:rPr lang="en-US" sz="2200"/>
              <a:t>int[3] a = { 3,-2,10 };</a:t>
            </a:r>
          </a:p>
          <a:p>
            <a:pPr>
              <a:lnSpc>
                <a:spcPct val="90000"/>
              </a:lnSpc>
            </a:pPr>
            <a:r>
              <a:rPr lang="en-US" sz="2600"/>
              <a:t>Just as functions can be viewed as function values, arrays can be viewed as </a:t>
            </a:r>
            <a:r>
              <a:rPr lang="en-US" sz="2600" i="1"/>
              <a:t>array values</a:t>
            </a:r>
            <a:endParaRPr lang="en-US" sz="2600"/>
          </a:p>
          <a:p>
            <a:pPr lvl="1">
              <a:lnSpc>
                <a:spcPct val="90000"/>
              </a:lnSpc>
            </a:pPr>
            <a:r>
              <a:rPr lang="en-US" sz="2200"/>
              <a:t>int[3] a = { 3,-2,10 }; </a:t>
            </a:r>
          </a:p>
          <a:p>
            <a:pPr lvl="1">
              <a:lnSpc>
                <a:spcPct val="90000"/>
              </a:lnSpc>
            </a:pPr>
            <a:r>
              <a:rPr lang="en-US" sz="2200"/>
              <a:t>int[3] </a:t>
            </a:r>
            <a:r>
              <a:rPr lang="en-US" sz="2200">
                <a:solidFill>
                  <a:srgbClr val="FF0000"/>
                </a:solidFill>
              </a:rPr>
              <a:t>b = a</a:t>
            </a:r>
            <a:r>
              <a:rPr lang="en-US" sz="2200"/>
              <a:t>;</a:t>
            </a:r>
          </a:p>
          <a:p>
            <a:pPr>
              <a:lnSpc>
                <a:spcPct val="90000"/>
              </a:lnSpc>
            </a:pPr>
            <a:r>
              <a:rPr lang="en-US" sz="2600"/>
              <a:t>The size of the array and the type of the elements matters</a:t>
            </a:r>
          </a:p>
          <a:p>
            <a:pPr lvl="1">
              <a:lnSpc>
                <a:spcPct val="90000"/>
              </a:lnSpc>
            </a:pPr>
            <a:r>
              <a:rPr lang="en-US" sz="2200"/>
              <a:t>int[3] a = { 3,-2,10};</a:t>
            </a:r>
          </a:p>
          <a:p>
            <a:pPr lvl="1">
              <a:lnSpc>
                <a:spcPct val="90000"/>
              </a:lnSpc>
            </a:pPr>
            <a:r>
              <a:rPr lang="en-US" sz="2200"/>
              <a:t>float[3] b = a;  </a:t>
            </a:r>
            <a:r>
              <a:rPr lang="en-US" sz="2200">
                <a:solidFill>
                  <a:srgbClr val="FF0000"/>
                </a:solidFill>
                <a:sym typeface="Webdings" charset="0"/>
              </a:rPr>
              <a:t></a:t>
            </a:r>
          </a:p>
          <a:p>
            <a:pPr lvl="1">
              <a:lnSpc>
                <a:spcPct val="90000"/>
              </a:lnSpc>
            </a:pPr>
            <a:r>
              <a:rPr lang="en-US" sz="2200"/>
              <a:t>or</a:t>
            </a:r>
          </a:p>
          <a:p>
            <a:pPr lvl="1">
              <a:lnSpc>
                <a:spcPct val="90000"/>
              </a:lnSpc>
            </a:pPr>
            <a:r>
              <a:rPr lang="en-US" sz="2200"/>
              <a:t>int[4] b = a; </a:t>
            </a:r>
            <a:r>
              <a:rPr lang="en-US" sz="2200">
                <a:solidFill>
                  <a:srgbClr val="FF0000"/>
                </a:solidFill>
                <a:sym typeface="Webdings" charset="0"/>
              </a:rPr>
              <a:t></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74755" name="Rectangle 3"/>
          <p:cNvSpPr>
            <a:spLocks noGrp="1" noChangeArrowheads="1"/>
          </p:cNvSpPr>
          <p:nvPr>
            <p:ph type="title"/>
          </p:nvPr>
        </p:nvSpPr>
        <p:spPr/>
        <p:txBody>
          <a:bodyPr/>
          <a:lstStyle/>
          <a:p>
            <a:r>
              <a:rPr lang="en-US"/>
              <a:t>Interpreting Arrays</a:t>
            </a:r>
          </a:p>
        </p:txBody>
      </p:sp>
      <p:sp>
        <p:nvSpPr>
          <p:cNvPr id="7475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74757"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74758" name="AutoShape 6"/>
          <p:cNvCxnSpPr>
            <a:cxnSpLocks noChangeShapeType="1"/>
            <a:stCxn id="74757" idx="0"/>
            <a:endCxn id="74756"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475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74760"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Function Scope </a:t>
            </a:r>
          </a:p>
        </p:txBody>
      </p:sp>
      <p:sp>
        <p:nvSpPr>
          <p:cNvPr id="7476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7476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74763" name="AutoShape 11"/>
          <p:cNvCxnSpPr>
            <a:cxnSpLocks noChangeShapeType="1"/>
            <a:stCxn id="74761" idx="1"/>
            <a:endCxn id="74757"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4764"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74765"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74766" name="AutoShape 14"/>
          <p:cNvSpPr>
            <a:spLocks noChangeArrowheads="1"/>
          </p:cNvSpPr>
          <p:nvPr/>
        </p:nvSpPr>
        <p:spPr bwMode="auto">
          <a:xfrm>
            <a:off x="5500688" y="54102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74767"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74768"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74769" name="Text Box 17"/>
          <p:cNvSpPr txBox="1">
            <a:spLocks noChangeArrowheads="1"/>
          </p:cNvSpPr>
          <p:nvPr/>
        </p:nvSpPr>
        <p:spPr bwMode="auto">
          <a:xfrm>
            <a:off x="762000" y="4632325"/>
            <a:ext cx="15748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a </a:t>
            </a:r>
            <a:r>
              <a:rPr lang="en-US" sz="1000">
                <a:sym typeface="Symbol" charset="0"/>
              </a:rPr>
              <a:t> </a:t>
            </a:r>
            <a:r>
              <a:rPr lang="en-US" sz="800">
                <a:sym typeface="Symbol" charset="0"/>
              </a:rPr>
              <a:t>Array float 3 {0.0,0.0,0.0}</a:t>
            </a:r>
            <a:endParaRPr lang="en-US" sz="1000">
              <a:sym typeface="Symbol" charset="0"/>
            </a:endParaRPr>
          </a:p>
        </p:txBody>
      </p:sp>
      <p:sp>
        <p:nvSpPr>
          <p:cNvPr id="74770" name="Text Box 18"/>
          <p:cNvSpPr txBox="1">
            <a:spLocks noChangeArrowheads="1"/>
          </p:cNvSpPr>
          <p:nvPr/>
        </p:nvSpPr>
        <p:spPr bwMode="auto">
          <a:xfrm>
            <a:off x="762000" y="4860925"/>
            <a:ext cx="9144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a:t>
            </a:r>
            <a:r>
              <a:rPr lang="en-US" sz="800">
                <a:sym typeface="Symbol" charset="0"/>
              </a:rPr>
              <a:t>int 0</a:t>
            </a:r>
            <a:endParaRPr lang="en-US" sz="1000">
              <a:sym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76803" name="Rectangle 3"/>
          <p:cNvSpPr>
            <a:spLocks noGrp="1" noChangeArrowheads="1"/>
          </p:cNvSpPr>
          <p:nvPr>
            <p:ph type="title"/>
          </p:nvPr>
        </p:nvSpPr>
        <p:spPr/>
        <p:txBody>
          <a:bodyPr/>
          <a:lstStyle/>
          <a:p>
            <a:r>
              <a:rPr lang="en-US"/>
              <a:t>Interpreting Arrays</a:t>
            </a:r>
          </a:p>
        </p:txBody>
      </p:sp>
      <p:sp>
        <p:nvSpPr>
          <p:cNvPr id="7680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76805"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76806" name="AutoShape 6"/>
          <p:cNvCxnSpPr>
            <a:cxnSpLocks noChangeShapeType="1"/>
            <a:stCxn id="76805" idx="0"/>
            <a:endCxn id="76804"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680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76808"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Function Scope </a:t>
            </a:r>
          </a:p>
        </p:txBody>
      </p:sp>
      <p:sp>
        <p:nvSpPr>
          <p:cNvPr id="7680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7681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76811" name="AutoShape 11"/>
          <p:cNvCxnSpPr>
            <a:cxnSpLocks noChangeShapeType="1"/>
            <a:stCxn id="76809" idx="1"/>
            <a:endCxn id="76805"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6812"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76813"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76814" name="AutoShape 14"/>
          <p:cNvSpPr>
            <a:spLocks noChangeArrowheads="1"/>
          </p:cNvSpPr>
          <p:nvPr/>
        </p:nvSpPr>
        <p:spPr bwMode="auto">
          <a:xfrm>
            <a:off x="5500688" y="60198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76815"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76816"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76817" name="Text Box 17"/>
          <p:cNvSpPr txBox="1">
            <a:spLocks noChangeArrowheads="1"/>
          </p:cNvSpPr>
          <p:nvPr/>
        </p:nvSpPr>
        <p:spPr bwMode="auto">
          <a:xfrm>
            <a:off x="762000" y="4632325"/>
            <a:ext cx="18288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t>
            </a:r>
            <a:r>
              <a:rPr lang="en-US" sz="800">
                <a:sym typeface="Symbol" charset="0"/>
              </a:rPr>
              <a:t>Array float 3 {-1.0,-1.0,-1.0}</a:t>
            </a:r>
            <a:endParaRPr lang="en-US" sz="1000">
              <a:sym typeface="Symbol" charset="0"/>
            </a:endParaRPr>
          </a:p>
        </p:txBody>
      </p:sp>
      <p:sp>
        <p:nvSpPr>
          <p:cNvPr id="76818" name="Text Box 18"/>
          <p:cNvSpPr txBox="1">
            <a:spLocks noChangeArrowheads="1"/>
          </p:cNvSpPr>
          <p:nvPr/>
        </p:nvSpPr>
        <p:spPr bwMode="auto">
          <a:xfrm>
            <a:off x="762000" y="4860925"/>
            <a:ext cx="9144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a:t>
            </a:r>
            <a:r>
              <a:rPr lang="en-US" sz="800">
                <a:sym typeface="Symbol" charset="0"/>
              </a:rPr>
              <a:t>int 3</a:t>
            </a:r>
            <a:endParaRPr lang="en-US" sz="1000">
              <a:sym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78851" name="Rectangle 3"/>
          <p:cNvSpPr>
            <a:spLocks noGrp="1" noChangeArrowheads="1"/>
          </p:cNvSpPr>
          <p:nvPr>
            <p:ph type="title"/>
          </p:nvPr>
        </p:nvSpPr>
        <p:spPr/>
        <p:txBody>
          <a:bodyPr/>
          <a:lstStyle/>
          <a:p>
            <a:r>
              <a:rPr lang="en-US"/>
              <a:t>Interpreting Arrays</a:t>
            </a:r>
          </a:p>
        </p:txBody>
      </p:sp>
      <p:sp>
        <p:nvSpPr>
          <p:cNvPr id="7885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78853"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78854" name="AutoShape 6"/>
          <p:cNvCxnSpPr>
            <a:cxnSpLocks noChangeShapeType="1"/>
            <a:stCxn id="78853" idx="0"/>
            <a:endCxn id="78852"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7885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78856"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7885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7885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78859" name="AutoShape 11"/>
          <p:cNvCxnSpPr>
            <a:cxnSpLocks noChangeShapeType="1"/>
            <a:stCxn id="78857" idx="1"/>
            <a:endCxn id="78860" idx="3"/>
          </p:cNvCxnSpPr>
          <p:nvPr/>
        </p:nvCxnSpPr>
        <p:spPr bwMode="auto">
          <a:xfrm rot="10800000" flipV="1">
            <a:off x="2559050" y="2717800"/>
            <a:ext cx="869950" cy="43021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8860"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78861"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78862" name="AutoShape 14"/>
          <p:cNvSpPr>
            <a:spLocks noChangeArrowheads="1"/>
          </p:cNvSpPr>
          <p:nvPr/>
        </p:nvSpPr>
        <p:spPr bwMode="auto">
          <a:xfrm>
            <a:off x="5500688" y="4800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78863" name="Text Box 15"/>
          <p:cNvSpPr txBox="1">
            <a:spLocks noChangeArrowheads="1"/>
          </p:cNvSpPr>
          <p:nvPr/>
        </p:nvSpPr>
        <p:spPr bwMode="auto">
          <a:xfrm>
            <a:off x="746125" y="3649663"/>
            <a:ext cx="16764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{-1.0,-1.0,-1.0}</a:t>
            </a:r>
          </a:p>
        </p:txBody>
      </p:sp>
      <p:sp>
        <p:nvSpPr>
          <p:cNvPr id="78865" name="Text Box 17"/>
          <p:cNvSpPr txBox="1">
            <a:spLocks noChangeArrowheads="1"/>
          </p:cNvSpPr>
          <p:nvPr/>
        </p:nvSpPr>
        <p:spPr bwMode="auto">
          <a:xfrm>
            <a:off x="762000" y="4632325"/>
            <a:ext cx="18288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solidFill>
                  <a:schemeClr val="bg2"/>
                </a:solidFill>
              </a:rPr>
              <a:t>a </a:t>
            </a:r>
            <a:r>
              <a:rPr lang="en-US" sz="1000">
                <a:solidFill>
                  <a:schemeClr val="bg2"/>
                </a:solidFill>
                <a:sym typeface="Symbol" charset="0"/>
              </a:rPr>
              <a:t> </a:t>
            </a:r>
            <a:r>
              <a:rPr lang="en-US" sz="800">
                <a:solidFill>
                  <a:schemeClr val="bg2"/>
                </a:solidFill>
                <a:sym typeface="Symbol" charset="0"/>
              </a:rPr>
              <a:t>Array float 3 {-1.0,-1.0,-1.0}</a:t>
            </a:r>
            <a:endParaRPr lang="en-US" sz="1000">
              <a:solidFill>
                <a:schemeClr val="bg2"/>
              </a:solidFill>
              <a:sym typeface="Symbol" charset="0"/>
            </a:endParaRPr>
          </a:p>
        </p:txBody>
      </p:sp>
      <p:sp>
        <p:nvSpPr>
          <p:cNvPr id="78866" name="Text Box 18"/>
          <p:cNvSpPr txBox="1">
            <a:spLocks noChangeArrowheads="1"/>
          </p:cNvSpPr>
          <p:nvPr/>
        </p:nvSpPr>
        <p:spPr bwMode="auto">
          <a:xfrm>
            <a:off x="762000" y="4860925"/>
            <a:ext cx="9144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solidFill>
                  <a:schemeClr val="bg2"/>
                </a:solidFill>
              </a:rPr>
              <a:t>i </a:t>
            </a:r>
            <a:r>
              <a:rPr lang="en-US" sz="1000">
                <a:solidFill>
                  <a:schemeClr val="bg2"/>
                </a:solidFill>
                <a:sym typeface="Symbol" charset="0"/>
              </a:rPr>
              <a:t> </a:t>
            </a:r>
            <a:r>
              <a:rPr lang="en-US" sz="800">
                <a:solidFill>
                  <a:schemeClr val="bg2"/>
                </a:solidFill>
                <a:sym typeface="Symbol" charset="0"/>
              </a:rPr>
              <a:t>int 3</a:t>
            </a:r>
            <a:endParaRPr lang="en-US" sz="1000">
              <a:solidFill>
                <a:schemeClr val="bg2"/>
              </a:solidFill>
              <a:sym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Functions and Arrays</a:t>
            </a:r>
          </a:p>
        </p:txBody>
      </p:sp>
      <p:sp>
        <p:nvSpPr>
          <p:cNvPr id="18435" name="Rectangle 3"/>
          <p:cNvSpPr>
            <a:spLocks noGrp="1" noChangeArrowheads="1"/>
          </p:cNvSpPr>
          <p:nvPr>
            <p:ph type="body" idx="1"/>
          </p:nvPr>
        </p:nvSpPr>
        <p:spPr>
          <a:xfrm>
            <a:off x="457200" y="1719263"/>
            <a:ext cx="8229600" cy="719137"/>
          </a:xfrm>
        </p:spPr>
        <p:txBody>
          <a:bodyPr/>
          <a:lstStyle/>
          <a:p>
            <a:r>
              <a:rPr lang="en-US"/>
              <a:t>Quicksort</a:t>
            </a:r>
          </a:p>
        </p:txBody>
      </p:sp>
      <p:sp>
        <p:nvSpPr>
          <p:cNvPr id="18436" name="Text Box 4"/>
          <p:cNvSpPr txBox="1">
            <a:spLocks noChangeArrowheads="1"/>
          </p:cNvSpPr>
          <p:nvPr/>
        </p:nvSpPr>
        <p:spPr bwMode="auto">
          <a:xfrm>
            <a:off x="3889375" y="1803400"/>
            <a:ext cx="2968625" cy="4826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dirty="0" err="1"/>
              <a:t>int</a:t>
            </a:r>
            <a:r>
              <a:rPr lang="en-US" sz="1000" dirty="0"/>
              <a:t>[100] </a:t>
            </a:r>
            <a:r>
              <a:rPr lang="en-US" sz="1000" dirty="0" err="1"/>
              <a:t>qsort</a:t>
            </a:r>
            <a:r>
              <a:rPr lang="en-US" sz="1000" dirty="0"/>
              <a:t>(</a:t>
            </a:r>
            <a:r>
              <a:rPr lang="en-US" sz="1000" dirty="0" err="1"/>
              <a:t>int</a:t>
            </a:r>
            <a:r>
              <a:rPr lang="en-US" sz="1000" dirty="0"/>
              <a:t>[100] a, </a:t>
            </a:r>
            <a:r>
              <a:rPr lang="en-US" sz="1000" dirty="0" err="1"/>
              <a:t>int</a:t>
            </a:r>
            <a:r>
              <a:rPr lang="en-US" sz="1000" dirty="0"/>
              <a:t> count) {</a:t>
            </a:r>
          </a:p>
          <a:p>
            <a:r>
              <a:rPr lang="en-US" sz="1000" dirty="0"/>
              <a:t>   </a:t>
            </a:r>
            <a:r>
              <a:rPr lang="en-US" sz="1000" dirty="0" err="1"/>
              <a:t>int</a:t>
            </a:r>
            <a:r>
              <a:rPr lang="en-US" sz="1000" dirty="0"/>
              <a:t>[100] less;</a:t>
            </a:r>
          </a:p>
          <a:p>
            <a:r>
              <a:rPr lang="en-US" sz="1000" dirty="0"/>
              <a:t>   </a:t>
            </a:r>
            <a:r>
              <a:rPr lang="en-US" sz="1000" dirty="0" err="1"/>
              <a:t>int</a:t>
            </a:r>
            <a:r>
              <a:rPr lang="en-US" sz="1000" dirty="0"/>
              <a:t>[100] more;</a:t>
            </a:r>
          </a:p>
          <a:p>
            <a:r>
              <a:rPr lang="en-US" sz="1000" dirty="0"/>
              <a:t>   </a:t>
            </a:r>
            <a:r>
              <a:rPr lang="en-US" sz="1000" dirty="0" err="1"/>
              <a:t>int</a:t>
            </a:r>
            <a:r>
              <a:rPr lang="en-US" sz="1000" dirty="0"/>
              <a:t> </a:t>
            </a:r>
            <a:r>
              <a:rPr lang="en-US" sz="1000" dirty="0" err="1"/>
              <a:t>lesscount</a:t>
            </a:r>
            <a:r>
              <a:rPr lang="en-US" sz="1000" dirty="0"/>
              <a:t> = 0;</a:t>
            </a:r>
          </a:p>
          <a:p>
            <a:r>
              <a:rPr lang="en-US" sz="1000" dirty="0"/>
              <a:t>   </a:t>
            </a:r>
            <a:r>
              <a:rPr lang="en-US" sz="1000" dirty="0" err="1"/>
              <a:t>int</a:t>
            </a:r>
            <a:r>
              <a:rPr lang="en-US" sz="1000" dirty="0"/>
              <a:t> </a:t>
            </a:r>
            <a:r>
              <a:rPr lang="en-US" sz="1000" dirty="0" err="1"/>
              <a:t>morecount</a:t>
            </a:r>
            <a:r>
              <a:rPr lang="en-US" sz="1000" dirty="0"/>
              <a:t> = 0;</a:t>
            </a:r>
          </a:p>
          <a:p>
            <a:endParaRPr lang="en-US" sz="1000" dirty="0"/>
          </a:p>
          <a:p>
            <a:r>
              <a:rPr lang="en-US" sz="1000" dirty="0"/>
              <a:t>   if (count &lt;= 1)</a:t>
            </a:r>
          </a:p>
          <a:p>
            <a:r>
              <a:rPr lang="en-US" sz="1000" dirty="0"/>
              <a:t>      return a;</a:t>
            </a:r>
          </a:p>
          <a:p>
            <a:endParaRPr lang="en-US" sz="1000" dirty="0"/>
          </a:p>
          <a:p>
            <a:r>
              <a:rPr lang="en-US" sz="1000" dirty="0"/>
              <a:t>   </a:t>
            </a:r>
            <a:r>
              <a:rPr lang="en-US" sz="1000" dirty="0" err="1"/>
              <a:t>int</a:t>
            </a:r>
            <a:r>
              <a:rPr lang="en-US" sz="1000" dirty="0"/>
              <a:t> </a:t>
            </a:r>
            <a:r>
              <a:rPr lang="en-US" sz="1000" dirty="0" err="1"/>
              <a:t>i</a:t>
            </a:r>
            <a:r>
              <a:rPr lang="en-US" sz="1000" dirty="0"/>
              <a:t> = 1;</a:t>
            </a:r>
          </a:p>
          <a:p>
            <a:r>
              <a:rPr lang="en-US" sz="1000" dirty="0"/>
              <a:t>   </a:t>
            </a:r>
            <a:r>
              <a:rPr lang="en-US" sz="1000" dirty="0" err="1"/>
              <a:t>int</a:t>
            </a:r>
            <a:r>
              <a:rPr lang="en-US" sz="1000" dirty="0"/>
              <a:t> pivot = a[0]; </a:t>
            </a:r>
          </a:p>
          <a:p>
            <a:r>
              <a:rPr lang="en-US" sz="1000" dirty="0"/>
              <a:t>   </a:t>
            </a:r>
          </a:p>
          <a:p>
            <a:r>
              <a:rPr lang="en-US" sz="1000" dirty="0"/>
              <a:t>   while (</a:t>
            </a:r>
            <a:r>
              <a:rPr lang="en-US" sz="1000" dirty="0" err="1"/>
              <a:t>i</a:t>
            </a:r>
            <a:r>
              <a:rPr lang="en-US" sz="1000" dirty="0"/>
              <a:t> &lt;= count-1) {</a:t>
            </a:r>
          </a:p>
          <a:p>
            <a:r>
              <a:rPr lang="en-US" sz="1000" dirty="0"/>
              <a:t>      if (a[</a:t>
            </a:r>
            <a:r>
              <a:rPr lang="en-US" sz="1000" dirty="0" err="1"/>
              <a:t>i</a:t>
            </a:r>
            <a:r>
              <a:rPr lang="en-US" sz="1000" dirty="0"/>
              <a:t>] &lt;= pivot) {</a:t>
            </a:r>
          </a:p>
          <a:p>
            <a:r>
              <a:rPr lang="en-US" sz="1000" dirty="0"/>
              <a:t>         less[</a:t>
            </a:r>
            <a:r>
              <a:rPr lang="en-US" sz="1000" dirty="0" err="1"/>
              <a:t>lesscount</a:t>
            </a:r>
            <a:r>
              <a:rPr lang="en-US" sz="1000" dirty="0"/>
              <a:t>] = a[</a:t>
            </a:r>
            <a:r>
              <a:rPr lang="en-US" sz="1000" dirty="0" err="1"/>
              <a:t>i</a:t>
            </a:r>
            <a:r>
              <a:rPr lang="en-US" sz="1000" dirty="0"/>
              <a:t>];</a:t>
            </a:r>
          </a:p>
          <a:p>
            <a:r>
              <a:rPr lang="en-US" sz="1000" dirty="0"/>
              <a:t>         </a:t>
            </a:r>
            <a:r>
              <a:rPr lang="en-US" sz="1000" dirty="0" err="1"/>
              <a:t>lesscount</a:t>
            </a:r>
            <a:r>
              <a:rPr lang="en-US" sz="1000" dirty="0"/>
              <a:t> = lesscount+1;</a:t>
            </a:r>
          </a:p>
          <a:p>
            <a:r>
              <a:rPr lang="en-US" sz="1000" dirty="0"/>
              <a:t>      }</a:t>
            </a:r>
          </a:p>
          <a:p>
            <a:r>
              <a:rPr lang="en-US" sz="1000" dirty="0"/>
              <a:t>      else {</a:t>
            </a:r>
          </a:p>
          <a:p>
            <a:r>
              <a:rPr lang="en-US" sz="1000" dirty="0"/>
              <a:t>         more[</a:t>
            </a:r>
            <a:r>
              <a:rPr lang="en-US" sz="1000" dirty="0" err="1"/>
              <a:t>morecount</a:t>
            </a:r>
            <a:r>
              <a:rPr lang="en-US" sz="1000" dirty="0"/>
              <a:t>] = a[</a:t>
            </a:r>
            <a:r>
              <a:rPr lang="en-US" sz="1000" dirty="0" err="1"/>
              <a:t>i</a:t>
            </a:r>
            <a:r>
              <a:rPr lang="en-US" sz="1000" dirty="0"/>
              <a:t>];</a:t>
            </a:r>
          </a:p>
          <a:p>
            <a:r>
              <a:rPr lang="en-US" sz="1000" dirty="0"/>
              <a:t>         </a:t>
            </a:r>
            <a:r>
              <a:rPr lang="en-US" sz="1000" dirty="0" err="1"/>
              <a:t>morecount</a:t>
            </a:r>
            <a:r>
              <a:rPr lang="en-US" sz="1000" dirty="0"/>
              <a:t> = morecount+1;</a:t>
            </a:r>
          </a:p>
          <a:p>
            <a:r>
              <a:rPr lang="en-US" sz="1000" dirty="0"/>
              <a:t>      }</a:t>
            </a:r>
          </a:p>
          <a:p>
            <a:r>
              <a:rPr lang="en-US" sz="1000" dirty="0"/>
              <a:t>   }</a:t>
            </a:r>
          </a:p>
          <a:p>
            <a:endParaRPr lang="en-US" sz="1000" dirty="0"/>
          </a:p>
          <a:p>
            <a:r>
              <a:rPr lang="en-US" sz="1000" dirty="0"/>
              <a:t>   less[</a:t>
            </a:r>
            <a:r>
              <a:rPr lang="en-US" sz="1000" dirty="0" err="1"/>
              <a:t>lesscount</a:t>
            </a:r>
            <a:r>
              <a:rPr lang="en-US" sz="1000" dirty="0"/>
              <a:t>] = pivot;</a:t>
            </a:r>
          </a:p>
          <a:p>
            <a:r>
              <a:rPr lang="en-US" sz="1000" dirty="0"/>
              <a:t>   </a:t>
            </a:r>
            <a:r>
              <a:rPr lang="en-US" sz="1000" dirty="0" err="1"/>
              <a:t>lesscount</a:t>
            </a:r>
            <a:r>
              <a:rPr lang="en-US" sz="1000" dirty="0"/>
              <a:t> = lesscount+1;</a:t>
            </a:r>
          </a:p>
          <a:p>
            <a:endParaRPr lang="en-US" sz="1000" dirty="0"/>
          </a:p>
          <a:p>
            <a:r>
              <a:rPr lang="en-US" sz="1000" dirty="0"/>
              <a:t>   less = </a:t>
            </a:r>
            <a:r>
              <a:rPr lang="en-US" sz="1000" dirty="0" err="1"/>
              <a:t>qsort</a:t>
            </a:r>
            <a:r>
              <a:rPr lang="en-US" sz="1000" dirty="0"/>
              <a:t>(</a:t>
            </a:r>
            <a:r>
              <a:rPr lang="en-US" sz="1000" dirty="0" err="1"/>
              <a:t>less,lesscount</a:t>
            </a:r>
            <a:r>
              <a:rPr lang="en-US" sz="1000" dirty="0"/>
              <a:t>);</a:t>
            </a:r>
          </a:p>
          <a:p>
            <a:r>
              <a:rPr lang="en-US" sz="1000" dirty="0"/>
              <a:t>   more = </a:t>
            </a:r>
            <a:r>
              <a:rPr lang="en-US" sz="1000" dirty="0" err="1"/>
              <a:t>qsort</a:t>
            </a:r>
            <a:r>
              <a:rPr lang="en-US" sz="1000" dirty="0"/>
              <a:t>(</a:t>
            </a:r>
            <a:r>
              <a:rPr lang="en-US" sz="1000" dirty="0" err="1"/>
              <a:t>more,morecount</a:t>
            </a:r>
            <a:r>
              <a:rPr lang="en-US" sz="1000" dirty="0"/>
              <a:t>);</a:t>
            </a:r>
          </a:p>
          <a:p>
            <a:endParaRPr lang="en-US" sz="1000" dirty="0"/>
          </a:p>
          <a:p>
            <a:r>
              <a:rPr lang="en-US" sz="1000" dirty="0"/>
              <a:t>   return append(</a:t>
            </a:r>
            <a:r>
              <a:rPr lang="en-US" sz="1000" dirty="0" err="1"/>
              <a:t>less,lesscount,more,morecount</a:t>
            </a:r>
            <a:r>
              <a:rPr lang="en-US" sz="1000" dirty="0"/>
              <a:t>);</a:t>
            </a:r>
          </a:p>
          <a:p>
            <a:r>
              <a:rPr lang="en-US" sz="1000" dirty="0"/>
              <a:t>} </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Functions and Arrays</a:t>
            </a:r>
          </a:p>
        </p:txBody>
      </p:sp>
      <p:sp>
        <p:nvSpPr>
          <p:cNvPr id="19459" name="Rectangle 3"/>
          <p:cNvSpPr>
            <a:spLocks noGrp="1" noChangeArrowheads="1"/>
          </p:cNvSpPr>
          <p:nvPr>
            <p:ph type="body" idx="1"/>
          </p:nvPr>
        </p:nvSpPr>
        <p:spPr>
          <a:xfrm>
            <a:off x="457200" y="1719263"/>
            <a:ext cx="8229600" cy="719137"/>
          </a:xfrm>
        </p:spPr>
        <p:txBody>
          <a:bodyPr/>
          <a:lstStyle/>
          <a:p>
            <a:r>
              <a:rPr lang="en-US"/>
              <a:t>Append</a:t>
            </a:r>
          </a:p>
        </p:txBody>
      </p:sp>
      <p:sp>
        <p:nvSpPr>
          <p:cNvPr id="19460" name="Text Box 4"/>
          <p:cNvSpPr txBox="1">
            <a:spLocks noChangeArrowheads="1"/>
          </p:cNvSpPr>
          <p:nvPr/>
        </p:nvSpPr>
        <p:spPr bwMode="auto">
          <a:xfrm>
            <a:off x="3889375" y="2220913"/>
            <a:ext cx="4416425" cy="3387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r>
              <a:rPr lang="en-US" sz="1200" dirty="0" err="1"/>
              <a:t>int</a:t>
            </a:r>
            <a:r>
              <a:rPr lang="en-US" sz="1200" dirty="0"/>
              <a:t>[100] </a:t>
            </a:r>
            <a:r>
              <a:rPr lang="en-US" sz="1200" dirty="0" smtClean="0"/>
              <a:t>append(</a:t>
            </a:r>
            <a:r>
              <a:rPr lang="en-US" sz="1200" dirty="0" err="1"/>
              <a:t>int</a:t>
            </a:r>
            <a:r>
              <a:rPr lang="en-US" sz="1200" dirty="0"/>
              <a:t>[100] a, </a:t>
            </a:r>
            <a:r>
              <a:rPr lang="en-US" sz="1200" dirty="0" err="1"/>
              <a:t>int</a:t>
            </a:r>
            <a:r>
              <a:rPr lang="en-US" sz="1200" dirty="0"/>
              <a:t> </a:t>
            </a:r>
            <a:r>
              <a:rPr lang="en-US" sz="1200" dirty="0" err="1"/>
              <a:t>acount</a:t>
            </a:r>
            <a:r>
              <a:rPr lang="en-US" sz="1200" dirty="0"/>
              <a:t>, </a:t>
            </a:r>
            <a:r>
              <a:rPr lang="en-US" sz="1200" dirty="0" err="1"/>
              <a:t>int</a:t>
            </a:r>
            <a:r>
              <a:rPr lang="en-US" sz="1200" dirty="0"/>
              <a:t>[100] b, </a:t>
            </a:r>
            <a:r>
              <a:rPr lang="en-US" sz="1200" dirty="0" err="1"/>
              <a:t>bcount</a:t>
            </a:r>
            <a:r>
              <a:rPr lang="en-US" sz="1200" dirty="0"/>
              <a:t>) {</a:t>
            </a:r>
          </a:p>
          <a:p>
            <a:r>
              <a:rPr lang="en-US" sz="1200" dirty="0"/>
              <a:t>   </a:t>
            </a:r>
            <a:r>
              <a:rPr lang="en-US" sz="1200" dirty="0" err="1"/>
              <a:t>int</a:t>
            </a:r>
            <a:r>
              <a:rPr lang="en-US" sz="1200" dirty="0"/>
              <a:t>[100] result;</a:t>
            </a:r>
          </a:p>
          <a:p>
            <a:r>
              <a:rPr lang="en-US" sz="1200" dirty="0"/>
              <a:t>   </a:t>
            </a:r>
            <a:r>
              <a:rPr lang="en-US" sz="1200" dirty="0" err="1"/>
              <a:t>int</a:t>
            </a:r>
            <a:r>
              <a:rPr lang="en-US" sz="1200" dirty="0"/>
              <a:t> </a:t>
            </a:r>
            <a:r>
              <a:rPr lang="en-US" sz="1200" dirty="0" err="1"/>
              <a:t>rcount</a:t>
            </a:r>
            <a:r>
              <a:rPr lang="en-US" sz="1200" dirty="0"/>
              <a:t> = 0;</a:t>
            </a:r>
          </a:p>
          <a:p>
            <a:r>
              <a:rPr lang="en-US" sz="1200" dirty="0"/>
              <a:t>   </a:t>
            </a:r>
            <a:r>
              <a:rPr lang="en-US" sz="1200" dirty="0" err="1"/>
              <a:t>int</a:t>
            </a:r>
            <a:r>
              <a:rPr lang="en-US" sz="1200" dirty="0"/>
              <a:t> </a:t>
            </a:r>
            <a:r>
              <a:rPr lang="en-US" sz="1200" dirty="0" err="1"/>
              <a:t>i</a:t>
            </a:r>
            <a:r>
              <a:rPr lang="en-US" sz="1200" dirty="0"/>
              <a:t> = 0;</a:t>
            </a:r>
          </a:p>
          <a:p>
            <a:endParaRPr lang="en-US" sz="1200" dirty="0"/>
          </a:p>
          <a:p>
            <a:r>
              <a:rPr lang="en-US" sz="1200" dirty="0"/>
              <a:t>   while (</a:t>
            </a:r>
            <a:r>
              <a:rPr lang="en-US" sz="1200" dirty="0" err="1"/>
              <a:t>i</a:t>
            </a:r>
            <a:r>
              <a:rPr lang="en-US" sz="1200" dirty="0"/>
              <a:t> &lt;= acount-1) {</a:t>
            </a:r>
          </a:p>
          <a:p>
            <a:r>
              <a:rPr lang="en-US" sz="1200" dirty="0"/>
              <a:t>      result[</a:t>
            </a:r>
            <a:r>
              <a:rPr lang="en-US" sz="1200" dirty="0" err="1"/>
              <a:t>rcount</a:t>
            </a:r>
            <a:r>
              <a:rPr lang="en-US" sz="1200" dirty="0"/>
              <a:t>] = a[</a:t>
            </a:r>
            <a:r>
              <a:rPr lang="en-US" sz="1200" dirty="0" err="1"/>
              <a:t>i</a:t>
            </a:r>
            <a:r>
              <a:rPr lang="en-US" sz="1200" dirty="0"/>
              <a:t>];</a:t>
            </a:r>
          </a:p>
          <a:p>
            <a:r>
              <a:rPr lang="en-US" sz="1200" dirty="0"/>
              <a:t>      </a:t>
            </a:r>
            <a:r>
              <a:rPr lang="en-US" sz="1200" dirty="0" err="1"/>
              <a:t>rcount</a:t>
            </a:r>
            <a:r>
              <a:rPr lang="en-US" sz="1200" dirty="0"/>
              <a:t> = rcount+1;</a:t>
            </a:r>
          </a:p>
          <a:p>
            <a:r>
              <a:rPr lang="en-US" sz="1200" dirty="0"/>
              <a:t>   }</a:t>
            </a:r>
          </a:p>
          <a:p>
            <a:endParaRPr lang="en-US" sz="1200" dirty="0"/>
          </a:p>
          <a:p>
            <a:r>
              <a:rPr lang="en-US" sz="1200" dirty="0"/>
              <a:t>   </a:t>
            </a:r>
            <a:r>
              <a:rPr lang="en-US" sz="1200" dirty="0" err="1"/>
              <a:t>i</a:t>
            </a:r>
            <a:r>
              <a:rPr lang="en-US" sz="1200" dirty="0"/>
              <a:t> = 0;</a:t>
            </a:r>
          </a:p>
          <a:p>
            <a:r>
              <a:rPr lang="en-US" sz="1200" dirty="0"/>
              <a:t>   while (</a:t>
            </a:r>
            <a:r>
              <a:rPr lang="en-US" sz="1200" dirty="0" err="1"/>
              <a:t>i</a:t>
            </a:r>
            <a:r>
              <a:rPr lang="en-US" sz="1200" dirty="0"/>
              <a:t> &lt;= bcount-1) {</a:t>
            </a:r>
          </a:p>
          <a:p>
            <a:r>
              <a:rPr lang="en-US" sz="1200" dirty="0"/>
              <a:t>      result[</a:t>
            </a:r>
            <a:r>
              <a:rPr lang="en-US" sz="1200" dirty="0" err="1"/>
              <a:t>rcount</a:t>
            </a:r>
            <a:r>
              <a:rPr lang="en-US" sz="1200" dirty="0"/>
              <a:t>] = b[</a:t>
            </a:r>
            <a:r>
              <a:rPr lang="en-US" sz="1200" dirty="0" err="1"/>
              <a:t>i</a:t>
            </a:r>
            <a:r>
              <a:rPr lang="en-US" sz="1200" dirty="0"/>
              <a:t>];</a:t>
            </a:r>
          </a:p>
          <a:p>
            <a:r>
              <a:rPr lang="en-US" sz="1200" dirty="0"/>
              <a:t>      </a:t>
            </a:r>
            <a:r>
              <a:rPr lang="en-US" sz="1200" dirty="0" err="1"/>
              <a:t>rcount</a:t>
            </a:r>
            <a:r>
              <a:rPr lang="en-US" sz="1200" dirty="0"/>
              <a:t> = rcount+1;</a:t>
            </a:r>
          </a:p>
          <a:p>
            <a:r>
              <a:rPr lang="en-US" sz="1200" dirty="0"/>
              <a:t>   }</a:t>
            </a:r>
          </a:p>
          <a:p>
            <a:endParaRPr lang="en-US" sz="1200" dirty="0"/>
          </a:p>
          <a:p>
            <a:r>
              <a:rPr lang="en-US" sz="1200" dirty="0"/>
              <a:t>   return result;</a:t>
            </a:r>
          </a:p>
          <a:p>
            <a:r>
              <a:rPr lang="en-US" sz="1200" dirty="0"/>
              <a:t>} </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References to Array Values</a:t>
            </a:r>
          </a:p>
        </p:txBody>
      </p:sp>
      <p:sp>
        <p:nvSpPr>
          <p:cNvPr id="20483" name="Rectangle 3"/>
          <p:cNvSpPr>
            <a:spLocks noGrp="1" noChangeArrowheads="1"/>
          </p:cNvSpPr>
          <p:nvPr>
            <p:ph type="body" idx="1"/>
          </p:nvPr>
        </p:nvSpPr>
        <p:spPr/>
        <p:txBody>
          <a:bodyPr/>
          <a:lstStyle/>
          <a:p>
            <a:r>
              <a:rPr lang="en-US"/>
              <a:t>We store references of array values in the symbol table</a:t>
            </a:r>
          </a:p>
          <a:p>
            <a:r>
              <a:rPr lang="en-US"/>
              <a:t>When copying array values from one variable to another we copy references to the array value</a:t>
            </a:r>
          </a:p>
          <a:p>
            <a:r>
              <a:rPr lang="en-US"/>
              <a:t>When we pass arrays to functions we pass array value references - that is with regard to array values our function calls act as call by reference</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80899" name="Rectangle 3"/>
          <p:cNvSpPr>
            <a:spLocks noGrp="1" noChangeArrowheads="1"/>
          </p:cNvSpPr>
          <p:nvPr>
            <p:ph type="title"/>
          </p:nvPr>
        </p:nvSpPr>
        <p:spPr/>
        <p:txBody>
          <a:bodyPr/>
          <a:lstStyle/>
          <a:p>
            <a:r>
              <a:rPr lang="en-US"/>
              <a:t>Array References</a:t>
            </a:r>
          </a:p>
        </p:txBody>
      </p:sp>
      <p:sp>
        <p:nvSpPr>
          <p:cNvPr id="8090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80901"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80902"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80903"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80904" name="AutoShape 8"/>
          <p:cNvCxnSpPr>
            <a:cxnSpLocks noChangeShapeType="1"/>
            <a:stCxn id="80902" idx="1"/>
            <a:endCxn id="80900"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0905" name="Text Box 9"/>
          <p:cNvSpPr txBox="1">
            <a:spLocks noChangeArrowheads="1"/>
          </p:cNvSpPr>
          <p:nvPr/>
        </p:nvSpPr>
        <p:spPr bwMode="auto">
          <a:xfrm>
            <a:off x="6065838" y="2305050"/>
            <a:ext cx="2028825" cy="8620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a:p>
            <a:pPr eaLnBrk="1" hangingPunct="1">
              <a:lnSpc>
                <a:spcPct val="90000"/>
              </a:lnSpc>
              <a:spcBef>
                <a:spcPct val="20000"/>
              </a:spcBef>
              <a:buClr>
                <a:schemeClr val="accent2"/>
              </a:buClr>
              <a:buSzPct val="70000"/>
              <a:buFont typeface="Wingdings" charset="0"/>
              <a:buNone/>
            </a:pPr>
            <a:r>
              <a:rPr lang="en-US" sz="1600"/>
              <a:t>b[2] = 0;</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82947" name="Rectangle 3"/>
          <p:cNvSpPr>
            <a:spLocks noGrp="1" noChangeArrowheads="1"/>
          </p:cNvSpPr>
          <p:nvPr>
            <p:ph type="title"/>
          </p:nvPr>
        </p:nvSpPr>
        <p:spPr/>
        <p:txBody>
          <a:bodyPr/>
          <a:lstStyle/>
          <a:p>
            <a:r>
              <a:rPr lang="en-US"/>
              <a:t>Array References</a:t>
            </a:r>
          </a:p>
        </p:txBody>
      </p:sp>
      <p:sp>
        <p:nvSpPr>
          <p:cNvPr id="8294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82949"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82950"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82951"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82952" name="AutoShape 8"/>
          <p:cNvCxnSpPr>
            <a:cxnSpLocks noChangeShapeType="1"/>
            <a:stCxn id="82950" idx="1"/>
            <a:endCxn id="82948"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953" name="Text Box 9"/>
          <p:cNvSpPr txBox="1">
            <a:spLocks noChangeArrowheads="1"/>
          </p:cNvSpPr>
          <p:nvPr/>
        </p:nvSpPr>
        <p:spPr bwMode="auto">
          <a:xfrm>
            <a:off x="6065838" y="2305050"/>
            <a:ext cx="2028825" cy="8620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a:p>
            <a:pPr eaLnBrk="1" hangingPunct="1">
              <a:lnSpc>
                <a:spcPct val="90000"/>
              </a:lnSpc>
              <a:spcBef>
                <a:spcPct val="20000"/>
              </a:spcBef>
              <a:buClr>
                <a:schemeClr val="accent2"/>
              </a:buClr>
              <a:buSzPct val="70000"/>
              <a:buFont typeface="Wingdings" charset="0"/>
              <a:buNone/>
            </a:pPr>
            <a:r>
              <a:rPr lang="en-US" sz="1600"/>
              <a:t>b[2] = 0;</a:t>
            </a:r>
          </a:p>
        </p:txBody>
      </p:sp>
      <p:sp>
        <p:nvSpPr>
          <p:cNvPr id="82954" name="AutoShape 10"/>
          <p:cNvSpPr>
            <a:spLocks noChangeArrowheads="1"/>
          </p:cNvSpPr>
          <p:nvPr/>
        </p:nvSpPr>
        <p:spPr bwMode="auto">
          <a:xfrm>
            <a:off x="5638800" y="2286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2955" name="Text Box 11"/>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{3,-2,10}</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84995" name="Rectangle 3"/>
          <p:cNvSpPr>
            <a:spLocks noGrp="1" noChangeArrowheads="1"/>
          </p:cNvSpPr>
          <p:nvPr>
            <p:ph type="title"/>
          </p:nvPr>
        </p:nvSpPr>
        <p:spPr/>
        <p:txBody>
          <a:bodyPr/>
          <a:lstStyle/>
          <a:p>
            <a:r>
              <a:rPr lang="en-US"/>
              <a:t>Array References</a:t>
            </a:r>
          </a:p>
        </p:txBody>
      </p:sp>
      <p:sp>
        <p:nvSpPr>
          <p:cNvPr id="8499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84997"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84998"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84999"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85000" name="AutoShape 8"/>
          <p:cNvCxnSpPr>
            <a:cxnSpLocks noChangeShapeType="1"/>
            <a:stCxn id="84998" idx="1"/>
            <a:endCxn id="84996"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5001" name="Text Box 9"/>
          <p:cNvSpPr txBox="1">
            <a:spLocks noChangeArrowheads="1"/>
          </p:cNvSpPr>
          <p:nvPr/>
        </p:nvSpPr>
        <p:spPr bwMode="auto">
          <a:xfrm>
            <a:off x="6065838" y="2305050"/>
            <a:ext cx="2028825" cy="8620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a:p>
            <a:pPr eaLnBrk="1" hangingPunct="1">
              <a:lnSpc>
                <a:spcPct val="90000"/>
              </a:lnSpc>
              <a:spcBef>
                <a:spcPct val="20000"/>
              </a:spcBef>
              <a:buClr>
                <a:schemeClr val="accent2"/>
              </a:buClr>
              <a:buSzPct val="70000"/>
              <a:buFont typeface="Wingdings" charset="0"/>
              <a:buNone/>
            </a:pPr>
            <a:r>
              <a:rPr lang="en-US" sz="1600"/>
              <a:t>b[2] = 0;</a:t>
            </a:r>
          </a:p>
        </p:txBody>
      </p:sp>
      <p:sp>
        <p:nvSpPr>
          <p:cNvPr id="85002" name="AutoShape 10"/>
          <p:cNvSpPr>
            <a:spLocks noChangeArrowheads="1"/>
          </p:cNvSpPr>
          <p:nvPr/>
        </p:nvSpPr>
        <p:spPr bwMode="auto">
          <a:xfrm>
            <a:off x="5638800" y="2590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5003" name="Text Box 11"/>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{3,-2,10}</a:t>
            </a:r>
          </a:p>
        </p:txBody>
      </p:sp>
      <p:sp>
        <p:nvSpPr>
          <p:cNvPr id="85004" name="Text Box 12"/>
          <p:cNvSpPr txBox="1">
            <a:spLocks noChangeArrowheads="1"/>
          </p:cNvSpPr>
          <p:nvPr/>
        </p:nvSpPr>
        <p:spPr bwMode="auto">
          <a:xfrm>
            <a:off x="746125" y="2803525"/>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b </a:t>
            </a:r>
            <a:r>
              <a:rPr lang="en-US" sz="1000">
                <a:sym typeface="Symbol" charset="0"/>
              </a:rPr>
              <a:t></a:t>
            </a:r>
            <a:r>
              <a:rPr lang="en-US" sz="1000">
                <a:solidFill>
                  <a:srgbClr val="FF0000"/>
                </a:solidFill>
                <a:sym typeface="Symbol" charset="0"/>
              </a:rPr>
              <a:t> @a</a:t>
            </a:r>
            <a:endParaRPr lang="en-US" sz="1000">
              <a:sym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87043" name="Rectangle 3"/>
          <p:cNvSpPr>
            <a:spLocks noGrp="1" noChangeArrowheads="1"/>
          </p:cNvSpPr>
          <p:nvPr>
            <p:ph type="title"/>
          </p:nvPr>
        </p:nvSpPr>
        <p:spPr/>
        <p:txBody>
          <a:bodyPr/>
          <a:lstStyle/>
          <a:p>
            <a:r>
              <a:rPr lang="en-US"/>
              <a:t>Array References</a:t>
            </a:r>
          </a:p>
        </p:txBody>
      </p:sp>
      <p:sp>
        <p:nvSpPr>
          <p:cNvPr id="8704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87045"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87046"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87047"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87048" name="AutoShape 8"/>
          <p:cNvCxnSpPr>
            <a:cxnSpLocks noChangeShapeType="1"/>
            <a:stCxn id="87046" idx="1"/>
            <a:endCxn id="87044"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7049" name="Text Box 9"/>
          <p:cNvSpPr txBox="1">
            <a:spLocks noChangeArrowheads="1"/>
          </p:cNvSpPr>
          <p:nvPr/>
        </p:nvSpPr>
        <p:spPr bwMode="auto">
          <a:xfrm>
            <a:off x="6065838" y="2305050"/>
            <a:ext cx="2028825" cy="8620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a:p>
            <a:pPr eaLnBrk="1" hangingPunct="1">
              <a:lnSpc>
                <a:spcPct val="90000"/>
              </a:lnSpc>
              <a:spcBef>
                <a:spcPct val="20000"/>
              </a:spcBef>
              <a:buClr>
                <a:schemeClr val="accent2"/>
              </a:buClr>
              <a:buSzPct val="70000"/>
              <a:buFont typeface="Wingdings" charset="0"/>
              <a:buNone/>
            </a:pPr>
            <a:r>
              <a:rPr lang="en-US" sz="1600"/>
              <a:t>b[2] = 0;</a:t>
            </a:r>
          </a:p>
        </p:txBody>
      </p:sp>
      <p:sp>
        <p:nvSpPr>
          <p:cNvPr id="87050" name="AutoShape 10"/>
          <p:cNvSpPr>
            <a:spLocks noChangeArrowheads="1"/>
          </p:cNvSpPr>
          <p:nvPr/>
        </p:nvSpPr>
        <p:spPr bwMode="auto">
          <a:xfrm>
            <a:off x="5638800" y="28194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7051" name="Text Box 11"/>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{3,</a:t>
            </a:r>
            <a:r>
              <a:rPr lang="en-US" sz="1000">
                <a:solidFill>
                  <a:srgbClr val="FF0000"/>
                </a:solidFill>
                <a:sym typeface="Symbol" charset="0"/>
              </a:rPr>
              <a:t>0</a:t>
            </a:r>
            <a:r>
              <a:rPr lang="en-US" sz="1000">
                <a:sym typeface="Symbol" charset="0"/>
              </a:rPr>
              <a:t>,10}</a:t>
            </a:r>
          </a:p>
        </p:txBody>
      </p:sp>
      <p:sp>
        <p:nvSpPr>
          <p:cNvPr id="87052" name="Text Box 12"/>
          <p:cNvSpPr txBox="1">
            <a:spLocks noChangeArrowheads="1"/>
          </p:cNvSpPr>
          <p:nvPr/>
        </p:nvSpPr>
        <p:spPr bwMode="auto">
          <a:xfrm>
            <a:off x="746125" y="2803525"/>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b </a:t>
            </a:r>
            <a:r>
              <a:rPr lang="en-US" sz="1000">
                <a:sym typeface="Symbol" charset="0"/>
              </a:rPr>
              <a:t> @a</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56323" name="Rectangle 3"/>
          <p:cNvSpPr>
            <a:spLocks noGrp="1" noChangeArrowheads="1"/>
          </p:cNvSpPr>
          <p:nvPr>
            <p:ph type="title"/>
          </p:nvPr>
        </p:nvSpPr>
        <p:spPr/>
        <p:txBody>
          <a:bodyPr/>
          <a:lstStyle/>
          <a:p>
            <a:r>
              <a:rPr lang="en-US"/>
              <a:t>Interpreting Arrays</a:t>
            </a:r>
          </a:p>
        </p:txBody>
      </p:sp>
      <p:sp>
        <p:nvSpPr>
          <p:cNvPr id="5632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5632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5632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5633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56331" name="AutoShape 11"/>
          <p:cNvCxnSpPr>
            <a:cxnSpLocks noChangeShapeType="1"/>
            <a:stCxn id="56329" idx="1"/>
            <a:endCxn id="56324"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332" name="Text Box 12"/>
          <p:cNvSpPr txBox="1">
            <a:spLocks noChangeArrowheads="1"/>
          </p:cNvSpPr>
          <p:nvPr/>
        </p:nvSpPr>
        <p:spPr bwMode="auto">
          <a:xfrm>
            <a:off x="6065838" y="2305050"/>
            <a:ext cx="2028825" cy="5921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References to Array Values</a:t>
            </a:r>
          </a:p>
        </p:txBody>
      </p:sp>
      <p:sp>
        <p:nvSpPr>
          <p:cNvPr id="21507" name="Rectangle 3"/>
          <p:cNvSpPr>
            <a:spLocks noGrp="1" noChangeArrowheads="1"/>
          </p:cNvSpPr>
          <p:nvPr>
            <p:ph type="body" idx="1"/>
          </p:nvPr>
        </p:nvSpPr>
        <p:spPr>
          <a:xfrm>
            <a:off x="457200" y="1719263"/>
            <a:ext cx="8229600" cy="1404937"/>
          </a:xfrm>
        </p:spPr>
        <p:txBody>
          <a:bodyPr/>
          <a:lstStyle/>
          <a:p>
            <a:r>
              <a:rPr lang="en-US" sz="2600"/>
              <a:t>A closer look at our init function reveals that the array passed in is already initialized by the loop because of the reference to the value</a:t>
            </a:r>
          </a:p>
        </p:txBody>
      </p:sp>
      <p:sp>
        <p:nvSpPr>
          <p:cNvPr id="21512" name="Text Box 8"/>
          <p:cNvSpPr txBox="1">
            <a:spLocks noChangeArrowheads="1"/>
          </p:cNvSpPr>
          <p:nvPr/>
        </p:nvSpPr>
        <p:spPr bwMode="auto">
          <a:xfrm>
            <a:off x="3098800" y="35814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95235" name="Rectangle 3"/>
          <p:cNvSpPr>
            <a:spLocks noGrp="1" noChangeArrowheads="1"/>
          </p:cNvSpPr>
          <p:nvPr>
            <p:ph type="title"/>
          </p:nvPr>
        </p:nvSpPr>
        <p:spPr/>
        <p:txBody>
          <a:bodyPr/>
          <a:lstStyle/>
          <a:p>
            <a:r>
              <a:rPr lang="en-US"/>
              <a:t>Interpreting Arrays</a:t>
            </a:r>
          </a:p>
        </p:txBody>
      </p:sp>
      <p:sp>
        <p:nvSpPr>
          <p:cNvPr id="9523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95237"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95238" name="AutoShape 6"/>
          <p:cNvCxnSpPr>
            <a:cxnSpLocks noChangeShapeType="1"/>
            <a:stCxn id="95237" idx="0"/>
            <a:endCxn id="95236"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9523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95240"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9524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9524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95243" name="AutoShape 11"/>
          <p:cNvCxnSpPr>
            <a:cxnSpLocks noChangeShapeType="1"/>
            <a:stCxn id="95241" idx="1"/>
            <a:endCxn id="95236"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5244" name="Text Box 12"/>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97283" name="Rectangle 3"/>
          <p:cNvSpPr>
            <a:spLocks noGrp="1" noChangeArrowheads="1"/>
          </p:cNvSpPr>
          <p:nvPr>
            <p:ph type="title"/>
          </p:nvPr>
        </p:nvSpPr>
        <p:spPr/>
        <p:txBody>
          <a:bodyPr/>
          <a:lstStyle/>
          <a:p>
            <a:r>
              <a:rPr lang="en-US"/>
              <a:t>Interpreting Arrays</a:t>
            </a:r>
          </a:p>
        </p:txBody>
      </p:sp>
      <p:sp>
        <p:nvSpPr>
          <p:cNvPr id="9728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97285"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97286" name="AutoShape 6"/>
          <p:cNvCxnSpPr>
            <a:cxnSpLocks noChangeShapeType="1"/>
            <a:stCxn id="97285" idx="0"/>
            <a:endCxn id="97284"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9728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97288"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9728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9729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97291" name="AutoShape 11"/>
          <p:cNvCxnSpPr>
            <a:cxnSpLocks noChangeShapeType="1"/>
            <a:stCxn id="97289" idx="1"/>
            <a:endCxn id="97284"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7292"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97293"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97294" name="AutoShape 14"/>
          <p:cNvSpPr>
            <a:spLocks noChangeArrowheads="1"/>
          </p:cNvSpPr>
          <p:nvPr/>
        </p:nvSpPr>
        <p:spPr bwMode="auto">
          <a:xfrm>
            <a:off x="5500688" y="2286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99331" name="Rectangle 3"/>
          <p:cNvSpPr>
            <a:spLocks noGrp="1" noChangeArrowheads="1"/>
          </p:cNvSpPr>
          <p:nvPr>
            <p:ph type="title"/>
          </p:nvPr>
        </p:nvSpPr>
        <p:spPr/>
        <p:txBody>
          <a:bodyPr/>
          <a:lstStyle/>
          <a:p>
            <a:r>
              <a:rPr lang="en-US"/>
              <a:t>Interpreting Arrays</a:t>
            </a:r>
          </a:p>
        </p:txBody>
      </p:sp>
      <p:sp>
        <p:nvSpPr>
          <p:cNvPr id="9933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99333"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99334" name="AutoShape 6"/>
          <p:cNvCxnSpPr>
            <a:cxnSpLocks noChangeShapeType="1"/>
            <a:stCxn id="99333" idx="0"/>
            <a:endCxn id="99332"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9933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99336"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9933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9933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99339" name="AutoShape 11"/>
          <p:cNvCxnSpPr>
            <a:cxnSpLocks noChangeShapeType="1"/>
            <a:stCxn id="99337" idx="1"/>
            <a:endCxn id="99332"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9340"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99341"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99342" name="AutoShape 14"/>
          <p:cNvSpPr>
            <a:spLocks noChangeArrowheads="1"/>
          </p:cNvSpPr>
          <p:nvPr/>
        </p:nvSpPr>
        <p:spPr bwMode="auto">
          <a:xfrm>
            <a:off x="5500688" y="44958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99343"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101379" name="Rectangle 3"/>
          <p:cNvSpPr>
            <a:spLocks noGrp="1" noChangeArrowheads="1"/>
          </p:cNvSpPr>
          <p:nvPr>
            <p:ph type="title"/>
          </p:nvPr>
        </p:nvSpPr>
        <p:spPr/>
        <p:txBody>
          <a:bodyPr/>
          <a:lstStyle/>
          <a:p>
            <a:r>
              <a:rPr lang="en-US"/>
              <a:t>Interpreting Arrays</a:t>
            </a:r>
          </a:p>
        </p:txBody>
      </p:sp>
      <p:sp>
        <p:nvSpPr>
          <p:cNvPr id="10138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101381"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01382" name="AutoShape 6"/>
          <p:cNvCxnSpPr>
            <a:cxnSpLocks noChangeShapeType="1"/>
            <a:stCxn id="101381" idx="0"/>
            <a:endCxn id="101380"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1383"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101384"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Function Scope </a:t>
            </a:r>
          </a:p>
        </p:txBody>
      </p:sp>
      <p:sp>
        <p:nvSpPr>
          <p:cNvPr id="101385"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101386"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101387" name="AutoShape 11"/>
          <p:cNvCxnSpPr>
            <a:cxnSpLocks noChangeShapeType="1"/>
            <a:stCxn id="101385" idx="1"/>
            <a:endCxn id="101381"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1388"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101389"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101390" name="AutoShape 14"/>
          <p:cNvSpPr>
            <a:spLocks noChangeArrowheads="1"/>
          </p:cNvSpPr>
          <p:nvPr/>
        </p:nvSpPr>
        <p:spPr bwMode="auto">
          <a:xfrm>
            <a:off x="5500688" y="4778375"/>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101391"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101392"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101393" name="Line 17"/>
          <p:cNvSpPr>
            <a:spLocks noChangeShapeType="1"/>
          </p:cNvSpPr>
          <p:nvPr/>
        </p:nvSpPr>
        <p:spPr bwMode="auto">
          <a:xfrm>
            <a:off x="2209800" y="3048000"/>
            <a:ext cx="3733800" cy="2590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103427" name="Rectangle 3"/>
          <p:cNvSpPr>
            <a:spLocks noGrp="1" noChangeArrowheads="1"/>
          </p:cNvSpPr>
          <p:nvPr>
            <p:ph type="title"/>
          </p:nvPr>
        </p:nvSpPr>
        <p:spPr/>
        <p:txBody>
          <a:bodyPr/>
          <a:lstStyle/>
          <a:p>
            <a:r>
              <a:rPr lang="en-US"/>
              <a:t>Interpreting Arrays</a:t>
            </a:r>
          </a:p>
        </p:txBody>
      </p:sp>
      <p:sp>
        <p:nvSpPr>
          <p:cNvPr id="10342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103429"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03430" name="AutoShape 6"/>
          <p:cNvCxnSpPr>
            <a:cxnSpLocks noChangeShapeType="1"/>
            <a:stCxn id="103429" idx="0"/>
            <a:endCxn id="103428"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431"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103432"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Function Scope </a:t>
            </a:r>
          </a:p>
        </p:txBody>
      </p:sp>
      <p:sp>
        <p:nvSpPr>
          <p:cNvPr id="103433"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103434"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103435" name="AutoShape 11"/>
          <p:cNvCxnSpPr>
            <a:cxnSpLocks noChangeShapeType="1"/>
            <a:stCxn id="103433" idx="1"/>
            <a:endCxn id="103429"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436"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103437"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103438" name="AutoShape 14"/>
          <p:cNvSpPr>
            <a:spLocks noChangeArrowheads="1"/>
          </p:cNvSpPr>
          <p:nvPr/>
        </p:nvSpPr>
        <p:spPr bwMode="auto">
          <a:xfrm>
            <a:off x="5500688" y="5280025"/>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103439"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103440"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103441" name="Text Box 17"/>
          <p:cNvSpPr txBox="1">
            <a:spLocks noChangeArrowheads="1"/>
          </p:cNvSpPr>
          <p:nvPr/>
        </p:nvSpPr>
        <p:spPr bwMode="auto">
          <a:xfrm>
            <a:off x="762000" y="4632325"/>
            <a:ext cx="6858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a </a:t>
            </a:r>
            <a:r>
              <a:rPr lang="en-US" sz="1000">
                <a:sym typeface="Symbol" charset="0"/>
              </a:rPr>
              <a:t> @q </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105475" name="Rectangle 3"/>
          <p:cNvSpPr>
            <a:spLocks noGrp="1" noChangeArrowheads="1"/>
          </p:cNvSpPr>
          <p:nvPr>
            <p:ph type="title"/>
          </p:nvPr>
        </p:nvSpPr>
        <p:spPr/>
        <p:txBody>
          <a:bodyPr/>
          <a:lstStyle/>
          <a:p>
            <a:r>
              <a:rPr lang="en-US"/>
              <a:t>Interpreting Arrays</a:t>
            </a:r>
          </a:p>
        </p:txBody>
      </p:sp>
      <p:sp>
        <p:nvSpPr>
          <p:cNvPr id="10547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105477"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05478" name="AutoShape 6"/>
          <p:cNvCxnSpPr>
            <a:cxnSpLocks noChangeShapeType="1"/>
            <a:stCxn id="105477" idx="0"/>
            <a:endCxn id="105476"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547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105480"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Function Scope </a:t>
            </a:r>
          </a:p>
        </p:txBody>
      </p:sp>
      <p:sp>
        <p:nvSpPr>
          <p:cNvPr id="10548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10548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105483" name="AutoShape 11"/>
          <p:cNvCxnSpPr>
            <a:cxnSpLocks noChangeShapeType="1"/>
            <a:stCxn id="105481" idx="1"/>
            <a:endCxn id="105477"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5484"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105485"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105486" name="AutoShape 14"/>
          <p:cNvSpPr>
            <a:spLocks noChangeArrowheads="1"/>
          </p:cNvSpPr>
          <p:nvPr/>
        </p:nvSpPr>
        <p:spPr bwMode="auto">
          <a:xfrm>
            <a:off x="5500688" y="54102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105487"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105488"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105489" name="Text Box 17"/>
          <p:cNvSpPr txBox="1">
            <a:spLocks noChangeArrowheads="1"/>
          </p:cNvSpPr>
          <p:nvPr/>
        </p:nvSpPr>
        <p:spPr bwMode="auto">
          <a:xfrm>
            <a:off x="762000" y="4632325"/>
            <a:ext cx="6858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a </a:t>
            </a:r>
            <a:r>
              <a:rPr lang="en-US" sz="1000">
                <a:sym typeface="Symbol" charset="0"/>
              </a:rPr>
              <a:t> @q </a:t>
            </a:r>
          </a:p>
        </p:txBody>
      </p:sp>
      <p:sp>
        <p:nvSpPr>
          <p:cNvPr id="105490" name="Text Box 18"/>
          <p:cNvSpPr txBox="1">
            <a:spLocks noChangeArrowheads="1"/>
          </p:cNvSpPr>
          <p:nvPr/>
        </p:nvSpPr>
        <p:spPr bwMode="auto">
          <a:xfrm>
            <a:off x="762000" y="4860925"/>
            <a:ext cx="9144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a:t>
            </a:r>
            <a:r>
              <a:rPr lang="en-US" sz="800">
                <a:sym typeface="Symbol" charset="0"/>
              </a:rPr>
              <a:t>int 0</a:t>
            </a:r>
            <a:endParaRPr lang="en-US" sz="1000">
              <a:sym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107523" name="Rectangle 3"/>
          <p:cNvSpPr>
            <a:spLocks noGrp="1" noChangeArrowheads="1"/>
          </p:cNvSpPr>
          <p:nvPr>
            <p:ph type="title"/>
          </p:nvPr>
        </p:nvSpPr>
        <p:spPr/>
        <p:txBody>
          <a:bodyPr/>
          <a:lstStyle/>
          <a:p>
            <a:r>
              <a:rPr lang="en-US"/>
              <a:t>Interpreting Arrays</a:t>
            </a:r>
          </a:p>
        </p:txBody>
      </p:sp>
      <p:sp>
        <p:nvSpPr>
          <p:cNvPr id="10752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107525"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07526" name="AutoShape 6"/>
          <p:cNvCxnSpPr>
            <a:cxnSpLocks noChangeShapeType="1"/>
            <a:stCxn id="107525" idx="0"/>
            <a:endCxn id="107524"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752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107528"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Function Scope </a:t>
            </a:r>
          </a:p>
        </p:txBody>
      </p:sp>
      <p:sp>
        <p:nvSpPr>
          <p:cNvPr id="10752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10753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107531" name="AutoShape 11"/>
          <p:cNvCxnSpPr>
            <a:cxnSpLocks noChangeShapeType="1"/>
            <a:stCxn id="107529" idx="1"/>
            <a:endCxn id="107525"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7532"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107533"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107534" name="AutoShape 14"/>
          <p:cNvSpPr>
            <a:spLocks noChangeArrowheads="1"/>
          </p:cNvSpPr>
          <p:nvPr/>
        </p:nvSpPr>
        <p:spPr bwMode="auto">
          <a:xfrm>
            <a:off x="5500688" y="60198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107535" name="Text Box 15"/>
          <p:cNvSpPr txBox="1">
            <a:spLocks noChangeArrowheads="1"/>
          </p:cNvSpPr>
          <p:nvPr/>
        </p:nvSpPr>
        <p:spPr bwMode="auto">
          <a:xfrm>
            <a:off x="746125" y="3649663"/>
            <a:ext cx="18446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q </a:t>
            </a:r>
            <a:r>
              <a:rPr lang="en-US" sz="1000">
                <a:sym typeface="Symbol" charset="0"/>
              </a:rPr>
              <a:t> </a:t>
            </a:r>
            <a:r>
              <a:rPr lang="en-US" sz="800">
                <a:sym typeface="Symbol" charset="0"/>
              </a:rPr>
              <a:t>Array float 3 {</a:t>
            </a:r>
            <a:r>
              <a:rPr lang="en-US" sz="800">
                <a:solidFill>
                  <a:srgbClr val="FF0000"/>
                </a:solidFill>
                <a:sym typeface="Symbol" charset="0"/>
              </a:rPr>
              <a:t>-1.0,-1.0,-1.0</a:t>
            </a:r>
            <a:r>
              <a:rPr lang="en-US" sz="800">
                <a:sym typeface="Symbol" charset="0"/>
              </a:rPr>
              <a:t>}</a:t>
            </a:r>
            <a:endParaRPr lang="en-US" sz="1000">
              <a:sym typeface="Symbol" charset="0"/>
            </a:endParaRPr>
          </a:p>
        </p:txBody>
      </p:sp>
      <p:sp>
        <p:nvSpPr>
          <p:cNvPr id="107536"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107537" name="Text Box 17"/>
          <p:cNvSpPr txBox="1">
            <a:spLocks noChangeArrowheads="1"/>
          </p:cNvSpPr>
          <p:nvPr/>
        </p:nvSpPr>
        <p:spPr bwMode="auto">
          <a:xfrm>
            <a:off x="762000" y="4632325"/>
            <a:ext cx="18288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@q </a:t>
            </a:r>
          </a:p>
        </p:txBody>
      </p:sp>
      <p:sp>
        <p:nvSpPr>
          <p:cNvPr id="107538" name="Text Box 18"/>
          <p:cNvSpPr txBox="1">
            <a:spLocks noChangeArrowheads="1"/>
          </p:cNvSpPr>
          <p:nvPr/>
        </p:nvSpPr>
        <p:spPr bwMode="auto">
          <a:xfrm>
            <a:off x="762000" y="4860925"/>
            <a:ext cx="9144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a:t>
            </a:r>
            <a:r>
              <a:rPr lang="en-US" sz="800">
                <a:sym typeface="Symbol" charset="0"/>
              </a:rPr>
              <a:t>int 3</a:t>
            </a:r>
            <a:endParaRPr lang="en-US" sz="1000">
              <a:sym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109571" name="Rectangle 3"/>
          <p:cNvSpPr>
            <a:spLocks noGrp="1" noChangeArrowheads="1"/>
          </p:cNvSpPr>
          <p:nvPr>
            <p:ph type="title"/>
          </p:nvPr>
        </p:nvSpPr>
        <p:spPr/>
        <p:txBody>
          <a:bodyPr/>
          <a:lstStyle/>
          <a:p>
            <a:r>
              <a:rPr lang="en-US"/>
              <a:t>Interpreting Arrays</a:t>
            </a:r>
          </a:p>
        </p:txBody>
      </p:sp>
      <p:sp>
        <p:nvSpPr>
          <p:cNvPr id="10957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109573"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09574" name="AutoShape 6"/>
          <p:cNvCxnSpPr>
            <a:cxnSpLocks noChangeShapeType="1"/>
            <a:stCxn id="109573" idx="0"/>
            <a:endCxn id="109572"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10957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109576"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10957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10957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109579" name="AutoShape 11"/>
          <p:cNvCxnSpPr>
            <a:cxnSpLocks noChangeShapeType="1"/>
            <a:stCxn id="109577" idx="1"/>
            <a:endCxn id="109580" idx="3"/>
          </p:cNvCxnSpPr>
          <p:nvPr/>
        </p:nvCxnSpPr>
        <p:spPr bwMode="auto">
          <a:xfrm rot="10800000" flipV="1">
            <a:off x="2559050" y="2717800"/>
            <a:ext cx="869950" cy="43021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9580"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109581"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109582" name="AutoShape 14"/>
          <p:cNvSpPr>
            <a:spLocks noChangeArrowheads="1"/>
          </p:cNvSpPr>
          <p:nvPr/>
        </p:nvSpPr>
        <p:spPr bwMode="auto">
          <a:xfrm>
            <a:off x="5500688" y="4800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109583" name="Text Box 15"/>
          <p:cNvSpPr txBox="1">
            <a:spLocks noChangeArrowheads="1"/>
          </p:cNvSpPr>
          <p:nvPr/>
        </p:nvSpPr>
        <p:spPr bwMode="auto">
          <a:xfrm>
            <a:off x="746125" y="3649663"/>
            <a:ext cx="16764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{-1.0,-1.0,-1.0}</a:t>
            </a:r>
          </a:p>
        </p:txBody>
      </p:sp>
      <p:sp>
        <p:nvSpPr>
          <p:cNvPr id="109584" name="Text Box 16"/>
          <p:cNvSpPr txBox="1">
            <a:spLocks noChangeArrowheads="1"/>
          </p:cNvSpPr>
          <p:nvPr/>
        </p:nvSpPr>
        <p:spPr bwMode="auto">
          <a:xfrm>
            <a:off x="762000" y="4632325"/>
            <a:ext cx="18288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solidFill>
                  <a:schemeClr val="bg2"/>
                </a:solidFill>
              </a:rPr>
              <a:t>a </a:t>
            </a:r>
            <a:r>
              <a:rPr lang="en-US" sz="1000">
                <a:solidFill>
                  <a:schemeClr val="bg2"/>
                </a:solidFill>
                <a:sym typeface="Symbol" charset="0"/>
              </a:rPr>
              <a:t> </a:t>
            </a:r>
            <a:r>
              <a:rPr lang="en-US" sz="800">
                <a:solidFill>
                  <a:schemeClr val="bg2"/>
                </a:solidFill>
                <a:sym typeface="Symbol" charset="0"/>
              </a:rPr>
              <a:t>Array float 3 {-1.0,-1.0,-1.0}</a:t>
            </a:r>
            <a:endParaRPr lang="en-US" sz="1000">
              <a:solidFill>
                <a:schemeClr val="bg2"/>
              </a:solidFill>
              <a:sym typeface="Symbol" charset="0"/>
            </a:endParaRPr>
          </a:p>
        </p:txBody>
      </p:sp>
      <p:sp>
        <p:nvSpPr>
          <p:cNvPr id="109585" name="Text Box 17"/>
          <p:cNvSpPr txBox="1">
            <a:spLocks noChangeArrowheads="1"/>
          </p:cNvSpPr>
          <p:nvPr/>
        </p:nvSpPr>
        <p:spPr bwMode="auto">
          <a:xfrm>
            <a:off x="762000" y="4860925"/>
            <a:ext cx="91440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solidFill>
                  <a:schemeClr val="bg2"/>
                </a:solidFill>
              </a:rPr>
              <a:t>i </a:t>
            </a:r>
            <a:r>
              <a:rPr lang="en-US" sz="1000">
                <a:solidFill>
                  <a:schemeClr val="bg2"/>
                </a:solidFill>
                <a:sym typeface="Symbol" charset="0"/>
              </a:rPr>
              <a:t> </a:t>
            </a:r>
            <a:r>
              <a:rPr lang="en-US" sz="800">
                <a:solidFill>
                  <a:schemeClr val="bg2"/>
                </a:solidFill>
                <a:sym typeface="Symbol" charset="0"/>
              </a:rPr>
              <a:t>int 3</a:t>
            </a:r>
            <a:endParaRPr lang="en-US" sz="1000">
              <a:solidFill>
                <a:schemeClr val="bg2"/>
              </a:solidFill>
              <a:sym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References to Array Values</a:t>
            </a:r>
          </a:p>
        </p:txBody>
      </p:sp>
      <p:sp>
        <p:nvSpPr>
          <p:cNvPr id="89091" name="Rectangle 3"/>
          <p:cNvSpPr>
            <a:spLocks noGrp="1" noChangeArrowheads="1"/>
          </p:cNvSpPr>
          <p:nvPr>
            <p:ph type="body" idx="1"/>
          </p:nvPr>
        </p:nvSpPr>
        <p:spPr>
          <a:xfrm>
            <a:off x="457200" y="1719263"/>
            <a:ext cx="8229600" cy="1404937"/>
          </a:xfrm>
        </p:spPr>
        <p:txBody>
          <a:bodyPr/>
          <a:lstStyle/>
          <a:p>
            <a:pPr>
              <a:lnSpc>
                <a:spcPct val="90000"/>
              </a:lnSpc>
            </a:pPr>
            <a:r>
              <a:rPr lang="en-US" sz="2200"/>
              <a:t>A closer look at our init function reveals that the array passed in is already initialized by the loop because of the reference to the value…there is no need to pass it back.</a:t>
            </a:r>
          </a:p>
        </p:txBody>
      </p:sp>
      <p:sp>
        <p:nvSpPr>
          <p:cNvPr id="89094" name="AutoShape 6"/>
          <p:cNvSpPr>
            <a:spLocks noChangeArrowheads="1"/>
          </p:cNvSpPr>
          <p:nvPr/>
        </p:nvSpPr>
        <p:spPr bwMode="auto">
          <a:xfrm>
            <a:off x="3810000" y="4800600"/>
            <a:ext cx="533400" cy="381000"/>
          </a:xfrm>
          <a:prstGeom prst="rightArrow">
            <a:avLst>
              <a:gd name="adj1" fmla="val 50000"/>
              <a:gd name="adj2" fmla="val 35000"/>
            </a:avLst>
          </a:prstGeom>
          <a:solidFill>
            <a:schemeClr val="accent1"/>
          </a:solidFill>
          <a:ln w="9525">
            <a:solidFill>
              <a:schemeClr val="tx1"/>
            </a:solidFill>
            <a:miter lim="800000"/>
            <a:headEnd/>
            <a:tailEnd/>
          </a:ln>
        </p:spPr>
        <p:txBody>
          <a:bodyPr wrap="none" anchor="ctr"/>
          <a:lstStyle/>
          <a:p>
            <a:endParaRPr lang="en-US"/>
          </a:p>
        </p:txBody>
      </p:sp>
      <p:sp>
        <p:nvSpPr>
          <p:cNvPr id="89095" name="Text Box 7"/>
          <p:cNvSpPr txBox="1">
            <a:spLocks noChangeArrowheads="1"/>
          </p:cNvSpPr>
          <p:nvPr/>
        </p:nvSpPr>
        <p:spPr bwMode="auto">
          <a:xfrm>
            <a:off x="1219200" y="35814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solidFill>
                  <a:srgbClr val="FF0000"/>
                </a:solidFill>
              </a:rPr>
              <a:t>float[3]</a:t>
            </a:r>
            <a:r>
              <a:rPr lang="en-US" sz="1600"/>
              <a:t>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solidFill>
                  <a:srgbClr val="FF0000"/>
                </a:solidFill>
              </a:rPr>
              <a:t>q = init(q);</a:t>
            </a:r>
            <a:endParaRPr lang="en-US" sz="1600"/>
          </a:p>
        </p:txBody>
      </p:sp>
      <p:sp>
        <p:nvSpPr>
          <p:cNvPr id="89096" name="Text Box 8"/>
          <p:cNvSpPr txBox="1">
            <a:spLocks noChangeArrowheads="1"/>
          </p:cNvSpPr>
          <p:nvPr/>
        </p:nvSpPr>
        <p:spPr bwMode="auto">
          <a:xfrm>
            <a:off x="4699000" y="3733800"/>
            <a:ext cx="1922463" cy="2546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solidFill>
                  <a:srgbClr val="FF0000"/>
                </a:solidFill>
              </a:rPr>
              <a:t>void</a:t>
            </a:r>
            <a:r>
              <a:rPr lang="en-US" sz="1600"/>
              <a:t> init(float[3] a) {</a:t>
            </a:r>
          </a:p>
          <a:p>
            <a:r>
              <a:rPr lang="en-US" sz="1600"/>
              <a:t>   int i = 0;</a:t>
            </a:r>
          </a:p>
          <a:p>
            <a:r>
              <a:rPr lang="en-US" sz="1600"/>
              <a:t>   while (i &lt;= 2) {</a:t>
            </a:r>
          </a:p>
          <a:p>
            <a:r>
              <a:rPr lang="en-US" sz="1600"/>
              <a:t>      a[i] = -1.0;</a:t>
            </a:r>
          </a:p>
          <a:p>
            <a:r>
              <a:rPr lang="en-US" sz="1600"/>
              <a:t>      i = i+1;</a:t>
            </a:r>
          </a:p>
          <a:p>
            <a:r>
              <a:rPr lang="en-US" sz="1600"/>
              <a:t>   }</a:t>
            </a:r>
          </a:p>
          <a:p>
            <a:r>
              <a:rPr lang="en-US" sz="1600"/>
              <a:t>}</a:t>
            </a:r>
          </a:p>
          <a:p>
            <a:endParaRPr lang="en-US" sz="1600"/>
          </a:p>
          <a:p>
            <a:r>
              <a:rPr lang="en-US" sz="1600"/>
              <a:t>float[3] q;</a:t>
            </a:r>
          </a:p>
          <a:p>
            <a:r>
              <a:rPr lang="en-US" sz="1600">
                <a:solidFill>
                  <a:srgbClr val="FF0000"/>
                </a:solidFill>
              </a:rPr>
              <a:t>init(q);</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58371" name="Rectangle 3"/>
          <p:cNvSpPr>
            <a:spLocks noGrp="1" noChangeArrowheads="1"/>
          </p:cNvSpPr>
          <p:nvPr>
            <p:ph type="title"/>
          </p:nvPr>
        </p:nvSpPr>
        <p:spPr/>
        <p:txBody>
          <a:bodyPr/>
          <a:lstStyle/>
          <a:p>
            <a:r>
              <a:rPr lang="en-US"/>
              <a:t>Interpreting Arrays</a:t>
            </a:r>
          </a:p>
        </p:txBody>
      </p:sp>
      <p:sp>
        <p:nvSpPr>
          <p:cNvPr id="5837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58373"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58374"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58375"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58376" name="AutoShape 8"/>
          <p:cNvCxnSpPr>
            <a:cxnSpLocks noChangeShapeType="1"/>
            <a:stCxn id="58374" idx="1"/>
            <a:endCxn id="58372"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8377" name="Text Box 9"/>
          <p:cNvSpPr txBox="1">
            <a:spLocks noChangeArrowheads="1"/>
          </p:cNvSpPr>
          <p:nvPr/>
        </p:nvSpPr>
        <p:spPr bwMode="auto">
          <a:xfrm>
            <a:off x="6065838" y="2305050"/>
            <a:ext cx="2028825" cy="5921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p:txBody>
      </p:sp>
      <p:sp>
        <p:nvSpPr>
          <p:cNvPr id="58378" name="AutoShape 10"/>
          <p:cNvSpPr>
            <a:spLocks noChangeArrowheads="1"/>
          </p:cNvSpPr>
          <p:nvPr/>
        </p:nvSpPr>
        <p:spPr bwMode="auto">
          <a:xfrm>
            <a:off x="5638800" y="2286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58379" name="Text Box 11"/>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{3,-2,10}</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60419" name="Rectangle 3"/>
          <p:cNvSpPr>
            <a:spLocks noGrp="1" noChangeArrowheads="1"/>
          </p:cNvSpPr>
          <p:nvPr>
            <p:ph type="title"/>
          </p:nvPr>
        </p:nvSpPr>
        <p:spPr/>
        <p:txBody>
          <a:bodyPr/>
          <a:lstStyle/>
          <a:p>
            <a:r>
              <a:rPr lang="en-US"/>
              <a:t>Interpreting Arrays</a:t>
            </a:r>
          </a:p>
        </p:txBody>
      </p:sp>
      <p:sp>
        <p:nvSpPr>
          <p:cNvPr id="6042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60421"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60422"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60423"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60424" name="AutoShape 8"/>
          <p:cNvCxnSpPr>
            <a:cxnSpLocks noChangeShapeType="1"/>
            <a:stCxn id="60422" idx="1"/>
            <a:endCxn id="60420"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25" name="Text Box 9"/>
          <p:cNvSpPr txBox="1">
            <a:spLocks noChangeArrowheads="1"/>
          </p:cNvSpPr>
          <p:nvPr/>
        </p:nvSpPr>
        <p:spPr bwMode="auto">
          <a:xfrm>
            <a:off x="6065838" y="2305050"/>
            <a:ext cx="2028825" cy="5921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p:txBody>
      </p:sp>
      <p:sp>
        <p:nvSpPr>
          <p:cNvPr id="60426" name="AutoShape 10"/>
          <p:cNvSpPr>
            <a:spLocks noChangeArrowheads="1"/>
          </p:cNvSpPr>
          <p:nvPr/>
        </p:nvSpPr>
        <p:spPr bwMode="auto">
          <a:xfrm>
            <a:off x="5638800" y="2590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60427" name="Text Box 11"/>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{3,-2,10}</a:t>
            </a:r>
          </a:p>
        </p:txBody>
      </p:sp>
      <p:sp>
        <p:nvSpPr>
          <p:cNvPr id="60428" name="Text Box 12"/>
          <p:cNvSpPr txBox="1">
            <a:spLocks noChangeArrowheads="1"/>
          </p:cNvSpPr>
          <p:nvPr/>
        </p:nvSpPr>
        <p:spPr bwMode="auto">
          <a:xfrm>
            <a:off x="762000" y="2819400"/>
            <a:ext cx="16922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000"/>
              <a:t>b </a:t>
            </a:r>
            <a:r>
              <a:rPr lang="en-US" sz="1000">
                <a:sym typeface="Symbol" charset="0"/>
              </a:rPr>
              <a:t> Array int 3 {3,-2,10}</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Computing with Arrays</a:t>
            </a:r>
          </a:p>
        </p:txBody>
      </p:sp>
      <p:sp>
        <p:nvSpPr>
          <p:cNvPr id="7171" name="Rectangle 3"/>
          <p:cNvSpPr>
            <a:spLocks noGrp="1" noChangeArrowheads="1"/>
          </p:cNvSpPr>
          <p:nvPr>
            <p:ph type="body" idx="1"/>
          </p:nvPr>
        </p:nvSpPr>
        <p:spPr>
          <a:xfrm>
            <a:off x="457200" y="1719263"/>
            <a:ext cx="8458200" cy="4411662"/>
          </a:xfrm>
        </p:spPr>
        <p:txBody>
          <a:bodyPr/>
          <a:lstStyle/>
          <a:p>
            <a:r>
              <a:rPr lang="en-US"/>
              <a:t>Just as in the case of scalar variables, array variables can appear in two types of contexts:</a:t>
            </a:r>
          </a:p>
          <a:p>
            <a:pPr lvl="1"/>
            <a:r>
              <a:rPr lang="en-US"/>
              <a:t>Expressions: here we read the contents of the array location indexed, e.g., x = a[2].</a:t>
            </a:r>
          </a:p>
          <a:p>
            <a:pPr lvl="1"/>
            <a:r>
              <a:rPr lang="en-US"/>
              <a:t>Assignment statements: here we access the index array location and update its contents, e.g., a[2] = x</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Computing with Arrays</a:t>
            </a:r>
          </a:p>
        </p:txBody>
      </p:sp>
      <p:sp>
        <p:nvSpPr>
          <p:cNvPr id="8195" name="Rectangle 3"/>
          <p:cNvSpPr>
            <a:spLocks noGrp="1" noChangeArrowheads="1"/>
          </p:cNvSpPr>
          <p:nvPr>
            <p:ph type="body" idx="1"/>
          </p:nvPr>
        </p:nvSpPr>
        <p:spPr>
          <a:xfrm>
            <a:off x="457200" y="1719263"/>
            <a:ext cx="8229600" cy="1328737"/>
          </a:xfrm>
        </p:spPr>
        <p:txBody>
          <a:bodyPr/>
          <a:lstStyle/>
          <a:p>
            <a:r>
              <a:rPr lang="en-US"/>
              <a:t>Here is a program that computes a sequence of numbers into an array:</a:t>
            </a:r>
          </a:p>
        </p:txBody>
      </p:sp>
      <p:sp>
        <p:nvSpPr>
          <p:cNvPr id="8196" name="Text Box 4"/>
          <p:cNvSpPr txBox="1">
            <a:spLocks noChangeArrowheads="1"/>
          </p:cNvSpPr>
          <p:nvPr/>
        </p:nvSpPr>
        <p:spPr bwMode="auto">
          <a:xfrm>
            <a:off x="3032125" y="3494088"/>
            <a:ext cx="2011363" cy="1812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2531" name="Rectangle 3"/>
          <p:cNvSpPr>
            <a:spLocks noGrp="1" noChangeArrowheads="1"/>
          </p:cNvSpPr>
          <p:nvPr>
            <p:ph type="title"/>
          </p:nvPr>
        </p:nvSpPr>
        <p:spPr/>
        <p:txBody>
          <a:bodyPr/>
          <a:lstStyle/>
          <a:p>
            <a:r>
              <a:rPr lang="en-US"/>
              <a:t>Interpreting Arrays</a:t>
            </a:r>
          </a:p>
        </p:txBody>
      </p:sp>
      <p:sp>
        <p:nvSpPr>
          <p:cNvPr id="22533"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2534"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22535" name="AutoShape 7"/>
          <p:cNvCxnSpPr>
            <a:cxnSpLocks noChangeShapeType="1"/>
            <a:stCxn id="22534" idx="0"/>
            <a:endCxn id="22533"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2253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22537" name="Text Box 9"/>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2253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000"/>
              <a:t>Current Scope Pointer</a:t>
            </a:r>
          </a:p>
        </p:txBody>
      </p:sp>
      <p:sp>
        <p:nvSpPr>
          <p:cNvPr id="2253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22540" name="AutoShape 12"/>
          <p:cNvCxnSpPr>
            <a:cxnSpLocks noChangeShapeType="1"/>
            <a:stCxn id="22538" idx="1"/>
            <a:endCxn id="22533"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543" name="Text Box 15"/>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sc402-ln001">
  <a:themeElements>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1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1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1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1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1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1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1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1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1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402:csc402-ln001.ppt</Template>
  <TotalTime>4947</TotalTime>
  <Words>5079</Words>
  <Application>Microsoft Macintosh PowerPoint</Application>
  <PresentationFormat>On-screen Show (4:3)</PresentationFormat>
  <Paragraphs>926</Paragraphs>
  <Slides>49</Slides>
  <Notes>49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csc402-ln001</vt:lpstr>
      <vt:lpstr>Structured Data Types</vt:lpstr>
      <vt:lpstr>Arrays</vt:lpstr>
      <vt:lpstr>Arrays </vt:lpstr>
      <vt:lpstr>Interpreting Arrays</vt:lpstr>
      <vt:lpstr>Interpreting Arrays</vt:lpstr>
      <vt:lpstr>Interpreting Arrays</vt:lpstr>
      <vt:lpstr>Computing with Arrays</vt:lpstr>
      <vt:lpstr>Computing with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Computing with Arrays</vt:lpstr>
      <vt:lpstr>Functions and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Functions and Arrays</vt:lpstr>
      <vt:lpstr>Functions and Arrays</vt:lpstr>
      <vt:lpstr>References to Array Values</vt:lpstr>
      <vt:lpstr>Array References</vt:lpstr>
      <vt:lpstr>Array References</vt:lpstr>
      <vt:lpstr>Array References</vt:lpstr>
      <vt:lpstr>Array References</vt:lpstr>
      <vt:lpstr>References to Array Values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References to Array Values</vt:lpstr>
    </vt:vector>
  </TitlesOfParts>
  <Company>Lutz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Lutz</dc:creator>
  <cp:lastModifiedBy>Lutz</cp:lastModifiedBy>
  <cp:revision>13</cp:revision>
  <dcterms:created xsi:type="dcterms:W3CDTF">2011-11-28T02:41:22Z</dcterms:created>
  <dcterms:modified xsi:type="dcterms:W3CDTF">2012-12-03T15:09:24Z</dcterms:modified>
</cp:coreProperties>
</file>