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 varScale="1">
        <p:scale>
          <a:sx n="92" d="100"/>
          <a:sy n="92" d="100"/>
        </p:scale>
        <p:origin x="-2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B2AFA5-C39D-7D48-877A-C207125DA1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A3527-0498-7249-99E0-9AB40469980C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294D1-7C93-4243-B5C2-9900D5DB7866}" type="slidenum">
              <a:rPr lang="en-US"/>
              <a:pPr/>
              <a:t>10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7284B-982C-5842-989B-A9154B1F32DD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AB637-4892-1649-BC70-942EF332198B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E2DA8-1D4C-5048-9D33-AD75390A95CF}" type="slidenum">
              <a:rPr lang="en-US"/>
              <a:pPr/>
              <a:t>13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ADAA5-7533-E242-90C1-354505953C8F}" type="slidenum">
              <a:rPr lang="en-US"/>
              <a:pPr/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4E15D-8BD7-F342-9771-221DEF3FE95C}" type="slidenum">
              <a:rPr lang="en-US"/>
              <a:pPr/>
              <a:t>15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7DBE9-5F7D-C144-A4A0-A8CEBD2EABDD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B03DF-E176-1946-8CE5-622FE8C0FF4F}" type="slidenum">
              <a:rPr lang="en-US"/>
              <a:pPr/>
              <a:t>17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D0CE0-C50F-964B-BB74-80765104A8CB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D6258-42D7-2145-A2E5-8471FE1CC0CC}" type="slidenum">
              <a:rPr lang="en-US"/>
              <a:pPr/>
              <a:t>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13A4A-F4A2-1C4E-BE78-0F7F852CAC51}" type="slidenum">
              <a:rPr lang="en-US"/>
              <a:pPr/>
              <a:t>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3B8A3-0366-4745-A379-75414644D0F8}" type="slidenum">
              <a:rPr lang="en-US"/>
              <a:pPr/>
              <a:t>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7C5BA-428A-2F46-9CB0-656EA47B5C0D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CDD2B-60EB-2648-B54D-2F81D556C496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D9A6D-BBE2-0041-BF30-9EBDEF542D27}" type="slidenum">
              <a:rPr lang="en-US"/>
              <a:pPr/>
              <a:t>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337AB-A6E9-1449-8C28-816A651CE771}" type="slidenum">
              <a:rPr lang="en-US"/>
              <a:pPr/>
              <a:t>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AE66B2C-E14A-244D-856E-8C4ED39346D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131B4-1652-6543-AE97-607767629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9319F-04ED-4149-950F-C15774E3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4E59-3302-DE4F-96F7-711E63448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58CE-E2E4-A24F-B514-952C6C2F3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775B5-BD6A-D748-B12F-20436A2FCB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A630E-FB9F-D84F-BECF-A4D6AF109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CC1D0-696F-534C-B1F3-9A4FA6E8EA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A4CF7-D9CC-C447-95C5-DEA6E2C97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F8B6D-188B-F345-B1AE-043407C8F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A8E81-C3F8-794A-A0D1-0F58603346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8BEEA8E-4AD4-874B-9241-DC917027DC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/>
              <a:t>The key insight here is that arrays can be viewed as </a:t>
            </a:r>
            <a:r>
              <a:rPr lang="en-US" i="1"/>
              <a:t>modifiers</a:t>
            </a:r>
            <a:r>
              <a:rPr lang="en-US"/>
              <a:t> to some base type such as int or float, e.g. int[10]</a:t>
            </a:r>
          </a:p>
          <a:p>
            <a:r>
              <a:rPr lang="en-US"/>
              <a:t>This is expressed with the grammar rules: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362200" y="4191000"/>
            <a:ext cx="4403725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dataType:		'int' arrayTypeModifier?</a:t>
            </a:r>
          </a:p>
          <a:p>
            <a:r>
              <a:rPr lang="en-US"/>
              <a:t>	|	'float' arrayTypeModifier?</a:t>
            </a:r>
          </a:p>
          <a:p>
            <a:r>
              <a:rPr lang="en-US"/>
              <a:t>	|	'string' arrayTypeModifier?</a:t>
            </a:r>
          </a:p>
          <a:p>
            <a:r>
              <a:rPr lang="en-US"/>
              <a:t>	;</a:t>
            </a:r>
          </a:p>
          <a:p>
            <a:endParaRPr lang="en-US"/>
          </a:p>
          <a:p>
            <a:r>
              <a:rPr lang="en-US"/>
              <a:t>arrayTypeModifier</a:t>
            </a:r>
          </a:p>
          <a:p>
            <a:r>
              <a:rPr lang="en-US"/>
              <a:t>	:	'[' INT ']'</a:t>
            </a:r>
          </a:p>
          <a:p>
            <a:r>
              <a:rPr lang="en-US"/>
              <a:t>	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Up to now we were able to describe our types with tokens such as INTEGER or FLOAT</a:t>
            </a:r>
          </a:p>
          <a:p>
            <a:pPr>
              <a:lnSpc>
                <a:spcPct val="90000"/>
              </a:lnSpc>
            </a:pPr>
            <a:r>
              <a:rPr lang="en-US" sz="2600"/>
              <a:t>With the introduction of arrays this is no longer true, the type</a:t>
            </a:r>
            <a:br>
              <a:rPr lang="en-US" sz="2600"/>
            </a:br>
            <a:r>
              <a:rPr lang="en-US" sz="2600"/>
              <a:t>    int[10]</a:t>
            </a:r>
            <a:br>
              <a:rPr lang="en-US" sz="2600"/>
            </a:br>
            <a:r>
              <a:rPr lang="en-US" sz="2600"/>
              <a:t>is different from the type</a:t>
            </a:r>
            <a:br>
              <a:rPr lang="en-US" sz="2600"/>
            </a:br>
            <a:r>
              <a:rPr lang="en-US" sz="2600"/>
              <a:t>    int[20]</a:t>
            </a:r>
            <a:br>
              <a:rPr lang="en-US" sz="2600"/>
            </a:br>
            <a:r>
              <a:rPr lang="en-US" sz="2600"/>
              <a:t>and is certainly different from the type</a:t>
            </a:r>
            <a:br>
              <a:rPr lang="en-US" sz="2600"/>
            </a:br>
            <a:r>
              <a:rPr lang="en-US" sz="2600"/>
              <a:t>    int</a:t>
            </a:r>
          </a:p>
          <a:p>
            <a:pPr>
              <a:lnSpc>
                <a:spcPct val="90000"/>
              </a:lnSpc>
            </a:pPr>
            <a:r>
              <a:rPr lang="en-US" sz="2600"/>
              <a:t>In order to describe structured types in our AST we need type descriptors, that is, structural descriptions of the type at hand.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/>
              <a:t>In our previous language we had the following implementation for types: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52600" y="3352800"/>
            <a:ext cx="46513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dataType returns [int type]</a:t>
            </a:r>
          </a:p>
          <a:p>
            <a:r>
              <a:rPr lang="en-US" sz="1200"/>
              <a:t>	:	'int'	{$type=Value.INTEGER;}</a:t>
            </a:r>
          </a:p>
          <a:p>
            <a:r>
              <a:rPr lang="en-US" sz="1200"/>
              <a:t>	|	'float'	{$type=Value.FLOAT;}</a:t>
            </a:r>
          </a:p>
          <a:p>
            <a:r>
              <a:rPr lang="en-US" sz="1200"/>
              <a:t>	|	'string'	{$type=Value.STRING;}</a:t>
            </a:r>
          </a:p>
          <a:p>
            <a:r>
              <a:rPr lang="en-US" sz="1200"/>
              <a:t>	;</a:t>
            </a:r>
          </a:p>
          <a:p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/>
              <a:t>In our new language we accomplish this with a class hierarchy: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75125" y="29718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Type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362200" y="3733800"/>
            <a:ext cx="1211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ScalarType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940175" y="3733800"/>
            <a:ext cx="1120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ArrayType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15000" y="3733800"/>
            <a:ext cx="1416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FunctionType</a:t>
            </a:r>
          </a:p>
        </p:txBody>
      </p:sp>
      <p:cxnSp>
        <p:nvCxnSpPr>
          <p:cNvPr id="17416" name="AutoShape 8"/>
          <p:cNvCxnSpPr>
            <a:cxnSpLocks noChangeShapeType="1"/>
            <a:stCxn id="17413" idx="0"/>
            <a:endCxn id="17412" idx="2"/>
          </p:cNvCxnSpPr>
          <p:nvPr/>
        </p:nvCxnSpPr>
        <p:spPr bwMode="auto">
          <a:xfrm flipV="1">
            <a:off x="2968625" y="3308350"/>
            <a:ext cx="152558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9"/>
          <p:cNvCxnSpPr>
            <a:cxnSpLocks noChangeShapeType="1"/>
            <a:stCxn id="17414" idx="0"/>
            <a:endCxn id="17412" idx="2"/>
          </p:cNvCxnSpPr>
          <p:nvPr/>
        </p:nvCxnSpPr>
        <p:spPr bwMode="auto">
          <a:xfrm flipH="1" flipV="1">
            <a:off x="4494213" y="3308350"/>
            <a:ext cx="63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0"/>
          <p:cNvCxnSpPr>
            <a:cxnSpLocks noChangeShapeType="1"/>
            <a:stCxn id="17412" idx="2"/>
            <a:endCxn id="17415" idx="0"/>
          </p:cNvCxnSpPr>
          <p:nvPr/>
        </p:nvCxnSpPr>
        <p:spPr bwMode="auto">
          <a:xfrm>
            <a:off x="4494213" y="3308350"/>
            <a:ext cx="1928812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822325" y="4635500"/>
            <a:ext cx="678815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dataType returns [Type type]</a:t>
            </a:r>
          </a:p>
          <a:p>
            <a:r>
              <a:rPr lang="en-US" sz="1000"/>
              <a:t>	:	'int' '[' INT ']'	{$type=new ArrayType(Type.INTEGER,Integer.parseInt($INT.text));}</a:t>
            </a:r>
          </a:p>
          <a:p>
            <a:r>
              <a:rPr lang="en-US" sz="1000"/>
              <a:t>	|	'int'	{$type=new ScalarType(Type.INTEGER);}</a:t>
            </a:r>
          </a:p>
          <a:p>
            <a:r>
              <a:rPr lang="en-US" sz="1000"/>
              <a:t>	|	'float</a:t>
            </a:r>
            <a:r>
              <a:rPr lang="ja-JP" altLang="en-US" sz="1000"/>
              <a:t>’</a:t>
            </a:r>
            <a:r>
              <a:rPr lang="en-US" sz="1000"/>
              <a:t> '[' INT ']'	{$type=new ArrayType(Type.FLOAT,Integer.parseInt($INT.text));}</a:t>
            </a:r>
          </a:p>
          <a:p>
            <a:r>
              <a:rPr lang="en-US" sz="1000"/>
              <a:t>	|	'float'	{$type=new ScalarType(Type.FLOAT);}</a:t>
            </a:r>
          </a:p>
          <a:p>
            <a:r>
              <a:rPr lang="en-US" sz="1000"/>
              <a:t>	|	'string' '[' INT ']'	{$type=new ArrayType(Type.STRING,Integer.parseInt($INT.text));}</a:t>
            </a:r>
          </a:p>
          <a:p>
            <a:r>
              <a:rPr lang="en-US" sz="1000"/>
              <a:t>	|	'string'	{$type=new ScalarType(Type.STRING);}</a:t>
            </a:r>
          </a:p>
          <a:p>
            <a:r>
              <a:rPr lang="en-US" sz="1000"/>
              <a:t>	;</a:t>
            </a:r>
          </a:p>
          <a:p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	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r>
              <a:rPr lang="en-US" sz="2600"/>
              <a:t>Going from a token based type system to type descriptors has ramification for the type checker:</a:t>
            </a:r>
          </a:p>
          <a:p>
            <a:pPr lvl="1"/>
            <a:r>
              <a:rPr lang="en-US" sz="2200"/>
              <a:t>Checking for compatible types is more complicated because we have to do a structural comparison</a:t>
            </a:r>
          </a:p>
          <a:p>
            <a:pPr lvl="1"/>
            <a:r>
              <a:rPr lang="en-US" sz="2200"/>
              <a:t>Type promotions (widening conversions) should only be applied to scalar types</a:t>
            </a:r>
          </a:p>
          <a:p>
            <a:pPr lvl="2"/>
            <a:r>
              <a:rPr lang="en-US" sz="2100"/>
              <a:t>This is a design decision, we could also allow for code like this if we so choose: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124200" y="4941888"/>
            <a:ext cx="416401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int[3] a = {1,2,3};</a:t>
            </a:r>
          </a:p>
          <a:p>
            <a:r>
              <a:rPr lang="en-US"/>
              <a:t>float[3] b;</a:t>
            </a:r>
          </a:p>
          <a:p>
            <a:r>
              <a:rPr lang="en-US"/>
              <a:t>b = a;  // element by element type promotion</a:t>
            </a:r>
          </a:p>
          <a:p>
            <a:r>
              <a:rPr lang="en-US"/>
              <a:t>put b;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565525" y="6237288"/>
            <a:ext cx="2116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 {1.0, 2.0, 3.0}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 vs. Values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/>
              <a:t>Type descriptors are structural descriptions of types in the AST</a:t>
            </a:r>
          </a:p>
          <a:p>
            <a:r>
              <a:rPr lang="en-US"/>
              <a:t>The type descriptions are used in variable declarations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4483100"/>
            <a:ext cx="77724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000"/>
              <a:t>stmt returns [Stmt ast]</a:t>
            </a:r>
          </a:p>
          <a:p>
            <a:r>
              <a:rPr lang="en-US" sz="1000"/>
              <a:t>	:	…</a:t>
            </a:r>
          </a:p>
          <a:p>
            <a:r>
              <a:rPr lang="en-US" sz="1000"/>
              <a:t>	|	dt=dataType VAR '=' initializer ';'	      { $ast = new VarDeclStmt($dt.type,$VAR.text,$initializer.ast); }</a:t>
            </a:r>
          </a:p>
          <a:p>
            <a:r>
              <a:rPr lang="en-US" sz="1000"/>
              <a:t>	|	…</a:t>
            </a:r>
          </a:p>
          <a:p>
            <a:r>
              <a:rPr lang="en-US" sz="1000"/>
              <a:t>	;</a:t>
            </a:r>
          </a:p>
          <a:p>
            <a:r>
              <a:rPr lang="en-US" sz="100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 vs. Values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Values are objects that we associate with variables in the symbol table</a:t>
            </a:r>
          </a:p>
          <a:p>
            <a:pPr>
              <a:lnSpc>
                <a:spcPct val="90000"/>
              </a:lnSpc>
            </a:pPr>
            <a:r>
              <a:rPr lang="en-US" sz="2400"/>
              <a:t>Values represent actual values such as integer values that can be copied and with which we can compute.</a:t>
            </a:r>
          </a:p>
          <a:p>
            <a:pPr>
              <a:lnSpc>
                <a:spcPct val="90000"/>
              </a:lnSpc>
            </a:pPr>
            <a:r>
              <a:rPr lang="en-US" sz="2400"/>
              <a:t>In our language values are represented by the following class hierarchy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70325" y="4103688"/>
            <a:ext cx="703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08125" y="4865688"/>
            <a:ext cx="922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IntValue</a:t>
            </a:r>
            <a:endParaRPr lang="en-US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879725" y="4865688"/>
            <a:ext cx="115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FloatValue</a:t>
            </a:r>
            <a:endParaRPr lang="en-US" dirty="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479925" y="4865688"/>
            <a:ext cx="1230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StringValue</a:t>
            </a:r>
            <a:endParaRPr lang="en-US" dirty="0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384925" y="4865688"/>
            <a:ext cx="11844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ArrayValue</a:t>
            </a:r>
            <a:endParaRPr lang="en-US" dirty="0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604125" y="4876800"/>
            <a:ext cx="1481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FunctionValue</a:t>
            </a:r>
            <a:endParaRPr lang="en-US" dirty="0"/>
          </a:p>
        </p:txBody>
      </p:sp>
      <p:cxnSp>
        <p:nvCxnSpPr>
          <p:cNvPr id="21515" name="AutoShape 11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969299" y="4440238"/>
            <a:ext cx="225265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2"/>
          <p:cNvCxnSpPr>
            <a:cxnSpLocks noChangeShapeType="1"/>
            <a:stCxn id="21511" idx="0"/>
            <a:endCxn id="21509" idx="2"/>
          </p:cNvCxnSpPr>
          <p:nvPr/>
        </p:nvCxnSpPr>
        <p:spPr bwMode="auto">
          <a:xfrm flipV="1">
            <a:off x="3454913" y="4440238"/>
            <a:ext cx="767044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3"/>
          <p:cNvCxnSpPr>
            <a:cxnSpLocks noChangeShapeType="1"/>
            <a:stCxn id="21512" idx="0"/>
            <a:endCxn id="21509" idx="2"/>
          </p:cNvCxnSpPr>
          <p:nvPr/>
        </p:nvCxnSpPr>
        <p:spPr bwMode="auto">
          <a:xfrm flipH="1" flipV="1">
            <a:off x="4221957" y="4440238"/>
            <a:ext cx="873081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4"/>
          <p:cNvCxnSpPr>
            <a:cxnSpLocks noChangeShapeType="1"/>
            <a:stCxn id="21509" idx="2"/>
            <a:endCxn id="21513" idx="0"/>
          </p:cNvCxnSpPr>
          <p:nvPr/>
        </p:nvCxnSpPr>
        <p:spPr bwMode="auto">
          <a:xfrm>
            <a:off x="4221957" y="4440238"/>
            <a:ext cx="275518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5"/>
          <p:cNvCxnSpPr>
            <a:cxnSpLocks noChangeShapeType="1"/>
            <a:stCxn id="21509" idx="2"/>
            <a:endCxn id="21514" idx="0"/>
          </p:cNvCxnSpPr>
          <p:nvPr/>
        </p:nvCxnSpPr>
        <p:spPr bwMode="auto">
          <a:xfrm>
            <a:off x="4221957" y="4440238"/>
            <a:ext cx="4122766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 vs. Values</a:t>
            </a:r>
          </a:p>
        </p:txBody>
      </p:sp>
      <p:sp>
        <p:nvSpPr>
          <p:cNvPr id="2254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Type Descriptors are just structural descriptions of the type in the AST</a:t>
            </a:r>
          </a:p>
          <a:p>
            <a:pPr>
              <a:lnSpc>
                <a:spcPct val="90000"/>
              </a:lnSpc>
            </a:pPr>
            <a:r>
              <a:rPr lang="en-US" dirty="0"/>
              <a:t>Values are object that can hold values that we can compute with: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IntValue</a:t>
            </a:r>
            <a:r>
              <a:rPr lang="en-US" dirty="0" smtClean="0"/>
              <a:t> </a:t>
            </a:r>
            <a:r>
              <a:rPr lang="en-US" dirty="0"/>
              <a:t>- holds an integer value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FloatValue</a:t>
            </a:r>
            <a:r>
              <a:rPr lang="en-US" dirty="0" smtClean="0"/>
              <a:t> </a:t>
            </a:r>
            <a:r>
              <a:rPr lang="en-US" dirty="0"/>
              <a:t>- holds a real value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StringValue</a:t>
            </a:r>
            <a:r>
              <a:rPr lang="en-US" dirty="0" smtClean="0"/>
              <a:t> </a:t>
            </a:r>
            <a:r>
              <a:rPr lang="en-US" dirty="0"/>
              <a:t>- holds a string value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ArrayValue</a:t>
            </a:r>
            <a:r>
              <a:rPr lang="en-US" dirty="0" smtClean="0"/>
              <a:t> </a:t>
            </a:r>
            <a:r>
              <a:rPr lang="en-US" dirty="0"/>
              <a:t>- holds the values of its elements with the appropriate element type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FunctionValue</a:t>
            </a:r>
            <a:r>
              <a:rPr lang="en-US" dirty="0" smtClean="0"/>
              <a:t> </a:t>
            </a:r>
            <a:r>
              <a:rPr lang="en-US" dirty="0"/>
              <a:t>- holds a function value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Descriptors vs Values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3560" name="AutoShape 8"/>
          <p:cNvCxnSpPr>
            <a:cxnSpLocks noChangeShapeType="1"/>
            <a:stCxn id="23558" idx="1"/>
            <a:endCxn id="2355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288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/>
              <a:t>int[3] a = { 3,-2,10 }; 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5638800" y="2286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{3,-2,10}</a:t>
            </a:r>
          </a:p>
        </p:txBody>
      </p:sp>
      <p:sp>
        <p:nvSpPr>
          <p:cNvPr id="23564" name="AutoShape 12"/>
          <p:cNvSpPr>
            <a:spLocks/>
          </p:cNvSpPr>
          <p:nvPr/>
        </p:nvSpPr>
        <p:spPr bwMode="auto">
          <a:xfrm rot="-5400000">
            <a:off x="1600200" y="2286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425575" y="298767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Value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6324600" y="26670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84800" y="3568700"/>
            <a:ext cx="284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Type Descriptor: ArrayType(Type.INTEGER, 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If we take this view of data type modifier then specifying higher dimensional arrays is straight forward: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362200" y="4762500"/>
            <a:ext cx="378301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dataType:		'int' arrayTypeModifier</a:t>
            </a:r>
            <a:r>
              <a:rPr lang="en-US" sz="1200">
                <a:solidFill>
                  <a:srgbClr val="FF0000"/>
                </a:solidFill>
              </a:rPr>
              <a:t>*</a:t>
            </a:r>
            <a:endParaRPr lang="en-US" sz="1200"/>
          </a:p>
          <a:p>
            <a:r>
              <a:rPr lang="en-US" sz="1200"/>
              <a:t>	|	'float' arrayTypeModifier</a:t>
            </a:r>
            <a:r>
              <a:rPr lang="en-US" sz="1200">
                <a:solidFill>
                  <a:srgbClr val="FF0000"/>
                </a:solidFill>
              </a:rPr>
              <a:t>*</a:t>
            </a:r>
            <a:endParaRPr lang="en-US" sz="1200"/>
          </a:p>
          <a:p>
            <a:r>
              <a:rPr lang="en-US" sz="1200"/>
              <a:t>	|	'string' arrayTypeModifier</a:t>
            </a:r>
            <a:r>
              <a:rPr lang="en-US" sz="1200">
                <a:solidFill>
                  <a:srgbClr val="FF0000"/>
                </a:solidFill>
              </a:rPr>
              <a:t>*</a:t>
            </a:r>
            <a:endParaRPr lang="en-US" sz="1200"/>
          </a:p>
          <a:p>
            <a:r>
              <a:rPr lang="en-US" sz="1200"/>
              <a:t>	;</a:t>
            </a:r>
          </a:p>
          <a:p>
            <a:endParaRPr lang="en-US" sz="1200"/>
          </a:p>
          <a:p>
            <a:r>
              <a:rPr lang="en-US" sz="1200"/>
              <a:t>arrayTypeModifier</a:t>
            </a:r>
          </a:p>
          <a:p>
            <a:r>
              <a:rPr lang="en-US" sz="1200"/>
              <a:t>	:	'[' INT ']'</a:t>
            </a:r>
          </a:p>
          <a:p>
            <a:r>
              <a:rPr lang="en-US" sz="1200"/>
              <a:t>	;</a:t>
            </a: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2133600" y="3417888"/>
            <a:ext cx="5970588" cy="392112"/>
            <a:chOff x="1344" y="2153"/>
            <a:chExt cx="3761" cy="247"/>
          </a:xfrm>
        </p:grpSpPr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1344" y="2188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int</a:t>
              </a: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4598" y="2153"/>
              <a:ext cx="5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integer</a:t>
              </a:r>
            </a:p>
          </p:txBody>
        </p:sp>
      </p:grp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2414588" y="3429000"/>
            <a:ext cx="5011737" cy="381000"/>
            <a:chOff x="1521" y="2160"/>
            <a:chExt cx="3157" cy="240"/>
          </a:xfrm>
        </p:grpSpPr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1521" y="2188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[10]</a:t>
              </a: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4128" y="2160"/>
              <a:ext cx="5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array of</a:t>
              </a:r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2822575" y="3429000"/>
            <a:ext cx="3841750" cy="381000"/>
            <a:chOff x="1778" y="2160"/>
            <a:chExt cx="2420" cy="240"/>
          </a:xfrm>
        </p:grpSpPr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1778" y="2188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[10]</a:t>
              </a: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3648" y="2160"/>
              <a:ext cx="5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array of</a:t>
              </a:r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3227388" y="3429000"/>
            <a:ext cx="2674937" cy="381000"/>
            <a:chOff x="2033" y="2160"/>
            <a:chExt cx="1685" cy="240"/>
          </a:xfrm>
        </p:grpSpPr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2033" y="2188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[10]</a:t>
              </a: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168" y="2160"/>
              <a:ext cx="5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array of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also need to allow for array initializers of the form int[2] a = {1,2} in addition to the scalar initializers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057400" y="3417888"/>
            <a:ext cx="54102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	:	…</a:t>
            </a:r>
          </a:p>
          <a:p>
            <a:r>
              <a:rPr lang="en-US"/>
              <a:t>	|	dataType VAR ('=' initializer)? ';</a:t>
            </a:r>
            <a:r>
              <a:rPr lang="ja-JP" altLang="en-US"/>
              <a:t>’</a:t>
            </a:r>
            <a:endParaRPr lang="en-US"/>
          </a:p>
          <a:p>
            <a:r>
              <a:rPr lang="en-US"/>
              <a:t>	|	…</a:t>
            </a:r>
          </a:p>
          <a:p>
            <a:r>
              <a:rPr lang="en-US"/>
              <a:t>	;</a:t>
            </a:r>
          </a:p>
          <a:p>
            <a:endParaRPr lang="en-US"/>
          </a:p>
          <a:p>
            <a:r>
              <a:rPr lang="en-US"/>
              <a:t>initializer</a:t>
            </a:r>
          </a:p>
          <a:p>
            <a:r>
              <a:rPr lang="en-US"/>
              <a:t>	:	exp		// scalar initializer</a:t>
            </a:r>
          </a:p>
          <a:p>
            <a:r>
              <a:rPr lang="en-US"/>
              <a:t>	|	'{' exp (',' exp)* '}'	// array initializer</a:t>
            </a:r>
          </a:p>
          <a:p>
            <a:r>
              <a:rPr lang="en-US"/>
              <a:t>	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r>
              <a:rPr lang="en-US" sz="2600"/>
              <a:t>The last thing we need to address are the contexts array expression can appear in:</a:t>
            </a:r>
          </a:p>
          <a:p>
            <a:pPr lvl="1"/>
            <a:r>
              <a:rPr lang="en-US" sz="2200"/>
              <a:t>Left hand side of an assignment statement</a:t>
            </a:r>
          </a:p>
          <a:p>
            <a:pPr lvl="1"/>
            <a:r>
              <a:rPr lang="en-US" sz="2200"/>
              <a:t>Within an expression</a:t>
            </a:r>
          </a:p>
          <a:p>
            <a:r>
              <a:rPr lang="en-US" sz="2600"/>
              <a:t>We do this with the idea of a storable: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76400" y="4865688"/>
            <a:ext cx="54102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/>
              <a:t>storable:		VAR '[' exp ']'	// array location</a:t>
            </a:r>
          </a:p>
          <a:p>
            <a:r>
              <a:rPr lang="en-US"/>
              <a:t>	|	VAR		// scalar</a:t>
            </a:r>
          </a:p>
          <a:p>
            <a:r>
              <a:rPr lang="en-US"/>
              <a:t>	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1866900"/>
            <a:ext cx="8620125" cy="466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grammar simple5;</a:t>
            </a:r>
          </a:p>
          <a:p>
            <a:endParaRPr lang="en-US" sz="1200"/>
          </a:p>
          <a:p>
            <a:r>
              <a:rPr lang="en-US" sz="1200"/>
              <a:t>//********************************************************</a:t>
            </a:r>
          </a:p>
          <a:p>
            <a:r>
              <a:rPr lang="en-US" sz="1200"/>
              <a:t>// same as simple4 but now includes the array data type.</a:t>
            </a:r>
          </a:p>
          <a:p>
            <a:endParaRPr lang="en-US" sz="1200"/>
          </a:p>
          <a:p>
            <a:r>
              <a:rPr lang="en-US" sz="1200"/>
              <a:t>// grammar rules</a:t>
            </a:r>
          </a:p>
          <a:p>
            <a:endParaRPr lang="en-US" sz="1200"/>
          </a:p>
          <a:p>
            <a:r>
              <a:rPr lang="en-US" sz="1200"/>
              <a:t>options{</a:t>
            </a:r>
          </a:p>
          <a:p>
            <a:r>
              <a:rPr lang="en-US" sz="1200"/>
              <a:t>k=10;</a:t>
            </a:r>
          </a:p>
          <a:p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prog	:	stmt+;</a:t>
            </a:r>
          </a:p>
          <a:p>
            <a:endParaRPr lang="en-US" sz="1200"/>
          </a:p>
          <a:p>
            <a:r>
              <a:rPr lang="en-US" sz="1200"/>
              <a:t>stmt	:	(dataType|'void') VAR '(' formalParamList? ')' stmt  // declare a function</a:t>
            </a:r>
          </a:p>
          <a:p>
            <a:r>
              <a:rPr lang="en-US" sz="1200"/>
              <a:t>	|	dataType VAR ('=' initializer)? ';'	// declare variable in current scope with optional initializer</a:t>
            </a:r>
          </a:p>
          <a:p>
            <a:r>
              <a:rPr lang="en-US" sz="1200"/>
              <a:t>	|	</a:t>
            </a:r>
            <a:r>
              <a:rPr lang="en-US" sz="1200">
                <a:solidFill>
                  <a:srgbClr val="FF0000"/>
                </a:solidFill>
              </a:rPr>
              <a:t>storable</a:t>
            </a:r>
            <a:r>
              <a:rPr lang="en-US" sz="1200"/>
              <a:t> '=' exp ';'		// assign value to a location</a:t>
            </a:r>
          </a:p>
          <a:p>
            <a:r>
              <a:rPr lang="en-US" sz="1200"/>
              <a:t>	|	'get' (prompt ',')? </a:t>
            </a:r>
            <a:r>
              <a:rPr lang="en-US" sz="1200">
                <a:solidFill>
                  <a:srgbClr val="FF0000"/>
                </a:solidFill>
              </a:rPr>
              <a:t>storable</a:t>
            </a:r>
            <a:r>
              <a:rPr lang="en-US" sz="1200"/>
              <a:t> ';'	// prompt user for a value and assign it to a location</a:t>
            </a:r>
          </a:p>
          <a:p>
            <a:r>
              <a:rPr lang="en-US" sz="1200"/>
              <a:t>	|	'put' exp (',' exp)* ';'		// print out value(s) to terminal</a:t>
            </a:r>
          </a:p>
          <a:p>
            <a:r>
              <a:rPr lang="en-US" sz="1200"/>
              <a:t>	|	VAR '(' actualParamList? ')' ';'  	// function call statement</a:t>
            </a:r>
          </a:p>
          <a:p>
            <a:r>
              <a:rPr lang="en-US" sz="1200"/>
              <a:t>	|	'return' exp? ';'	</a:t>
            </a:r>
          </a:p>
          <a:p>
            <a:r>
              <a:rPr lang="en-US" sz="1200"/>
              <a:t>	|	'while' '(' exp ')' stmt</a:t>
            </a:r>
          </a:p>
          <a:p>
            <a:r>
              <a:rPr lang="en-US" sz="1200"/>
              <a:t>	|	'if' '(' exp ')' stmt ('else' stmt)?	</a:t>
            </a:r>
          </a:p>
          <a:p>
            <a:r>
              <a:rPr lang="en-US" sz="1200"/>
              <a:t>	|	'{' stmt+ '}'			// block statement (new local scope)</a:t>
            </a:r>
          </a:p>
          <a:p>
            <a:r>
              <a:rPr lang="en-US" sz="1200"/>
              <a:t>	;</a:t>
            </a:r>
          </a:p>
          <a:p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684338" y="1765300"/>
            <a:ext cx="5021262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dataType:		'int' arrayTypeModifier?</a:t>
            </a:r>
          </a:p>
          <a:p>
            <a:r>
              <a:rPr lang="en-US" sz="1200"/>
              <a:t>	|	'float' arrayTypeModifier?</a:t>
            </a:r>
          </a:p>
          <a:p>
            <a:r>
              <a:rPr lang="en-US" sz="1200"/>
              <a:t>	|	'string' arrayTypeModifier?</a:t>
            </a:r>
          </a:p>
          <a:p>
            <a:r>
              <a:rPr lang="en-US" sz="1200"/>
              <a:t>	;</a:t>
            </a:r>
          </a:p>
          <a:p>
            <a:endParaRPr lang="en-US" sz="1200"/>
          </a:p>
          <a:p>
            <a:r>
              <a:rPr lang="en-US" sz="1200"/>
              <a:t>arrayTypeModifier</a:t>
            </a:r>
          </a:p>
          <a:p>
            <a:r>
              <a:rPr lang="en-US" sz="1200"/>
              <a:t>	:	'[' INT ']'</a:t>
            </a:r>
          </a:p>
          <a:p>
            <a:r>
              <a:rPr lang="en-US" sz="1200"/>
              <a:t>	;</a:t>
            </a:r>
          </a:p>
          <a:p>
            <a:r>
              <a:rPr lang="en-US" sz="1200"/>
              <a:t>	</a:t>
            </a:r>
          </a:p>
          <a:p>
            <a:r>
              <a:rPr lang="en-US" sz="1200"/>
              <a:t>initializer</a:t>
            </a:r>
          </a:p>
          <a:p>
            <a:r>
              <a:rPr lang="en-US" sz="1200"/>
              <a:t>	:	exp		// scalar initializer</a:t>
            </a:r>
          </a:p>
          <a:p>
            <a:r>
              <a:rPr lang="en-US" sz="1200"/>
              <a:t>	|	'{' exp (',' exp)* '}'	// array initializer</a:t>
            </a:r>
          </a:p>
          <a:p>
            <a:r>
              <a:rPr lang="en-US" sz="1200"/>
              <a:t>	;</a:t>
            </a:r>
          </a:p>
          <a:p>
            <a:r>
              <a:rPr lang="en-US" sz="1200"/>
              <a:t>	</a:t>
            </a:r>
          </a:p>
          <a:p>
            <a:r>
              <a:rPr lang="en-US" sz="1200"/>
              <a:t>formalParamList</a:t>
            </a:r>
          </a:p>
          <a:p>
            <a:r>
              <a:rPr lang="en-US" sz="1200"/>
              <a:t>	:	dataType VAR (',' dataType VAR)*</a:t>
            </a:r>
          </a:p>
          <a:p>
            <a:r>
              <a:rPr lang="en-US" sz="1200"/>
              <a:t>	;</a:t>
            </a:r>
          </a:p>
          <a:p>
            <a:r>
              <a:rPr lang="en-US" sz="1200"/>
              <a:t>	</a:t>
            </a:r>
          </a:p>
          <a:p>
            <a:r>
              <a:rPr lang="en-US" sz="1200"/>
              <a:t>actualParamList</a:t>
            </a:r>
          </a:p>
          <a:p>
            <a:r>
              <a:rPr lang="en-US" sz="1200"/>
              <a:t>	:	exp (',' exp)*</a:t>
            </a:r>
          </a:p>
          <a:p>
            <a:r>
              <a:rPr lang="en-US" sz="1200"/>
              <a:t>	;</a:t>
            </a:r>
          </a:p>
          <a:p>
            <a:endParaRPr lang="en-US" sz="1200"/>
          </a:p>
          <a:p>
            <a:r>
              <a:rPr lang="en-US" sz="1200"/>
              <a:t>prompt	:	string;</a:t>
            </a:r>
          </a:p>
          <a:p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41325" y="19050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1744663"/>
            <a:ext cx="7119938" cy="466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	:	relexp;</a:t>
            </a:r>
          </a:p>
          <a:p>
            <a:r>
              <a:rPr lang="en-US" sz="1200"/>
              <a:t>relexp	:	addexp (('==' addexp) |('&lt;=' addexp))*;</a:t>
            </a:r>
          </a:p>
          <a:p>
            <a:r>
              <a:rPr lang="en-US" sz="1200"/>
              <a:t>addexp	:	mulexp (('+' mulexp) | ('-' mulexp))*;</a:t>
            </a:r>
          </a:p>
          <a:p>
            <a:r>
              <a:rPr lang="en-US" sz="1200"/>
              <a:t>mulexp	:	atom (('*' atom) | ('/' atom))*;</a:t>
            </a:r>
          </a:p>
          <a:p>
            <a:endParaRPr lang="en-US" sz="1200"/>
          </a:p>
          <a:p>
            <a:r>
              <a:rPr lang="en-US" sz="1200"/>
              <a:t>atom	:	'(' exp ')'</a:t>
            </a:r>
          </a:p>
          <a:p>
            <a:r>
              <a:rPr lang="en-US" sz="1200"/>
              <a:t>	|	VAR '(' actualParamList? ')'  	// function call within an expression</a:t>
            </a:r>
          </a:p>
          <a:p>
            <a:r>
              <a:rPr lang="en-US" sz="1200"/>
              <a:t>	|	</a:t>
            </a:r>
            <a:r>
              <a:rPr lang="en-US" sz="1200">
                <a:solidFill>
                  <a:srgbClr val="FF0000"/>
                </a:solidFill>
              </a:rPr>
              <a:t>storable</a:t>
            </a:r>
            <a:endParaRPr lang="en-US" sz="1200"/>
          </a:p>
          <a:p>
            <a:r>
              <a:rPr lang="en-US" sz="1200"/>
              <a:t>	|	'-'? INT</a:t>
            </a:r>
          </a:p>
          <a:p>
            <a:r>
              <a:rPr lang="en-US" sz="1200"/>
              <a:t>	|	'-'? FLOAT</a:t>
            </a:r>
          </a:p>
          <a:p>
            <a:r>
              <a:rPr lang="en-US" sz="1200"/>
              <a:t>	|	string</a:t>
            </a:r>
          </a:p>
          <a:p>
            <a:r>
              <a:rPr lang="en-US" sz="1200"/>
              <a:t>	;</a:t>
            </a:r>
          </a:p>
          <a:p>
            <a:endParaRPr lang="en-US" sz="1200"/>
          </a:p>
          <a:p>
            <a:r>
              <a:rPr lang="en-US" sz="1200"/>
              <a:t>storable:		VAR '[' exp ']'		// array location</a:t>
            </a:r>
          </a:p>
          <a:p>
            <a:r>
              <a:rPr lang="en-US" sz="1200"/>
              <a:t>	|	VAR		// scalar</a:t>
            </a:r>
          </a:p>
          <a:p>
            <a:r>
              <a:rPr lang="en-US" sz="1200"/>
              <a:t>	;</a:t>
            </a:r>
          </a:p>
          <a:p>
            <a:endParaRPr lang="en-US" sz="1200"/>
          </a:p>
          <a:p>
            <a:r>
              <a:rPr lang="en-US" sz="1200"/>
              <a:t>string returns [String text]</a:t>
            </a:r>
          </a:p>
          <a:p>
            <a:r>
              <a:rPr lang="en-US" sz="1200"/>
              <a:t>	:	STRING	</a:t>
            </a:r>
          </a:p>
          <a:p>
            <a:r>
              <a:rPr lang="en-US" sz="1200"/>
              <a:t>		   {</a:t>
            </a:r>
          </a:p>
          <a:p>
            <a:r>
              <a:rPr lang="en-US" sz="1200"/>
              <a:t>		      // get rid of the quotes in the string</a:t>
            </a:r>
          </a:p>
          <a:p>
            <a:r>
              <a:rPr lang="en-US" sz="1200"/>
              <a:t>		      int size = $STRING.text.length();</a:t>
            </a:r>
          </a:p>
          <a:p>
            <a:r>
              <a:rPr lang="en-US" sz="1200"/>
              <a:t>		      $text = $STRING.text.substring(1,size-1);</a:t>
            </a:r>
          </a:p>
          <a:p>
            <a:r>
              <a:rPr lang="en-US" sz="1200"/>
              <a:t>		   } </a:t>
            </a:r>
          </a:p>
          <a:p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387600"/>
            <a:ext cx="78740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41325" y="1665288"/>
            <a:ext cx="16795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int[3] a = {1,2,3};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84400"/>
            <a:ext cx="7620000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77838" y="1771650"/>
            <a:ext cx="10461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int[3] a;</a:t>
            </a:r>
          </a:p>
          <a:p>
            <a:r>
              <a:rPr lang="en-US"/>
              <a:t>a[1] = 10;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3302</TotalTime>
  <Words>666</Words>
  <Application>Microsoft Macintosh PowerPoint</Application>
  <PresentationFormat>On-screen Show (4:3)</PresentationFormat>
  <Paragraphs>214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csc402-ln003</vt:lpstr>
      <vt:lpstr>Array Implementation</vt:lpstr>
      <vt:lpstr>Array Implementation</vt:lpstr>
      <vt:lpstr>Array Implementation</vt:lpstr>
      <vt:lpstr>Array Implementation</vt:lpstr>
      <vt:lpstr>Array Implementation</vt:lpstr>
      <vt:lpstr>Array Implementation</vt:lpstr>
      <vt:lpstr>Array Implementation</vt:lpstr>
      <vt:lpstr>Array Implementation</vt:lpstr>
      <vt:lpstr>Array Implementation</vt:lpstr>
      <vt:lpstr>Type Descriptors</vt:lpstr>
      <vt:lpstr>Type Descriptors</vt:lpstr>
      <vt:lpstr>Type Descriptors</vt:lpstr>
      <vt:lpstr>Type Descriptors </vt:lpstr>
      <vt:lpstr>Type Descriptors vs. Values</vt:lpstr>
      <vt:lpstr>Type Descriptors vs. Values</vt:lpstr>
      <vt:lpstr>Type Descriptors vs. Values</vt:lpstr>
      <vt:lpstr>Type Descriptors vs Values</vt:lpstr>
    </vt:vector>
  </TitlesOfParts>
  <Company>Lutz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Implementation</dc:title>
  <dc:creator>Lutz</dc:creator>
  <cp:lastModifiedBy>Lutz</cp:lastModifiedBy>
  <cp:revision>7</cp:revision>
  <cp:lastPrinted>2011-11-30T13:08:41Z</cp:lastPrinted>
  <dcterms:created xsi:type="dcterms:W3CDTF">2011-11-30T10:02:23Z</dcterms:created>
  <dcterms:modified xsi:type="dcterms:W3CDTF">2012-12-02T22:37:21Z</dcterms:modified>
</cp:coreProperties>
</file>