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9" r:id="rId9"/>
    <p:sldId id="262" r:id="rId10"/>
    <p:sldId id="268" r:id="rId11"/>
    <p:sldId id="263" r:id="rId12"/>
    <p:sldId id="267" r:id="rId13"/>
    <p:sldId id="270" r:id="rId14"/>
    <p:sldId id="265" r:id="rId15"/>
    <p:sldId id="264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32787"/>
    <p:restoredTop sz="90929"/>
  </p:normalViewPr>
  <p:slideViewPr>
    <p:cSldViewPr>
      <p:cViewPr>
        <p:scale>
          <a:sx n="100" d="100"/>
          <a:sy n="100" d="100"/>
        </p:scale>
        <p:origin x="-2176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viewProps" Target="viewProps.xml"/><Relationship Id="rId4" Type="http://schemas.openxmlformats.org/officeDocument/2006/relationships/slide" Target="slides/slide3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BC2F86-63F2-1844-A2EA-95388B2001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550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74FDFD-70E4-AE47-BB96-BC0BE11E5EED}" type="slidenum">
              <a:rPr lang="en-US"/>
              <a:pPr/>
              <a:t>1</a:t>
            </a:fld>
            <a:endParaRPr lang="en-US"/>
          </a:p>
        </p:txBody>
      </p:sp>
      <p:sp>
        <p:nvSpPr>
          <p:cNvPr id="27650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2ABF03-9A53-7F4A-96D8-A5135CA432AC}" type="slidenum">
              <a:rPr lang="en-US"/>
              <a:pPr/>
              <a:t>10</a:t>
            </a:fld>
            <a:endParaRPr lang="en-US"/>
          </a:p>
        </p:txBody>
      </p:sp>
      <p:sp>
        <p:nvSpPr>
          <p:cNvPr id="32770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6DD453-ED1E-4243-9494-1CCA6152A459}" type="slidenum">
              <a:rPr lang="en-US"/>
              <a:pPr/>
              <a:t>11</a:t>
            </a:fld>
            <a:endParaRPr lang="en-US"/>
          </a:p>
        </p:txBody>
      </p:sp>
      <p:sp>
        <p:nvSpPr>
          <p:cNvPr id="33794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21583F-606E-EE41-8469-5AA04F88A4EF}" type="slidenum">
              <a:rPr lang="en-US"/>
              <a:pPr/>
              <a:t>12</a:t>
            </a:fld>
            <a:endParaRPr lang="en-US"/>
          </a:p>
        </p:txBody>
      </p:sp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418BD3-0DCB-3D4C-8F7C-B7904143DA7A}" type="slidenum">
              <a:rPr lang="en-US"/>
              <a:pPr/>
              <a:t>13</a:t>
            </a:fld>
            <a:endParaRPr lang="en-US"/>
          </a:p>
        </p:txBody>
      </p:sp>
      <p:sp>
        <p:nvSpPr>
          <p:cNvPr id="35842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86ADE7-E79C-9240-8A4C-57D0FCD18FEC}" type="slidenum">
              <a:rPr lang="en-US"/>
              <a:pPr/>
              <a:t>14</a:t>
            </a:fld>
            <a:endParaRPr lang="en-US"/>
          </a:p>
        </p:txBody>
      </p:sp>
      <p:sp>
        <p:nvSpPr>
          <p:cNvPr id="1945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6CA3E-14B6-C745-A28A-24901EE8D18A}" type="slidenum">
              <a:rPr lang="en-US"/>
              <a:pPr/>
              <a:t>15</a:t>
            </a:fld>
            <a:endParaRPr lang="en-US"/>
          </a:p>
        </p:txBody>
      </p:sp>
      <p:sp>
        <p:nvSpPr>
          <p:cNvPr id="36866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BF071-418D-5B41-846C-48CC8DA5BC7B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0E2FC-CA1B-1B42-8AA5-5E63990CB408}" type="slidenum">
              <a:rPr lang="en-US"/>
              <a:pPr/>
              <a:t>3</a:t>
            </a:fld>
            <a:endParaRPr lang="en-US"/>
          </a:p>
        </p:txBody>
      </p:sp>
      <p:sp>
        <p:nvSpPr>
          <p:cNvPr id="1024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9BBC3-BC76-8145-ADB6-6AC705781386}" type="slidenum">
              <a:rPr lang="en-US"/>
              <a:pPr/>
              <a:t>4</a:t>
            </a:fld>
            <a:endParaRPr lang="en-US"/>
          </a:p>
        </p:txBody>
      </p:sp>
      <p:sp>
        <p:nvSpPr>
          <p:cNvPr id="1229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446F9F-3BF9-854C-BFDA-2AC6292CE241}" type="slidenum">
              <a:rPr lang="en-US"/>
              <a:pPr/>
              <a:t>5</a:t>
            </a:fld>
            <a:endParaRPr lang="en-US"/>
          </a:p>
        </p:txBody>
      </p:sp>
      <p:sp>
        <p:nvSpPr>
          <p:cNvPr id="1433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283B4-9E9F-7542-9C7C-3447A6029A4B}" type="slidenum">
              <a:rPr lang="en-US"/>
              <a:pPr/>
              <a:t>6</a:t>
            </a:fld>
            <a:endParaRPr lang="en-US"/>
          </a:p>
        </p:txBody>
      </p:sp>
      <p:sp>
        <p:nvSpPr>
          <p:cNvPr id="28674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8B88A-DDAC-BD41-A54A-355F8C14D818}" type="slidenum">
              <a:rPr lang="en-US"/>
              <a:pPr/>
              <a:t>7</a:t>
            </a:fld>
            <a:endParaRPr lang="en-US"/>
          </a:p>
        </p:txBody>
      </p:sp>
      <p:sp>
        <p:nvSpPr>
          <p:cNvPr id="29698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09E4A6-B35A-D644-8D46-37E753E29BD6}" type="slidenum">
              <a:rPr lang="en-US"/>
              <a:pPr/>
              <a:t>8</a:t>
            </a:fld>
            <a:endParaRPr lang="en-US"/>
          </a:p>
        </p:txBody>
      </p:sp>
      <p:sp>
        <p:nvSpPr>
          <p:cNvPr id="30722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B09321-B933-D845-953C-44BD041ED50A}" type="slidenum">
              <a:rPr lang="en-US"/>
              <a:pPr/>
              <a:t>9</a:t>
            </a:fld>
            <a:endParaRPr lang="en-US"/>
          </a:p>
        </p:txBody>
      </p:sp>
      <p:sp>
        <p:nvSpPr>
          <p:cNvPr id="31746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F0B891C-BFB9-C442-92EC-03266DCB03D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965553-C1DA-0548-8C9F-1FC76593DE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94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66634-0A7D-2841-8B75-D3DA95C8D2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2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FE590F-CFF6-6842-9F2F-050E5ED447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5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20D2BB-E4BD-5344-8A77-FB1DF1578E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2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B57DA4-BCC4-B940-BBD5-D40E39715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0BD4FA-3FA4-BD4D-A66C-4A09F4D3DD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1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C081B1-DD60-5A4B-B6C1-B2DDD343DC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9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368CF-8C95-B044-9755-3EF9D43E90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5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1C9550-8405-424D-8336-F45EDF1737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B0AF1C-8F21-F340-900B-7D7325C495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7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6D7D76D-3ADF-3548-87BF-048351B44F99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Arrays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interpreting programs with arrays we pass around references to array values</a:t>
            </a:r>
          </a:p>
          <a:p>
            <a:r>
              <a:rPr lang="en-US"/>
              <a:t>When compiling arrays to real machines we loose the ability to pass around references to array values (we pass around references to the physical address of the array … more on that later)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Arrays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19137"/>
          </a:xfrm>
        </p:spPr>
        <p:txBody>
          <a:bodyPr/>
          <a:lstStyle/>
          <a:p>
            <a:r>
              <a:rPr lang="en-US"/>
              <a:t>Now consider this program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62000" y="2711450"/>
            <a:ext cx="2312853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/>
              <a:t>int</a:t>
            </a:r>
            <a:r>
              <a:rPr lang="en-US" sz="1600" dirty="0"/>
              <a:t>[5] a  = {1,2,3,4,5};</a:t>
            </a:r>
          </a:p>
          <a:p>
            <a:endParaRPr lang="en-US" sz="1600" dirty="0"/>
          </a:p>
          <a:p>
            <a:r>
              <a:rPr lang="en-US" sz="1600" dirty="0" err="1"/>
              <a:t>int</a:t>
            </a:r>
            <a:r>
              <a:rPr lang="en-US" sz="1600" dirty="0"/>
              <a:t>[5] </a:t>
            </a:r>
            <a:r>
              <a:rPr lang="en-US" sz="1600" dirty="0" err="1"/>
              <a:t>newarray</a:t>
            </a:r>
            <a:r>
              <a:rPr lang="en-US" sz="1600" dirty="0"/>
              <a:t>() {</a:t>
            </a:r>
          </a:p>
          <a:p>
            <a:endParaRPr lang="en-US" sz="1600" dirty="0"/>
          </a:p>
          <a:p>
            <a:r>
              <a:rPr lang="en-US" sz="1600" dirty="0"/>
              <a:t>  return a;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void main() {</a:t>
            </a:r>
          </a:p>
          <a:p>
            <a:r>
              <a:rPr lang="en-US" sz="1600" dirty="0"/>
              <a:t>   </a:t>
            </a:r>
            <a:r>
              <a:rPr lang="en-US" sz="1600" dirty="0" err="1" smtClean="0"/>
              <a:t>int</a:t>
            </a:r>
            <a:r>
              <a:rPr lang="en-US" sz="1600" dirty="0" smtClean="0"/>
              <a:t>[5] b </a:t>
            </a:r>
            <a:r>
              <a:rPr lang="en-US" sz="1600" dirty="0"/>
              <a:t>= </a:t>
            </a:r>
            <a:r>
              <a:rPr lang="en-US" sz="1600" dirty="0" err="1"/>
              <a:t>newarray</a:t>
            </a:r>
            <a:r>
              <a:rPr lang="en-US" sz="1600" dirty="0"/>
              <a:t>();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5148263" y="2133600"/>
            <a:ext cx="2624137" cy="467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000"/>
              <a:t>    .data</a:t>
            </a:r>
          </a:p>
          <a:p>
            <a:r>
              <a:rPr lang="en-US" sz="1000"/>
              <a:t>    .align 2</a:t>
            </a:r>
          </a:p>
          <a:p>
            <a:r>
              <a:rPr lang="en-US" sz="1000"/>
              <a:t>_a:</a:t>
            </a:r>
          </a:p>
          <a:p>
            <a:r>
              <a:rPr lang="en-US" sz="1000"/>
              <a:t>    .long   1</a:t>
            </a:r>
          </a:p>
          <a:p>
            <a:r>
              <a:rPr lang="en-US" sz="1000"/>
              <a:t>    .long   2</a:t>
            </a:r>
          </a:p>
          <a:p>
            <a:r>
              <a:rPr lang="en-US" sz="1000"/>
              <a:t>    .long   3</a:t>
            </a:r>
          </a:p>
          <a:p>
            <a:r>
              <a:rPr lang="en-US" sz="1000"/>
              <a:t>    .long   4</a:t>
            </a:r>
          </a:p>
          <a:p>
            <a:r>
              <a:rPr lang="en-US" sz="1000"/>
              <a:t>    .long   5</a:t>
            </a:r>
          </a:p>
          <a:p>
            <a:r>
              <a:rPr lang="en-US" sz="1000"/>
              <a:t>    .text</a:t>
            </a:r>
          </a:p>
          <a:p>
            <a:r>
              <a:rPr lang="en-US" sz="1000"/>
              <a:t>.globl _newarray</a:t>
            </a:r>
          </a:p>
          <a:p>
            <a:r>
              <a:rPr lang="en-US" sz="1000"/>
              <a:t>_newarray:</a:t>
            </a:r>
          </a:p>
          <a:p>
            <a:r>
              <a:rPr lang="en-US" sz="1000"/>
              <a:t>    pushl   %ebp</a:t>
            </a:r>
          </a:p>
          <a:p>
            <a:r>
              <a:rPr lang="en-US" sz="1000"/>
              <a:t>    movl    %esp, %ebp</a:t>
            </a:r>
          </a:p>
          <a:p>
            <a:r>
              <a:rPr lang="en-US" sz="1000"/>
              <a:t>    subl    $8, %esp</a:t>
            </a:r>
          </a:p>
          <a:p>
            <a:r>
              <a:rPr lang="en-US" sz="1000"/>
              <a:t>    leal    </a:t>
            </a:r>
            <a:r>
              <a:rPr lang="en-US" sz="1000">
                <a:solidFill>
                  <a:srgbClr val="FF0000"/>
                </a:solidFill>
              </a:rPr>
              <a:t>_a</a:t>
            </a:r>
            <a:r>
              <a:rPr lang="en-US" sz="1000"/>
              <a:t>, %eax</a:t>
            </a:r>
          </a:p>
          <a:p>
            <a:r>
              <a:rPr lang="en-US" sz="1000"/>
              <a:t>    leave</a:t>
            </a:r>
          </a:p>
          <a:p>
            <a:r>
              <a:rPr lang="en-US" sz="1000"/>
              <a:t>    ret</a:t>
            </a:r>
          </a:p>
          <a:p>
            <a:r>
              <a:rPr lang="en-US" sz="1000"/>
              <a:t>.globl _main</a:t>
            </a:r>
          </a:p>
          <a:p>
            <a:r>
              <a:rPr lang="en-US" sz="1000"/>
              <a:t>_main:</a:t>
            </a:r>
          </a:p>
          <a:p>
            <a:r>
              <a:rPr lang="en-US" sz="1000"/>
              <a:t>    pushl   %ebp</a:t>
            </a:r>
          </a:p>
          <a:p>
            <a:r>
              <a:rPr lang="en-US" sz="1000"/>
              <a:t>    movl    %esp, %ebp</a:t>
            </a:r>
          </a:p>
          <a:p>
            <a:r>
              <a:rPr lang="en-US" sz="1000"/>
              <a:t>    subl    $40, %esp</a:t>
            </a:r>
          </a:p>
          <a:p>
            <a:r>
              <a:rPr lang="en-US" sz="1000"/>
              <a:t>    call    _newarray</a:t>
            </a:r>
          </a:p>
          <a:p>
            <a:r>
              <a:rPr lang="en-US" sz="1000"/>
              <a:t>    movl    </a:t>
            </a:r>
            <a:r>
              <a:rPr lang="en-US" sz="1000">
                <a:solidFill>
                  <a:srgbClr val="FF0000"/>
                </a:solidFill>
              </a:rPr>
              <a:t>(%eax), -28(%ebp)</a:t>
            </a:r>
          </a:p>
          <a:p>
            <a:r>
              <a:rPr lang="en-US" sz="1000"/>
              <a:t>    movl    4(%eax), -24(%ebp)</a:t>
            </a:r>
          </a:p>
          <a:p>
            <a:r>
              <a:rPr lang="en-US" sz="1000"/>
              <a:t>    movl    8(%eax), -20(%ebp)</a:t>
            </a:r>
          </a:p>
          <a:p>
            <a:r>
              <a:rPr lang="en-US" sz="1000"/>
              <a:t>    movl    16(%eax), -16(%ebp)</a:t>
            </a:r>
          </a:p>
          <a:p>
            <a:r>
              <a:rPr lang="en-US" sz="1000"/>
              <a:t>    movl    20(%eax), -12(%ebp)</a:t>
            </a:r>
          </a:p>
          <a:p>
            <a:r>
              <a:rPr lang="en-US" sz="1000"/>
              <a:t>     leave</a:t>
            </a:r>
          </a:p>
          <a:p>
            <a:r>
              <a:rPr lang="en-US" sz="1000"/>
              <a:t>     ret</a:t>
            </a:r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3657600" y="35052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Left Brace 1"/>
          <p:cNvSpPr/>
          <p:nvPr/>
        </p:nvSpPr>
        <p:spPr bwMode="auto">
          <a:xfrm>
            <a:off x="4724400" y="5715000"/>
            <a:ext cx="228600" cy="838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50167" y="5974491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Copying array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Arrays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191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/>
              <a:t>Now consider programs where arrays are local to the functions.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762000" y="2927350"/>
            <a:ext cx="2141131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/>
              <a:t>int</a:t>
            </a:r>
            <a:r>
              <a:rPr lang="en-US" sz="1600" dirty="0"/>
              <a:t>[5] </a:t>
            </a:r>
            <a:r>
              <a:rPr lang="en-US" sz="1600" dirty="0" err="1"/>
              <a:t>newarray</a:t>
            </a:r>
            <a:r>
              <a:rPr lang="en-US" sz="1600" dirty="0"/>
              <a:t>() {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 err="1" smtClean="0"/>
              <a:t>int</a:t>
            </a:r>
            <a:r>
              <a:rPr lang="en-US" sz="1600" dirty="0" smtClean="0"/>
              <a:t>[5] a </a:t>
            </a:r>
            <a:r>
              <a:rPr lang="en-US" sz="1600" dirty="0"/>
              <a:t>= {1,2,3,4,5};</a:t>
            </a:r>
          </a:p>
          <a:p>
            <a:endParaRPr lang="en-US" sz="1600" dirty="0"/>
          </a:p>
          <a:p>
            <a:r>
              <a:rPr lang="en-US" sz="1600" dirty="0"/>
              <a:t>  return a;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48263" y="2438400"/>
            <a:ext cx="3462337" cy="3524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/>
              <a:t>.text</a:t>
            </a:r>
          </a:p>
          <a:p>
            <a:r>
              <a:rPr lang="en-US" sz="1600"/>
              <a:t>.globl _newarray</a:t>
            </a:r>
          </a:p>
          <a:p>
            <a:r>
              <a:rPr lang="en-US" sz="1600"/>
              <a:t>_newarray:</a:t>
            </a:r>
          </a:p>
          <a:p>
            <a:r>
              <a:rPr lang="en-US" sz="1600"/>
              <a:t>        pushl   %ebp</a:t>
            </a:r>
          </a:p>
          <a:p>
            <a:r>
              <a:rPr lang="en-US" sz="1600"/>
              <a:t>        movl    %esp, %ebp</a:t>
            </a:r>
          </a:p>
          <a:p>
            <a:r>
              <a:rPr lang="en-US" sz="1600"/>
              <a:t>        subl    $40, %esp</a:t>
            </a:r>
          </a:p>
          <a:p>
            <a:r>
              <a:rPr lang="en-US" sz="1600"/>
              <a:t>        movl    $1, -28(%ebp)</a:t>
            </a:r>
          </a:p>
          <a:p>
            <a:r>
              <a:rPr lang="en-US" sz="1600"/>
              <a:t>        movl    $2, -24(%ebp)</a:t>
            </a:r>
          </a:p>
          <a:p>
            <a:r>
              <a:rPr lang="en-US" sz="1600"/>
              <a:t>        movl    $3, -20(%ebp)</a:t>
            </a:r>
          </a:p>
          <a:p>
            <a:r>
              <a:rPr lang="en-US" sz="1600"/>
              <a:t>        movl    $4, -16(%ebp)</a:t>
            </a:r>
          </a:p>
          <a:p>
            <a:r>
              <a:rPr lang="en-US" sz="1600"/>
              <a:t>        movl    $5, -12(%ebp)</a:t>
            </a:r>
          </a:p>
          <a:p>
            <a:r>
              <a:rPr lang="en-US" sz="1600"/>
              <a:t>        leal    </a:t>
            </a:r>
            <a:r>
              <a:rPr lang="en-US" sz="1600">
                <a:solidFill>
                  <a:srgbClr val="FF0000"/>
                </a:solidFill>
              </a:rPr>
              <a:t>-28(%ebp),</a:t>
            </a:r>
            <a:r>
              <a:rPr lang="en-US" sz="1600"/>
              <a:t> %eax</a:t>
            </a:r>
          </a:p>
          <a:p>
            <a:r>
              <a:rPr lang="en-US" sz="1600"/>
              <a:t>        leave</a:t>
            </a:r>
          </a:p>
          <a:p>
            <a:r>
              <a:rPr lang="en-US" sz="1600"/>
              <a:t>        ret</a:t>
            </a:r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3657600" y="35052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Left Brace 1"/>
          <p:cNvSpPr/>
          <p:nvPr/>
        </p:nvSpPr>
        <p:spPr bwMode="auto">
          <a:xfrm>
            <a:off x="4572000" y="4038600"/>
            <a:ext cx="152400" cy="1066800"/>
          </a:xfrm>
          <a:prstGeom prst="leftBrac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7600" y="4419600"/>
            <a:ext cx="89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Array </a:t>
            </a:r>
            <a:r>
              <a:rPr lang="en-US" sz="1400" dirty="0" err="1" smtClean="0"/>
              <a:t>init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Arrays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892175" y="2286000"/>
            <a:ext cx="2312853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/>
              <a:t>int</a:t>
            </a:r>
            <a:r>
              <a:rPr lang="en-US" sz="1600" dirty="0"/>
              <a:t>[5] </a:t>
            </a:r>
            <a:r>
              <a:rPr lang="en-US" sz="1600" dirty="0" err="1"/>
              <a:t>newarray</a:t>
            </a:r>
            <a:r>
              <a:rPr lang="en-US" sz="1600" dirty="0"/>
              <a:t>() {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 err="1" smtClean="0"/>
              <a:t>int</a:t>
            </a:r>
            <a:r>
              <a:rPr lang="en-US" sz="1600" dirty="0" smtClean="0"/>
              <a:t>[5] a </a:t>
            </a:r>
            <a:r>
              <a:rPr lang="en-US" sz="1600" dirty="0"/>
              <a:t>= {1,2,3,4,5};</a:t>
            </a:r>
          </a:p>
          <a:p>
            <a:endParaRPr lang="en-US" sz="1600" dirty="0"/>
          </a:p>
          <a:p>
            <a:r>
              <a:rPr lang="en-US" sz="1600" dirty="0"/>
              <a:t>  return a;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void main() {</a:t>
            </a:r>
          </a:p>
          <a:p>
            <a:r>
              <a:rPr lang="en-US" sz="1600" dirty="0"/>
              <a:t>   </a:t>
            </a:r>
            <a:r>
              <a:rPr lang="en-US" sz="1600" dirty="0" err="1" smtClean="0"/>
              <a:t>int</a:t>
            </a:r>
            <a:r>
              <a:rPr lang="en-US" sz="1600" dirty="0" smtClean="0"/>
              <a:t>[5] b </a:t>
            </a:r>
            <a:r>
              <a:rPr lang="en-US" sz="1600" dirty="0"/>
              <a:t>= </a:t>
            </a:r>
            <a:r>
              <a:rPr lang="en-US" sz="1600" dirty="0" err="1"/>
              <a:t>newarray</a:t>
            </a:r>
            <a:r>
              <a:rPr lang="en-US" sz="1600" dirty="0"/>
              <a:t>();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5343525" y="1816100"/>
            <a:ext cx="2092325" cy="421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  .text</a:t>
            </a:r>
          </a:p>
          <a:p>
            <a:r>
              <a:rPr lang="en-US" sz="1000"/>
              <a:t>.globl _newarray</a:t>
            </a:r>
          </a:p>
          <a:p>
            <a:r>
              <a:rPr lang="en-US" sz="1000"/>
              <a:t>_newarray:</a:t>
            </a:r>
          </a:p>
          <a:p>
            <a:r>
              <a:rPr lang="en-US" sz="1000"/>
              <a:t>        pushl   %ebp</a:t>
            </a:r>
          </a:p>
          <a:p>
            <a:r>
              <a:rPr lang="en-US" sz="1000"/>
              <a:t>        movl    %esp, %ebp</a:t>
            </a:r>
          </a:p>
          <a:p>
            <a:r>
              <a:rPr lang="en-US" sz="1000"/>
              <a:t>        subl    $40, %esp</a:t>
            </a:r>
          </a:p>
          <a:p>
            <a:r>
              <a:rPr lang="en-US" sz="1000"/>
              <a:t>        movl    $1, -28(%ebp)</a:t>
            </a:r>
          </a:p>
          <a:p>
            <a:r>
              <a:rPr lang="en-US" sz="1000"/>
              <a:t>        movl    $2, -24(%ebp)</a:t>
            </a:r>
          </a:p>
          <a:p>
            <a:r>
              <a:rPr lang="en-US" sz="1000"/>
              <a:t>        movl    $3, -20(%ebp)</a:t>
            </a:r>
          </a:p>
          <a:p>
            <a:r>
              <a:rPr lang="en-US" sz="1000"/>
              <a:t>        movl    $4, -16(%ebp)</a:t>
            </a:r>
          </a:p>
          <a:p>
            <a:r>
              <a:rPr lang="en-US" sz="1000"/>
              <a:t>        movl    $5, -12(%ebp)</a:t>
            </a:r>
          </a:p>
          <a:p>
            <a:r>
              <a:rPr lang="en-US" sz="1000"/>
              <a:t>        leal     -28(%ebp), %eax</a:t>
            </a:r>
          </a:p>
          <a:p>
            <a:r>
              <a:rPr lang="en-US" sz="1000"/>
              <a:t>        leave</a:t>
            </a:r>
          </a:p>
          <a:p>
            <a:r>
              <a:rPr lang="en-US" sz="1000"/>
              <a:t>        ret</a:t>
            </a:r>
          </a:p>
          <a:p>
            <a:r>
              <a:rPr lang="en-US" sz="1000"/>
              <a:t>.globl _main</a:t>
            </a:r>
          </a:p>
          <a:p>
            <a:r>
              <a:rPr lang="en-US" sz="1000"/>
              <a:t>_main:</a:t>
            </a:r>
          </a:p>
          <a:p>
            <a:r>
              <a:rPr lang="en-US" sz="1000"/>
              <a:t>        pushl   %ebp</a:t>
            </a:r>
          </a:p>
          <a:p>
            <a:r>
              <a:rPr lang="en-US" sz="1000"/>
              <a:t>        movl    %esp, %ebp</a:t>
            </a:r>
          </a:p>
          <a:p>
            <a:r>
              <a:rPr lang="en-US" sz="1000"/>
              <a:t>        subl    $40, %esp</a:t>
            </a:r>
          </a:p>
          <a:p>
            <a:r>
              <a:rPr lang="en-US" sz="1000"/>
              <a:t>        call    _newarray</a:t>
            </a:r>
          </a:p>
          <a:p>
            <a:r>
              <a:rPr lang="en-US" sz="1000"/>
              <a:t>       </a:t>
            </a:r>
            <a:r>
              <a:rPr lang="en-US" sz="1000">
                <a:solidFill>
                  <a:srgbClr val="FF0000"/>
                </a:solidFill>
              </a:rPr>
              <a:t> movl    (%eax), -28(%ebp)</a:t>
            </a:r>
          </a:p>
          <a:p>
            <a:r>
              <a:rPr lang="en-US" sz="1000">
                <a:solidFill>
                  <a:srgbClr val="FF0000"/>
                </a:solidFill>
              </a:rPr>
              <a:t>        movl    4(%eax), -24(%ebp)</a:t>
            </a:r>
          </a:p>
          <a:p>
            <a:r>
              <a:rPr lang="en-US" sz="1000">
                <a:solidFill>
                  <a:srgbClr val="FF0000"/>
                </a:solidFill>
              </a:rPr>
              <a:t>        movl    8(%eax), -20(%ebp)</a:t>
            </a:r>
          </a:p>
          <a:p>
            <a:r>
              <a:rPr lang="en-US" sz="1000">
                <a:solidFill>
                  <a:srgbClr val="FF0000"/>
                </a:solidFill>
              </a:rPr>
              <a:t>        movl    16(%eax), -16(%ebp)</a:t>
            </a:r>
          </a:p>
          <a:p>
            <a:r>
              <a:rPr lang="en-US" sz="1000">
                <a:solidFill>
                  <a:srgbClr val="FF0000"/>
                </a:solidFill>
              </a:rPr>
              <a:t>        movl    20(%eax), -12(%ebp</a:t>
            </a:r>
            <a:r>
              <a:rPr lang="en-US" sz="1000"/>
              <a:t>)</a:t>
            </a:r>
          </a:p>
          <a:p>
            <a:r>
              <a:rPr lang="en-US" sz="1000"/>
              <a:t>        leave</a:t>
            </a:r>
          </a:p>
          <a:p>
            <a:r>
              <a:rPr lang="en-US" sz="1000"/>
              <a:t>        ret</a:t>
            </a:r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3733800" y="34290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288925" y="5322888"/>
            <a:ext cx="39338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Problems: notice that the caller tries to</a:t>
            </a:r>
            <a:br>
              <a:rPr lang="en-US" sz="1600"/>
            </a:br>
            <a:r>
              <a:rPr lang="en-US" sz="1600"/>
              <a:t>access non existent stackframe locations!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Arrays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 is a way to recapture the semantics of the interpreter in the compiled code using the </a:t>
            </a:r>
            <a:r>
              <a:rPr lang="en-US" i="1"/>
              <a:t>heap</a:t>
            </a:r>
            <a:r>
              <a:rPr lang="en-US"/>
              <a:t>.</a:t>
            </a:r>
          </a:p>
          <a:p>
            <a:r>
              <a:rPr lang="en-US"/>
              <a:t>The heap is an area in the program memory where you can dynamically allocate objects.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Memory Layout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5867400" y="3048000"/>
            <a:ext cx="2936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A typical program memory </a:t>
            </a:r>
          </a:p>
          <a:p>
            <a:r>
              <a:rPr lang="en-US" sz="1200"/>
              <a:t>layout for languages such as C and Java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762000" y="1447800"/>
            <a:ext cx="4527550" cy="4495800"/>
            <a:chOff x="786" y="912"/>
            <a:chExt cx="2852" cy="2832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1488" y="1008"/>
              <a:ext cx="1296" cy="2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488" y="1584"/>
              <a:ext cx="129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488" y="2352"/>
              <a:ext cx="129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0" name="Text Box 8"/>
            <p:cNvSpPr txBox="1">
              <a:spLocks noChangeArrowheads="1"/>
            </p:cNvSpPr>
            <p:nvPr/>
          </p:nvSpPr>
          <p:spPr bwMode="auto">
            <a:xfrm>
              <a:off x="1803" y="1624"/>
              <a:ext cx="6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Heap Manager</a:t>
              </a:r>
            </a:p>
          </p:txBody>
        </p:sp>
        <p:sp>
          <p:nvSpPr>
            <p:cNvPr id="18441" name="Text Box 9"/>
            <p:cNvSpPr txBox="1">
              <a:spLocks noChangeArrowheads="1"/>
            </p:cNvSpPr>
            <p:nvPr/>
          </p:nvSpPr>
          <p:spPr bwMode="auto">
            <a:xfrm>
              <a:off x="1824" y="2392"/>
              <a:ext cx="5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Stack Pointer</a:t>
              </a:r>
            </a:p>
          </p:txBody>
        </p:sp>
        <p:sp>
          <p:nvSpPr>
            <p:cNvPr id="18442" name="Text Box 10"/>
            <p:cNvSpPr txBox="1">
              <a:spLocks noChangeArrowheads="1"/>
            </p:cNvSpPr>
            <p:nvPr/>
          </p:nvSpPr>
          <p:spPr bwMode="auto">
            <a:xfrm>
              <a:off x="1286" y="912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0</a:t>
              </a:r>
            </a:p>
          </p:txBody>
        </p:sp>
        <p:sp>
          <p:nvSpPr>
            <p:cNvPr id="18443" name="Text Box 11"/>
            <p:cNvSpPr txBox="1">
              <a:spLocks noChangeArrowheads="1"/>
            </p:cNvSpPr>
            <p:nvPr/>
          </p:nvSpPr>
          <p:spPr bwMode="auto">
            <a:xfrm>
              <a:off x="1142" y="3590"/>
              <a:ext cx="3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FF..FF</a:t>
              </a:r>
            </a:p>
          </p:txBody>
        </p:sp>
        <p:sp>
          <p:nvSpPr>
            <p:cNvPr id="18444" name="AutoShape 12"/>
            <p:cNvSpPr>
              <a:spLocks/>
            </p:cNvSpPr>
            <p:nvPr/>
          </p:nvSpPr>
          <p:spPr bwMode="auto">
            <a:xfrm>
              <a:off x="1200" y="1056"/>
              <a:ext cx="192" cy="1536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Text Box 13"/>
            <p:cNvSpPr txBox="1">
              <a:spLocks noChangeArrowheads="1"/>
            </p:cNvSpPr>
            <p:nvPr/>
          </p:nvSpPr>
          <p:spPr bwMode="auto">
            <a:xfrm>
              <a:off x="897" y="1740"/>
              <a:ext cx="30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static</a:t>
              </a:r>
            </a:p>
          </p:txBody>
        </p:sp>
        <p:sp>
          <p:nvSpPr>
            <p:cNvPr id="18446" name="AutoShape 14"/>
            <p:cNvSpPr>
              <a:spLocks/>
            </p:cNvSpPr>
            <p:nvPr/>
          </p:nvSpPr>
          <p:spPr bwMode="auto">
            <a:xfrm>
              <a:off x="1200" y="2592"/>
              <a:ext cx="192" cy="1008"/>
            </a:xfrm>
            <a:prstGeom prst="leftBrace">
              <a:avLst>
                <a:gd name="adj1" fmla="val 43750"/>
                <a:gd name="adj2" fmla="val 5059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Text Box 15"/>
            <p:cNvSpPr txBox="1">
              <a:spLocks noChangeArrowheads="1"/>
            </p:cNvSpPr>
            <p:nvPr/>
          </p:nvSpPr>
          <p:spPr bwMode="auto">
            <a:xfrm>
              <a:off x="786" y="3022"/>
              <a:ext cx="41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dynamic</a:t>
              </a:r>
            </a:p>
          </p:txBody>
        </p:sp>
        <p:sp>
          <p:nvSpPr>
            <p:cNvPr id="18448" name="AutoShape 16"/>
            <p:cNvSpPr>
              <a:spLocks/>
            </p:cNvSpPr>
            <p:nvPr/>
          </p:nvSpPr>
          <p:spPr bwMode="auto">
            <a:xfrm>
              <a:off x="2832" y="1008"/>
              <a:ext cx="96" cy="816"/>
            </a:xfrm>
            <a:prstGeom prst="rightBrace">
              <a:avLst>
                <a:gd name="adj1" fmla="val 70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9" name="Text Box 17"/>
            <p:cNvSpPr txBox="1">
              <a:spLocks noChangeArrowheads="1"/>
            </p:cNvSpPr>
            <p:nvPr/>
          </p:nvSpPr>
          <p:spPr bwMode="auto">
            <a:xfrm>
              <a:off x="2966" y="1248"/>
              <a:ext cx="67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Compiled code,</a:t>
              </a:r>
            </a:p>
            <a:p>
              <a:r>
                <a:rPr lang="en-US" sz="1000"/>
                <a:t>RTS,</a:t>
              </a:r>
            </a:p>
            <a:p>
              <a:r>
                <a:rPr lang="en-US" sz="1000"/>
                <a:t>Library code</a:t>
              </a:r>
            </a:p>
          </p:txBody>
        </p:sp>
        <p:sp>
          <p:nvSpPr>
            <p:cNvPr id="18450" name="AutoShape 18"/>
            <p:cNvSpPr>
              <a:spLocks/>
            </p:cNvSpPr>
            <p:nvPr/>
          </p:nvSpPr>
          <p:spPr bwMode="auto">
            <a:xfrm>
              <a:off x="2832" y="1824"/>
              <a:ext cx="96" cy="768"/>
            </a:xfrm>
            <a:prstGeom prst="righ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Text Box 19"/>
            <p:cNvSpPr txBox="1">
              <a:spLocks noChangeArrowheads="1"/>
            </p:cNvSpPr>
            <p:nvPr/>
          </p:nvSpPr>
          <p:spPr bwMode="auto">
            <a:xfrm>
              <a:off x="2966" y="2140"/>
              <a:ext cx="52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Global data</a:t>
              </a:r>
            </a:p>
          </p:txBody>
        </p:sp>
        <p:sp>
          <p:nvSpPr>
            <p:cNvPr id="18452" name="Line 20"/>
            <p:cNvSpPr>
              <a:spLocks noChangeShapeType="1"/>
            </p:cNvSpPr>
            <p:nvPr/>
          </p:nvSpPr>
          <p:spPr bwMode="auto">
            <a:xfrm>
              <a:off x="1488" y="2880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3" name="Line 21"/>
            <p:cNvSpPr>
              <a:spLocks noChangeShapeType="1"/>
            </p:cNvSpPr>
            <p:nvPr/>
          </p:nvSpPr>
          <p:spPr bwMode="auto">
            <a:xfrm>
              <a:off x="1488" y="3312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Line 22"/>
            <p:cNvSpPr>
              <a:spLocks noChangeShapeType="1"/>
            </p:cNvSpPr>
            <p:nvPr/>
          </p:nvSpPr>
          <p:spPr bwMode="auto">
            <a:xfrm>
              <a:off x="2064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Line 23"/>
            <p:cNvSpPr>
              <a:spLocks noChangeShapeType="1"/>
            </p:cNvSpPr>
            <p:nvPr/>
          </p:nvSpPr>
          <p:spPr bwMode="auto">
            <a:xfrm flipV="1">
              <a:off x="2076" y="32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AutoShape 24"/>
            <p:cNvSpPr>
              <a:spLocks/>
            </p:cNvSpPr>
            <p:nvPr/>
          </p:nvSpPr>
          <p:spPr bwMode="auto">
            <a:xfrm>
              <a:off x="2832" y="3312"/>
              <a:ext cx="48" cy="336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7" name="Text Box 25"/>
            <p:cNvSpPr txBox="1">
              <a:spLocks noChangeArrowheads="1"/>
            </p:cNvSpPr>
            <p:nvPr/>
          </p:nvSpPr>
          <p:spPr bwMode="auto">
            <a:xfrm>
              <a:off x="2918" y="3406"/>
              <a:ext cx="6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>
                  <a:solidFill>
                    <a:srgbClr val="FF0000"/>
                  </a:solidFill>
                </a:rPr>
                <a:t>Runtime stack </a:t>
              </a:r>
            </a:p>
          </p:txBody>
        </p:sp>
        <p:sp>
          <p:nvSpPr>
            <p:cNvPr id="18458" name="AutoShape 26"/>
            <p:cNvSpPr>
              <a:spLocks/>
            </p:cNvSpPr>
            <p:nvPr/>
          </p:nvSpPr>
          <p:spPr bwMode="auto">
            <a:xfrm>
              <a:off x="2832" y="2592"/>
              <a:ext cx="48" cy="288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9" name="Text Box 27"/>
            <p:cNvSpPr txBox="1">
              <a:spLocks noChangeArrowheads="1"/>
            </p:cNvSpPr>
            <p:nvPr/>
          </p:nvSpPr>
          <p:spPr bwMode="auto">
            <a:xfrm>
              <a:off x="2918" y="2654"/>
              <a:ext cx="3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>
                  <a:solidFill>
                    <a:srgbClr val="FF0000"/>
                  </a:solidFill>
                </a:rPr>
                <a:t>Heap</a:t>
              </a:r>
            </a:p>
          </p:txBody>
        </p:sp>
      </p:grp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5851525" y="4330700"/>
            <a:ext cx="200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NOTE: if the runtime stack and</a:t>
            </a:r>
            <a:br>
              <a:rPr lang="en-US" sz="1000"/>
            </a:br>
            <a:r>
              <a:rPr lang="en-US" sz="1000"/>
              <a:t>the heap meet </a:t>
            </a:r>
            <a:r>
              <a:rPr lang="en-US" sz="1000">
                <a:sym typeface="Symbol" charset="0"/>
              </a:rPr>
              <a:t> </a:t>
            </a:r>
            <a:r>
              <a:rPr lang="en-US" sz="1000" u="sng">
                <a:sym typeface="Symbol" charset="0"/>
              </a:rPr>
              <a:t>out of memory</a:t>
            </a:r>
            <a:endParaRPr lang="en-US" sz="1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Arrays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762000" y="2946400"/>
            <a:ext cx="2028825" cy="862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/>
              <a:t>int[3] a = { 3,-2,10 };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/>
              <a:t>int[3] b = a;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/>
              <a:t>b[2] = 0;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4419600" y="381000"/>
            <a:ext cx="4343400" cy="64017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dirty="0"/>
              <a:t> .</a:t>
            </a:r>
            <a:r>
              <a:rPr lang="en-US" sz="1000" dirty="0" err="1"/>
              <a:t>globl</a:t>
            </a:r>
            <a:r>
              <a:rPr lang="en-US" sz="1000" dirty="0"/>
              <a:t> _a</a:t>
            </a:r>
          </a:p>
          <a:p>
            <a:r>
              <a:rPr lang="en-US" sz="1000" dirty="0"/>
              <a:t>        .data</a:t>
            </a:r>
          </a:p>
          <a:p>
            <a:r>
              <a:rPr lang="en-US" sz="1000" dirty="0"/>
              <a:t>        .align 2</a:t>
            </a:r>
          </a:p>
          <a:p>
            <a:r>
              <a:rPr lang="en-US" sz="1000" dirty="0"/>
              <a:t>_a:</a:t>
            </a:r>
          </a:p>
          <a:p>
            <a:r>
              <a:rPr lang="en-US" sz="1000" dirty="0"/>
              <a:t>        .long   0</a:t>
            </a:r>
          </a:p>
          <a:p>
            <a:r>
              <a:rPr lang="en-US" sz="1000" dirty="0"/>
              <a:t>.</a:t>
            </a:r>
            <a:r>
              <a:rPr lang="en-US" sz="1000" dirty="0" err="1"/>
              <a:t>globl</a:t>
            </a:r>
            <a:r>
              <a:rPr lang="en-US" sz="1000" dirty="0"/>
              <a:t> _b</a:t>
            </a:r>
          </a:p>
          <a:p>
            <a:r>
              <a:rPr lang="en-US" sz="1000" dirty="0"/>
              <a:t>        .data</a:t>
            </a:r>
          </a:p>
          <a:p>
            <a:r>
              <a:rPr lang="en-US" sz="1000" dirty="0"/>
              <a:t>        .align 2</a:t>
            </a:r>
          </a:p>
          <a:p>
            <a:r>
              <a:rPr lang="en-US" sz="1000" dirty="0"/>
              <a:t>_b:</a:t>
            </a:r>
          </a:p>
          <a:p>
            <a:r>
              <a:rPr lang="en-US" sz="1000" dirty="0"/>
              <a:t>        .long   0</a:t>
            </a:r>
          </a:p>
          <a:p>
            <a:r>
              <a:rPr lang="en-US" sz="1000" dirty="0"/>
              <a:t>        .code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movl</a:t>
            </a:r>
            <a:r>
              <a:rPr lang="en-US" sz="1000" dirty="0"/>
              <a:t>    $12, (%</a:t>
            </a:r>
            <a:r>
              <a:rPr lang="en-US" sz="1000" dirty="0" err="1"/>
              <a:t>esp</a:t>
            </a:r>
            <a:r>
              <a:rPr lang="en-US" sz="1000" dirty="0"/>
              <a:t>)	; allocate 12 bytes on heap                                                                                                                        </a:t>
            </a:r>
          </a:p>
          <a:p>
            <a:r>
              <a:rPr lang="en-US" sz="1000" dirty="0"/>
              <a:t>        call    </a:t>
            </a:r>
            <a:r>
              <a:rPr lang="en-US" sz="1000" dirty="0" err="1"/>
              <a:t>L_malloc$stub</a:t>
            </a:r>
            <a:r>
              <a:rPr lang="en-US" sz="1000" dirty="0"/>
              <a:t>	; call the heap manager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movl</a:t>
            </a:r>
            <a:r>
              <a:rPr lang="en-US" sz="1000" dirty="0"/>
              <a:t>    %</a:t>
            </a:r>
            <a:r>
              <a:rPr lang="en-US" sz="1000" dirty="0" err="1"/>
              <a:t>eax</a:t>
            </a:r>
            <a:r>
              <a:rPr lang="en-US" sz="1000" dirty="0"/>
              <a:t>, %</a:t>
            </a:r>
            <a:r>
              <a:rPr lang="en-US" sz="1000" dirty="0" err="1"/>
              <a:t>edx</a:t>
            </a:r>
            <a:r>
              <a:rPr lang="en-US" sz="1000" dirty="0"/>
              <a:t>	; save the </a:t>
            </a:r>
            <a:r>
              <a:rPr lang="en-US" sz="1000" dirty="0" err="1"/>
              <a:t>loc</a:t>
            </a:r>
            <a:r>
              <a:rPr lang="en-US" sz="1000" dirty="0"/>
              <a:t> in _a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leal</a:t>
            </a:r>
            <a:r>
              <a:rPr lang="en-US" sz="1000" dirty="0"/>
              <a:t>    _a, %</a:t>
            </a:r>
            <a:r>
              <a:rPr lang="en-US" sz="1000" dirty="0" err="1"/>
              <a:t>eax</a:t>
            </a:r>
            <a:r>
              <a:rPr lang="en-US" sz="1000" dirty="0"/>
              <a:t>                                                                                                                                  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movl</a:t>
            </a:r>
            <a:r>
              <a:rPr lang="en-US" sz="1000" dirty="0"/>
              <a:t>    %</a:t>
            </a:r>
            <a:r>
              <a:rPr lang="en-US" sz="1000" dirty="0" err="1"/>
              <a:t>edx</a:t>
            </a:r>
            <a:r>
              <a:rPr lang="en-US" sz="1000" dirty="0"/>
              <a:t>, (%</a:t>
            </a:r>
            <a:r>
              <a:rPr lang="en-US" sz="1000" dirty="0" err="1"/>
              <a:t>eax</a:t>
            </a:r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/>
              <a:t>        </a:t>
            </a:r>
            <a:r>
              <a:rPr lang="en-US" sz="1000" dirty="0" err="1"/>
              <a:t>leal</a:t>
            </a:r>
            <a:r>
              <a:rPr lang="en-US" sz="1000" dirty="0"/>
              <a:t>    _a, %</a:t>
            </a:r>
            <a:r>
              <a:rPr lang="en-US" sz="1000" dirty="0" err="1"/>
              <a:t>eax</a:t>
            </a:r>
            <a:r>
              <a:rPr lang="en-US" sz="1000" dirty="0"/>
              <a:t>	; a[0] = 3                                                                                                                                         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movl</a:t>
            </a:r>
            <a:r>
              <a:rPr lang="en-US" sz="1000" dirty="0"/>
              <a:t>    (%</a:t>
            </a:r>
            <a:r>
              <a:rPr lang="en-US" sz="1000" dirty="0" err="1"/>
              <a:t>eax</a:t>
            </a:r>
            <a:r>
              <a:rPr lang="en-US" sz="1000" dirty="0"/>
              <a:t>), %</a:t>
            </a:r>
            <a:r>
              <a:rPr lang="en-US" sz="1000" dirty="0" err="1"/>
              <a:t>eax</a:t>
            </a:r>
            <a:endParaRPr lang="en-US" sz="1000" dirty="0"/>
          </a:p>
          <a:p>
            <a:r>
              <a:rPr lang="en-US" sz="1000" dirty="0"/>
              <a:t>        </a:t>
            </a:r>
            <a:r>
              <a:rPr lang="en-US" sz="1000" dirty="0" err="1"/>
              <a:t>movl</a:t>
            </a:r>
            <a:r>
              <a:rPr lang="en-US" sz="1000" dirty="0"/>
              <a:t>    $3, (%</a:t>
            </a:r>
            <a:r>
              <a:rPr lang="en-US" sz="1000" dirty="0" err="1"/>
              <a:t>eax</a:t>
            </a:r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/>
              <a:t>        </a:t>
            </a:r>
            <a:r>
              <a:rPr lang="en-US" sz="1000" dirty="0" err="1"/>
              <a:t>leal</a:t>
            </a:r>
            <a:r>
              <a:rPr lang="en-US" sz="1000" dirty="0"/>
              <a:t>    _a, %</a:t>
            </a:r>
            <a:r>
              <a:rPr lang="en-US" sz="1000" dirty="0" err="1"/>
              <a:t>eax</a:t>
            </a:r>
            <a:r>
              <a:rPr lang="en-US" sz="1000" dirty="0"/>
              <a:t>	; a[1] = -2                                                                                                                                        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movl</a:t>
            </a:r>
            <a:r>
              <a:rPr lang="en-US" sz="1000" dirty="0"/>
              <a:t>    (%</a:t>
            </a:r>
            <a:r>
              <a:rPr lang="en-US" sz="1000" dirty="0" err="1"/>
              <a:t>eax</a:t>
            </a:r>
            <a:r>
              <a:rPr lang="en-US" sz="1000" dirty="0"/>
              <a:t>), %</a:t>
            </a:r>
            <a:r>
              <a:rPr lang="en-US" sz="1000" dirty="0" err="1"/>
              <a:t>eax</a:t>
            </a:r>
            <a:endParaRPr lang="en-US" sz="1000" dirty="0"/>
          </a:p>
          <a:p>
            <a:r>
              <a:rPr lang="en-US" sz="1000" dirty="0"/>
              <a:t>        </a:t>
            </a:r>
            <a:r>
              <a:rPr lang="en-US" sz="1000" dirty="0" err="1"/>
              <a:t>addl</a:t>
            </a:r>
            <a:r>
              <a:rPr lang="en-US" sz="1000" dirty="0"/>
              <a:t>    $4, %</a:t>
            </a:r>
            <a:r>
              <a:rPr lang="en-US" sz="1000" dirty="0" err="1"/>
              <a:t>eax</a:t>
            </a:r>
            <a:endParaRPr lang="en-US" sz="1000" dirty="0"/>
          </a:p>
          <a:p>
            <a:r>
              <a:rPr lang="en-US" sz="1000" dirty="0"/>
              <a:t>        </a:t>
            </a:r>
            <a:r>
              <a:rPr lang="en-US" sz="1000" dirty="0" err="1"/>
              <a:t>movl</a:t>
            </a:r>
            <a:r>
              <a:rPr lang="en-US" sz="1000" dirty="0"/>
              <a:t>    $-2, (%</a:t>
            </a:r>
            <a:r>
              <a:rPr lang="en-US" sz="1000" dirty="0" err="1"/>
              <a:t>eax</a:t>
            </a:r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/>
              <a:t>        </a:t>
            </a:r>
            <a:r>
              <a:rPr lang="en-US" sz="1000" dirty="0" err="1"/>
              <a:t>leal</a:t>
            </a:r>
            <a:r>
              <a:rPr lang="en-US" sz="1000" dirty="0"/>
              <a:t>    _a, %</a:t>
            </a:r>
            <a:r>
              <a:rPr lang="en-US" sz="1000" dirty="0" err="1"/>
              <a:t>eax</a:t>
            </a:r>
            <a:r>
              <a:rPr lang="en-US" sz="1000" dirty="0"/>
              <a:t>	; a[2] = 10                                                                                                                                        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movl</a:t>
            </a:r>
            <a:r>
              <a:rPr lang="en-US" sz="1000" dirty="0"/>
              <a:t>    (%</a:t>
            </a:r>
            <a:r>
              <a:rPr lang="en-US" sz="1000" dirty="0" err="1"/>
              <a:t>eax</a:t>
            </a:r>
            <a:r>
              <a:rPr lang="en-US" sz="1000" dirty="0"/>
              <a:t>), %</a:t>
            </a:r>
            <a:r>
              <a:rPr lang="en-US" sz="1000" dirty="0" err="1"/>
              <a:t>eax</a:t>
            </a:r>
            <a:endParaRPr lang="en-US" sz="1000" dirty="0"/>
          </a:p>
          <a:p>
            <a:r>
              <a:rPr lang="en-US" sz="1000" dirty="0"/>
              <a:t>        </a:t>
            </a:r>
            <a:r>
              <a:rPr lang="en-US" sz="1000" dirty="0" err="1"/>
              <a:t>addl</a:t>
            </a:r>
            <a:r>
              <a:rPr lang="en-US" sz="1000" dirty="0"/>
              <a:t>    $8, %</a:t>
            </a:r>
            <a:r>
              <a:rPr lang="en-US" sz="1000" dirty="0" err="1"/>
              <a:t>eax</a:t>
            </a:r>
            <a:endParaRPr lang="en-US" sz="1000" dirty="0"/>
          </a:p>
          <a:p>
            <a:r>
              <a:rPr lang="en-US" sz="1000" dirty="0"/>
              <a:t>        </a:t>
            </a:r>
            <a:r>
              <a:rPr lang="en-US" sz="1000" dirty="0" err="1"/>
              <a:t>movl</a:t>
            </a:r>
            <a:r>
              <a:rPr lang="en-US" sz="1000" dirty="0"/>
              <a:t>    $10, (%</a:t>
            </a:r>
            <a:r>
              <a:rPr lang="en-US" sz="1000" dirty="0" err="1"/>
              <a:t>eax</a:t>
            </a:r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/>
              <a:t>        </a:t>
            </a:r>
            <a:r>
              <a:rPr lang="en-US" sz="1000" dirty="0" err="1"/>
              <a:t>leal</a:t>
            </a:r>
            <a:r>
              <a:rPr lang="en-US" sz="1000" dirty="0"/>
              <a:t>    _a, %</a:t>
            </a:r>
            <a:r>
              <a:rPr lang="en-US" sz="1000" dirty="0" err="1"/>
              <a:t>eax</a:t>
            </a:r>
            <a:r>
              <a:rPr lang="en-US" sz="1000" dirty="0"/>
              <a:t>	; b = a                                                                                                                                            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movl</a:t>
            </a:r>
            <a:r>
              <a:rPr lang="en-US" sz="1000" dirty="0"/>
              <a:t>    (%</a:t>
            </a:r>
            <a:r>
              <a:rPr lang="en-US" sz="1000" dirty="0" err="1"/>
              <a:t>eax</a:t>
            </a:r>
            <a:r>
              <a:rPr lang="en-US" sz="1000" dirty="0"/>
              <a:t>), %</a:t>
            </a:r>
            <a:r>
              <a:rPr lang="en-US" sz="1000" dirty="0" err="1"/>
              <a:t>edx</a:t>
            </a:r>
            <a:endParaRPr lang="en-US" sz="1000" dirty="0"/>
          </a:p>
          <a:p>
            <a:r>
              <a:rPr lang="en-US" sz="1000" dirty="0"/>
              <a:t>        </a:t>
            </a:r>
            <a:r>
              <a:rPr lang="en-US" sz="1000" dirty="0" err="1"/>
              <a:t>leal</a:t>
            </a:r>
            <a:r>
              <a:rPr lang="en-US" sz="1000" dirty="0"/>
              <a:t>    _b, %</a:t>
            </a:r>
            <a:r>
              <a:rPr lang="en-US" sz="1000" dirty="0" err="1"/>
              <a:t>eax</a:t>
            </a:r>
            <a:endParaRPr lang="en-US" sz="1000" dirty="0"/>
          </a:p>
          <a:p>
            <a:r>
              <a:rPr lang="en-US" sz="1000" dirty="0"/>
              <a:t>        </a:t>
            </a:r>
            <a:r>
              <a:rPr lang="en-US" sz="1000" dirty="0" err="1"/>
              <a:t>movl</a:t>
            </a:r>
            <a:r>
              <a:rPr lang="en-US" sz="1000" dirty="0"/>
              <a:t>    %</a:t>
            </a:r>
            <a:r>
              <a:rPr lang="en-US" sz="1000" dirty="0" err="1"/>
              <a:t>edx</a:t>
            </a:r>
            <a:r>
              <a:rPr lang="en-US" sz="1000" dirty="0"/>
              <a:t>, (%</a:t>
            </a:r>
            <a:r>
              <a:rPr lang="en-US" sz="1000" dirty="0" err="1"/>
              <a:t>eax</a:t>
            </a:r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/>
              <a:t>        </a:t>
            </a:r>
            <a:r>
              <a:rPr lang="en-US" sz="1000" dirty="0" err="1"/>
              <a:t>leal</a:t>
            </a:r>
            <a:r>
              <a:rPr lang="en-US" sz="1000" dirty="0"/>
              <a:t>    _b, %</a:t>
            </a:r>
            <a:r>
              <a:rPr lang="en-US" sz="1000" dirty="0" err="1"/>
              <a:t>eax</a:t>
            </a:r>
            <a:r>
              <a:rPr lang="en-US" sz="1000" dirty="0"/>
              <a:t>	; b[2] = 0                                                                                                                                         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movl</a:t>
            </a:r>
            <a:r>
              <a:rPr lang="en-US" sz="1000" dirty="0"/>
              <a:t>    (%</a:t>
            </a:r>
            <a:r>
              <a:rPr lang="en-US" sz="1000" dirty="0" err="1"/>
              <a:t>eax</a:t>
            </a:r>
            <a:r>
              <a:rPr lang="en-US" sz="1000" dirty="0"/>
              <a:t>), %</a:t>
            </a:r>
            <a:r>
              <a:rPr lang="en-US" sz="1000" dirty="0" err="1"/>
              <a:t>eax</a:t>
            </a:r>
            <a:endParaRPr lang="en-US" sz="1000" dirty="0"/>
          </a:p>
          <a:p>
            <a:r>
              <a:rPr lang="en-US" sz="1000" dirty="0"/>
              <a:t>        </a:t>
            </a:r>
            <a:r>
              <a:rPr lang="en-US" sz="1000" dirty="0" err="1"/>
              <a:t>addl</a:t>
            </a:r>
            <a:r>
              <a:rPr lang="en-US" sz="1000" dirty="0"/>
              <a:t>    $8, %</a:t>
            </a:r>
            <a:r>
              <a:rPr lang="en-US" sz="1000" dirty="0" err="1"/>
              <a:t>eax</a:t>
            </a:r>
            <a:endParaRPr lang="en-US" sz="1000" dirty="0"/>
          </a:p>
          <a:p>
            <a:r>
              <a:rPr lang="en-US" sz="1000" dirty="0"/>
              <a:t>        </a:t>
            </a:r>
            <a:r>
              <a:rPr lang="en-US" sz="1000" dirty="0" err="1"/>
              <a:t>movl</a:t>
            </a:r>
            <a:r>
              <a:rPr lang="en-US" sz="1000" dirty="0"/>
              <a:t>    $0, (%</a:t>
            </a:r>
            <a:r>
              <a:rPr lang="en-US" sz="1000" dirty="0" err="1"/>
              <a:t>eax</a:t>
            </a:r>
            <a:r>
              <a:rPr lang="en-US" sz="1000" dirty="0"/>
              <a:t>)</a:t>
            </a:r>
          </a:p>
          <a:p>
            <a:r>
              <a:rPr lang="en-US" sz="1000" dirty="0"/>
              <a:t>        stop</a:t>
            </a:r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3505200" y="32004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4246563" y="184626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References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6152" name="AutoShape 8"/>
          <p:cNvCxnSpPr>
            <a:cxnSpLocks noChangeShapeType="1"/>
            <a:stCxn id="6150" idx="1"/>
            <a:endCxn id="6148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6065838" y="2305050"/>
            <a:ext cx="2028825" cy="862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/>
              <a:t>int[3] a = { 3,-2,10 };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/>
              <a:t>int[3] b = a;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/>
              <a:t>b[2] = 0;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References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9224" name="AutoShape 8"/>
          <p:cNvCxnSpPr>
            <a:cxnSpLocks noChangeShapeType="1"/>
            <a:stCxn id="9222" idx="1"/>
            <a:endCxn id="9220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6065838" y="2305050"/>
            <a:ext cx="2028825" cy="862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/>
              <a:t>int[3] a = { 3,-2,10 };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/>
              <a:t>int[3] b = a;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/>
              <a:t>b[2] = 0;</a:t>
            </a:r>
          </a:p>
        </p:txBody>
      </p:sp>
      <p:sp>
        <p:nvSpPr>
          <p:cNvPr id="9226" name="AutoShape 10"/>
          <p:cNvSpPr>
            <a:spLocks noChangeArrowheads="1"/>
          </p:cNvSpPr>
          <p:nvPr/>
        </p:nvSpPr>
        <p:spPr bwMode="auto">
          <a:xfrm>
            <a:off x="5638800" y="22860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746125" y="2582863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a </a:t>
            </a:r>
            <a:r>
              <a:rPr lang="en-US" sz="1000">
                <a:sym typeface="Symbol" charset="0"/>
              </a:rPr>
              <a:t> Array int 3 {3,-2,10}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References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11272" name="AutoShape 8"/>
          <p:cNvCxnSpPr>
            <a:cxnSpLocks noChangeShapeType="1"/>
            <a:stCxn id="11270" idx="1"/>
            <a:endCxn id="11268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6065838" y="2305050"/>
            <a:ext cx="2028825" cy="862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/>
              <a:t>int[3] a = { 3,-2,10 };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/>
              <a:t>int[3] b = a;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/>
              <a:t>b[2] = 0;</a:t>
            </a:r>
          </a:p>
        </p:txBody>
      </p:sp>
      <p:sp>
        <p:nvSpPr>
          <p:cNvPr id="11274" name="AutoShape 10"/>
          <p:cNvSpPr>
            <a:spLocks noChangeArrowheads="1"/>
          </p:cNvSpPr>
          <p:nvPr/>
        </p:nvSpPr>
        <p:spPr bwMode="auto">
          <a:xfrm>
            <a:off x="5638800" y="25908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746125" y="2582863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a </a:t>
            </a:r>
            <a:r>
              <a:rPr lang="en-US" sz="1000">
                <a:sym typeface="Symbol" charset="0"/>
              </a:rPr>
              <a:t> Array int 3 {3,-2,10}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746125" y="2803525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b </a:t>
            </a:r>
            <a:r>
              <a:rPr lang="en-US" sz="1000">
                <a:sym typeface="Symbol" charset="0"/>
              </a:rPr>
              <a:t></a:t>
            </a:r>
            <a:r>
              <a:rPr lang="en-US" sz="1000">
                <a:solidFill>
                  <a:srgbClr val="FF0000"/>
                </a:solidFill>
                <a:sym typeface="Symbol" charset="0"/>
              </a:rPr>
              <a:t> @a</a:t>
            </a:r>
            <a:endParaRPr lang="en-US" sz="1000">
              <a:sym typeface="Symbo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References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13320" name="AutoShape 8"/>
          <p:cNvCxnSpPr>
            <a:cxnSpLocks noChangeShapeType="1"/>
            <a:stCxn id="13318" idx="1"/>
            <a:endCxn id="13316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6065838" y="2305050"/>
            <a:ext cx="2028825" cy="862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/>
              <a:t>int[3] a = { 3,-2,10 };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/>
              <a:t>int[3] b = a;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/>
              <a:t>b[2] = 0;</a:t>
            </a:r>
          </a:p>
        </p:txBody>
      </p:sp>
      <p:sp>
        <p:nvSpPr>
          <p:cNvPr id="13322" name="AutoShape 10"/>
          <p:cNvSpPr>
            <a:spLocks noChangeArrowheads="1"/>
          </p:cNvSpPr>
          <p:nvPr/>
        </p:nvSpPr>
        <p:spPr bwMode="auto">
          <a:xfrm>
            <a:off x="5638800" y="28194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746125" y="2582863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a </a:t>
            </a:r>
            <a:r>
              <a:rPr lang="en-US" sz="1000">
                <a:sym typeface="Symbol" charset="0"/>
              </a:rPr>
              <a:t> Array int 3 {3,-2,</a:t>
            </a:r>
            <a:r>
              <a:rPr lang="en-US" sz="1000">
                <a:solidFill>
                  <a:srgbClr val="FF0000"/>
                </a:solidFill>
                <a:sym typeface="Symbol" charset="0"/>
              </a:rPr>
              <a:t>0</a:t>
            </a:r>
            <a:r>
              <a:rPr lang="en-US" sz="1000">
                <a:sym typeface="Symbol" charset="0"/>
              </a:rPr>
              <a:t>}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746125" y="2803525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b </a:t>
            </a:r>
            <a:r>
              <a:rPr lang="en-US" sz="1000">
                <a:sym typeface="Symbol" charset="0"/>
              </a:rPr>
              <a:t> @a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 on Real Machines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 real machines we cannot pass around references to array values but instead we pass around physical addresses of the array.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Arrays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19137"/>
          </a:xfrm>
        </p:spPr>
        <p:txBody>
          <a:bodyPr/>
          <a:lstStyle/>
          <a:p>
            <a:r>
              <a:rPr lang="en-US"/>
              <a:t>Consider the program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203325" y="3540125"/>
            <a:ext cx="18034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int[3] a = {3,-2,10}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5148263" y="2971800"/>
            <a:ext cx="1481137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.globl _a</a:t>
            </a:r>
          </a:p>
          <a:p>
            <a:r>
              <a:rPr lang="en-US" sz="1600"/>
              <a:t>        .data</a:t>
            </a:r>
          </a:p>
          <a:p>
            <a:r>
              <a:rPr lang="en-US" sz="1600"/>
              <a:t>        .align 2</a:t>
            </a:r>
          </a:p>
          <a:p>
            <a:r>
              <a:rPr lang="en-US" sz="1600">
                <a:solidFill>
                  <a:srgbClr val="FF0000"/>
                </a:solidFill>
              </a:rPr>
              <a:t>_a</a:t>
            </a:r>
            <a:r>
              <a:rPr lang="en-US" sz="1600"/>
              <a:t>:</a:t>
            </a:r>
          </a:p>
          <a:p>
            <a:r>
              <a:rPr lang="en-US" sz="1600"/>
              <a:t>        .long   3</a:t>
            </a:r>
          </a:p>
          <a:p>
            <a:r>
              <a:rPr lang="en-US" sz="1600"/>
              <a:t>        .long   -2</a:t>
            </a:r>
          </a:p>
          <a:p>
            <a:r>
              <a:rPr lang="en-US" sz="1600"/>
              <a:t>        .long   10</a:t>
            </a:r>
          </a:p>
          <a:p>
            <a:endParaRPr lang="en-US" sz="1600"/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3657600" y="35052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Arrays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19137"/>
          </a:xfrm>
        </p:spPr>
        <p:txBody>
          <a:bodyPr/>
          <a:lstStyle/>
          <a:p>
            <a:r>
              <a:rPr lang="en-US"/>
              <a:t>Consider the program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203325" y="3352800"/>
            <a:ext cx="2028825" cy="862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/>
              <a:t>int[3] a = { 3,-2,10 };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/>
              <a:t>int[3] b = a;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/>
              <a:t>b[2] = 0;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876800" y="1270000"/>
            <a:ext cx="3200400" cy="528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000"/>
              <a:t>.globl _a</a:t>
            </a:r>
          </a:p>
          <a:p>
            <a:r>
              <a:rPr lang="en-US" sz="1000"/>
              <a:t>        .data</a:t>
            </a:r>
          </a:p>
          <a:p>
            <a:r>
              <a:rPr lang="en-US" sz="1000"/>
              <a:t>        .align 2</a:t>
            </a:r>
          </a:p>
          <a:p>
            <a:r>
              <a:rPr lang="en-US" sz="1000"/>
              <a:t>_a:</a:t>
            </a:r>
          </a:p>
          <a:p>
            <a:r>
              <a:rPr lang="en-US" sz="1000"/>
              <a:t>        .long   3</a:t>
            </a:r>
          </a:p>
          <a:p>
            <a:r>
              <a:rPr lang="en-US" sz="1000"/>
              <a:t>        .long   -2</a:t>
            </a:r>
          </a:p>
          <a:p>
            <a:r>
              <a:rPr lang="en-US" sz="1000"/>
              <a:t>        .long   10</a:t>
            </a:r>
          </a:p>
          <a:p>
            <a:r>
              <a:rPr lang="en-US" sz="1000"/>
              <a:t>.globl _b</a:t>
            </a:r>
          </a:p>
          <a:p>
            <a:r>
              <a:rPr lang="en-US" sz="1000"/>
              <a:t>	.data</a:t>
            </a:r>
          </a:p>
          <a:p>
            <a:r>
              <a:rPr lang="en-US" sz="1000"/>
              <a:t>        .align 2</a:t>
            </a:r>
          </a:p>
          <a:p>
            <a:r>
              <a:rPr lang="en-US" sz="1000"/>
              <a:t>_b:</a:t>
            </a:r>
          </a:p>
          <a:p>
            <a:r>
              <a:rPr lang="en-US" sz="1000"/>
              <a:t>        .long   0</a:t>
            </a:r>
          </a:p>
          <a:p>
            <a:r>
              <a:rPr lang="en-US" sz="1000"/>
              <a:t>        .long   0</a:t>
            </a:r>
          </a:p>
          <a:p>
            <a:r>
              <a:rPr lang="en-US" sz="1000"/>
              <a:t>        .long   0</a:t>
            </a:r>
          </a:p>
          <a:p>
            <a:r>
              <a:rPr lang="en-US" sz="1000"/>
              <a:t>        .code</a:t>
            </a:r>
          </a:p>
          <a:p>
            <a:r>
              <a:rPr lang="en-US" sz="1000"/>
              <a:t>        leal    _a, %eax	; copy a[0]                                                                                                                                        </a:t>
            </a:r>
          </a:p>
          <a:p>
            <a:r>
              <a:rPr lang="en-US" sz="1000"/>
              <a:t>        movl    (%eax), %edx</a:t>
            </a:r>
          </a:p>
          <a:p>
            <a:r>
              <a:rPr lang="en-US" sz="1000"/>
              <a:t>        leal    _b, %eax</a:t>
            </a:r>
          </a:p>
          <a:p>
            <a:r>
              <a:rPr lang="en-US" sz="1000"/>
              <a:t>        movl    %edx, (%eax)</a:t>
            </a:r>
          </a:p>
          <a:p>
            <a:endParaRPr lang="en-US" sz="1000"/>
          </a:p>
          <a:p>
            <a:r>
              <a:rPr lang="en-US" sz="1000"/>
              <a:t>        leal    _a, %eax	; copy a[1]                                                                                                                                        </a:t>
            </a:r>
          </a:p>
          <a:p>
            <a:r>
              <a:rPr lang="en-US" sz="1000"/>
              <a:t>        movl    4(%eax), %edx</a:t>
            </a:r>
          </a:p>
          <a:p>
            <a:r>
              <a:rPr lang="en-US" sz="1000"/>
              <a:t>        leal    _b, %eax</a:t>
            </a:r>
          </a:p>
          <a:p>
            <a:r>
              <a:rPr lang="en-US" sz="1000"/>
              <a:t>        movl    %edx, 4(%eax)</a:t>
            </a:r>
          </a:p>
          <a:p>
            <a:endParaRPr lang="en-US" sz="1000"/>
          </a:p>
          <a:p>
            <a:r>
              <a:rPr lang="en-US" sz="1000"/>
              <a:t>        leal    _a, %eax	; copy a[2]                                                                                                                                        </a:t>
            </a:r>
          </a:p>
          <a:p>
            <a:r>
              <a:rPr lang="en-US" sz="1000"/>
              <a:t>        movl    8(%eax), %edx</a:t>
            </a:r>
          </a:p>
          <a:p>
            <a:r>
              <a:rPr lang="en-US" sz="1000"/>
              <a:t>        leal    _b, %eax</a:t>
            </a:r>
          </a:p>
          <a:p>
            <a:r>
              <a:rPr lang="en-US" sz="1000"/>
              <a:t>        movl    %edx, 8(%eax)</a:t>
            </a:r>
          </a:p>
          <a:p>
            <a:endParaRPr lang="en-US" sz="1000"/>
          </a:p>
          <a:p>
            <a:r>
              <a:rPr lang="en-US" sz="1000"/>
              <a:t>        </a:t>
            </a:r>
            <a:r>
              <a:rPr lang="en-US" sz="1000">
                <a:solidFill>
                  <a:srgbClr val="FF0000"/>
                </a:solidFill>
              </a:rPr>
              <a:t>leal    _b, %eax	; b[2] = 0                                                                                                                                         </a:t>
            </a:r>
          </a:p>
          <a:p>
            <a:r>
              <a:rPr lang="en-US" sz="1000">
                <a:solidFill>
                  <a:srgbClr val="FF0000"/>
                </a:solidFill>
              </a:rPr>
              <a:t>        movl    $0, 8(%eax)</a:t>
            </a:r>
          </a:p>
          <a:p>
            <a:r>
              <a:rPr lang="en-US" sz="1000"/>
              <a:t>	stop</a:t>
            </a:r>
          </a:p>
          <a:p>
            <a:endParaRPr lang="en-US" sz="1000"/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3657600" y="35052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965325" y="5143500"/>
            <a:ext cx="24717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leal - </a:t>
            </a:r>
            <a:r>
              <a:rPr lang="ja-JP" altLang="en-US" sz="1200"/>
              <a:t>“</a:t>
            </a:r>
            <a:r>
              <a:rPr lang="en-US" sz="1200"/>
              <a:t>load effective address long</a:t>
            </a:r>
            <a:r>
              <a:rPr lang="ja-JP" altLang="en-US" sz="1200"/>
              <a:t>”</a:t>
            </a:r>
            <a:endParaRPr lang="en-US" sz="1200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V="1">
            <a:off x="4495800" y="3733800"/>
            <a:ext cx="685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212725" y="5759450"/>
            <a:ext cx="40592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Note: the compiled code makes a new</a:t>
            </a:r>
            <a:br>
              <a:rPr lang="en-US" sz="1800"/>
            </a:br>
            <a:r>
              <a:rPr lang="en-US" sz="1800"/>
              <a:t>copy of the array a in array b. This is </a:t>
            </a:r>
            <a:br>
              <a:rPr lang="en-US" sz="1800"/>
            </a:br>
            <a:r>
              <a:rPr lang="en-US" sz="1800"/>
              <a:t>different from the interpreter.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Arrays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19137"/>
          </a:xfrm>
        </p:spPr>
        <p:txBody>
          <a:bodyPr/>
          <a:lstStyle/>
          <a:p>
            <a:r>
              <a:rPr lang="en-US"/>
              <a:t>Now consider this program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762000" y="2927350"/>
            <a:ext cx="2074863" cy="156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int[5] a  = {1,2,3,4,5};</a:t>
            </a:r>
          </a:p>
          <a:p>
            <a:endParaRPr lang="en-US" sz="1600"/>
          </a:p>
          <a:p>
            <a:r>
              <a:rPr lang="en-US" sz="1600"/>
              <a:t>int[5] newarray() {</a:t>
            </a:r>
          </a:p>
          <a:p>
            <a:endParaRPr lang="en-US" sz="1600"/>
          </a:p>
          <a:p>
            <a:r>
              <a:rPr lang="en-US" sz="1600"/>
              <a:t>  </a:t>
            </a:r>
            <a:r>
              <a:rPr lang="en-US" sz="1600">
                <a:solidFill>
                  <a:srgbClr val="FF0000"/>
                </a:solidFill>
              </a:rPr>
              <a:t>return a</a:t>
            </a:r>
            <a:r>
              <a:rPr lang="en-US" sz="1600"/>
              <a:t>;</a:t>
            </a:r>
          </a:p>
          <a:p>
            <a:r>
              <a:rPr lang="en-US" sz="1600"/>
              <a:t>}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148263" y="2438400"/>
            <a:ext cx="2624137" cy="3717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400"/>
              <a:t>    .data</a:t>
            </a:r>
          </a:p>
          <a:p>
            <a:r>
              <a:rPr lang="en-US" sz="1400"/>
              <a:t>    .align 2</a:t>
            </a:r>
          </a:p>
          <a:p>
            <a:r>
              <a:rPr lang="en-US" sz="1400"/>
              <a:t>_a:</a:t>
            </a:r>
          </a:p>
          <a:p>
            <a:r>
              <a:rPr lang="en-US" sz="1400"/>
              <a:t>    .long   1</a:t>
            </a:r>
          </a:p>
          <a:p>
            <a:r>
              <a:rPr lang="en-US" sz="1400"/>
              <a:t>    .long   2</a:t>
            </a:r>
          </a:p>
          <a:p>
            <a:r>
              <a:rPr lang="en-US" sz="1400"/>
              <a:t>    .long   3</a:t>
            </a:r>
          </a:p>
          <a:p>
            <a:r>
              <a:rPr lang="en-US" sz="1400"/>
              <a:t>    .long   4</a:t>
            </a:r>
          </a:p>
          <a:p>
            <a:r>
              <a:rPr lang="en-US" sz="1400"/>
              <a:t>    .long   5</a:t>
            </a:r>
          </a:p>
          <a:p>
            <a:r>
              <a:rPr lang="en-US" sz="1400"/>
              <a:t>    .text</a:t>
            </a:r>
          </a:p>
          <a:p>
            <a:r>
              <a:rPr lang="en-US" sz="1400"/>
              <a:t>.globl _newarray</a:t>
            </a:r>
          </a:p>
          <a:p>
            <a:r>
              <a:rPr lang="en-US" sz="1400"/>
              <a:t>_newarray:</a:t>
            </a:r>
          </a:p>
          <a:p>
            <a:r>
              <a:rPr lang="en-US" sz="1400"/>
              <a:t>    pushl   %ebp</a:t>
            </a:r>
          </a:p>
          <a:p>
            <a:r>
              <a:rPr lang="en-US" sz="1400"/>
              <a:t>    movl    %esp, %ebp</a:t>
            </a:r>
          </a:p>
          <a:p>
            <a:r>
              <a:rPr lang="en-US" sz="1400"/>
              <a:t>    subl    $8, %esp</a:t>
            </a:r>
          </a:p>
          <a:p>
            <a:r>
              <a:rPr lang="en-US" sz="1400"/>
              <a:t>    leal    </a:t>
            </a:r>
            <a:r>
              <a:rPr lang="en-US" sz="1400">
                <a:solidFill>
                  <a:srgbClr val="FF0000"/>
                </a:solidFill>
              </a:rPr>
              <a:t>_a</a:t>
            </a:r>
            <a:r>
              <a:rPr lang="en-US" sz="1400"/>
              <a:t>, %eax</a:t>
            </a:r>
          </a:p>
          <a:p>
            <a:r>
              <a:rPr lang="en-US" sz="1400"/>
              <a:t>    leave</a:t>
            </a:r>
          </a:p>
          <a:p>
            <a:r>
              <a:rPr lang="en-US" sz="1400"/>
              <a:t>    ret</a:t>
            </a:r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3657600" y="35052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402:csc402-ln001.ppt</Template>
  <TotalTime>786</TotalTime>
  <Words>1241</Words>
  <Application>Microsoft Macintosh PowerPoint</Application>
  <PresentationFormat>On-screen Show (4:3)</PresentationFormat>
  <Paragraphs>297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ＭＳ Ｐゴシック</vt:lpstr>
      <vt:lpstr>Times New Roman</vt:lpstr>
      <vt:lpstr>Wingdings</vt:lpstr>
      <vt:lpstr>Symbol</vt:lpstr>
      <vt:lpstr>csc402-ln001</vt:lpstr>
      <vt:lpstr>Compiling Arrays</vt:lpstr>
      <vt:lpstr>Array References</vt:lpstr>
      <vt:lpstr>Array References</vt:lpstr>
      <vt:lpstr>Array References</vt:lpstr>
      <vt:lpstr>Array References</vt:lpstr>
      <vt:lpstr>Arrays on Real Machines</vt:lpstr>
      <vt:lpstr>Compiling Arrays</vt:lpstr>
      <vt:lpstr>Compiling Arrays</vt:lpstr>
      <vt:lpstr>Compiling Arrays</vt:lpstr>
      <vt:lpstr>Compiling Arrays</vt:lpstr>
      <vt:lpstr>Compiling Arrays</vt:lpstr>
      <vt:lpstr>Compiling Arrays</vt:lpstr>
      <vt:lpstr>Compiling Arrays</vt:lpstr>
      <vt:lpstr>Typical Memory Layout</vt:lpstr>
      <vt:lpstr>Compiling Arrays</vt:lpstr>
    </vt:vector>
  </TitlesOfParts>
  <Company>Lutz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Compiling Arrays</dc:title>
  <dc:creator>Lutz</dc:creator>
  <cp:lastModifiedBy>Lutz</cp:lastModifiedBy>
  <cp:revision>8</cp:revision>
  <cp:lastPrinted>2011-12-02T11:20:54Z</cp:lastPrinted>
  <dcterms:created xsi:type="dcterms:W3CDTF">2011-12-02T03:23:42Z</dcterms:created>
  <dcterms:modified xsi:type="dcterms:W3CDTF">2012-12-02T22:51:28Z</dcterms:modified>
</cp:coreProperties>
</file>