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2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4290A6A-2059-0047-990E-AA10EEC94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4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82037-5C03-CF47-BB5B-D4E637228AD7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113-5586-2A40-8008-DA116EA018E4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3A110-215B-9B44-935F-9668A4AAFB4F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86438-5E28-C84F-8B7C-D46D23E6EE20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E95E6-FBC9-754E-B8D5-DCC6CE8D88C2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128FE-A603-6040-8E06-7A7E84025C29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9DD8C-BBA2-0747-9E2B-3DAA8D67E58B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12A71-AB3E-DD41-8468-58F773DD8E24}" type="slidenum">
              <a:rPr lang="en-US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C40E3-811E-444C-AA9D-B415632EB777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CD90AF9-43D3-EB45-9A49-1A2749F2722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F4DA-28E3-1348-871E-CF32777398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A20DB-12F1-D543-85F7-708B012A87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59D60-8902-714C-BBEA-FCBAD96F19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42F1C-D6D0-4A48-AB9B-9C9247476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E376B-586B-A34F-B111-AB3FF5B236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AE73E-3C60-B64B-8030-AE8759A448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04324-2CC0-C347-A2EF-7DB832859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CC0A0-F034-0447-8B0C-2693C1D70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A2927-9555-CC41-B761-96E87D7315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B1C12-1BCE-2249-B9B8-4316E8E559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D2B723D-7B56-4844-9690-0715C789CD8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63663" y="3355975"/>
            <a:ext cx="1074737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declare x;</a:t>
            </a:r>
          </a:p>
          <a:p>
            <a:r>
              <a:rPr lang="en-US" sz="1600"/>
              <a:t>get x;</a:t>
            </a:r>
          </a:p>
          <a:p>
            <a:r>
              <a:rPr lang="en-US" sz="1600"/>
              <a:t>put x;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708525" y="1741488"/>
            <a:ext cx="2911475" cy="474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/>
              <a:t>include tinyrts.asm</a:t>
            </a:r>
          </a:p>
          <a:p>
            <a:endParaRPr lang="en-US" sz="1600"/>
          </a:p>
          <a:p>
            <a:r>
              <a:rPr lang="en-US" sz="1600"/>
              <a:t>.data</a:t>
            </a:r>
          </a:p>
          <a:p>
            <a:r>
              <a:rPr lang="en-US" sz="1600"/>
              <a:t>     	x$0     dd ?</a:t>
            </a:r>
          </a:p>
          <a:p>
            <a:endParaRPr lang="en-US" sz="1600"/>
          </a:p>
          <a:p>
            <a:r>
              <a:rPr lang="en-US" sz="1600"/>
              <a:t>.code</a:t>
            </a:r>
          </a:p>
          <a:p>
            <a:r>
              <a:rPr lang="en-US" sz="1600"/>
              <a:t>start:</a:t>
            </a:r>
          </a:p>
          <a:p>
            <a:r>
              <a:rPr lang="en-US" sz="1600"/>
              <a:t>      	mov     eax,0</a:t>
            </a:r>
          </a:p>
          <a:p>
            <a:r>
              <a:rPr lang="en-US" sz="1600"/>
              <a:t>	mov     x$0,eax</a:t>
            </a:r>
          </a:p>
          <a:p>
            <a:endParaRPr lang="en-US" sz="1600"/>
          </a:p>
          <a:p>
            <a:r>
              <a:rPr lang="en-US" sz="1600"/>
              <a:t>	call      get</a:t>
            </a:r>
          </a:p>
          <a:p>
            <a:r>
              <a:rPr lang="en-US" sz="1600"/>
              <a:t>	mov     x$0,eax</a:t>
            </a:r>
          </a:p>
          <a:p>
            <a:endParaRPr lang="en-US" sz="1600"/>
          </a:p>
          <a:p>
            <a:r>
              <a:rPr lang="en-US" sz="1600"/>
              <a:t>	push    x$0</a:t>
            </a:r>
          </a:p>
          <a:p>
            <a:r>
              <a:rPr lang="en-US" sz="1600"/>
              <a:t>	call      put</a:t>
            </a:r>
          </a:p>
          <a:p>
            <a:r>
              <a:rPr lang="en-US" sz="1600"/>
              <a:t>	add      esp,4</a:t>
            </a:r>
          </a:p>
          <a:p>
            <a:endParaRPr lang="en-US" sz="1600"/>
          </a:p>
          <a:p>
            <a:r>
              <a:rPr lang="en-US" sz="1600"/>
              <a:t>	call    exit</a:t>
            </a:r>
          </a:p>
          <a:p>
            <a:r>
              <a:rPr lang="en-US" sz="1600"/>
              <a:t>end start</a:t>
            </a: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3124200" y="3657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33400" y="5337175"/>
            <a:ext cx="3286777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/>
              <a:t>Note: in order to generate code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our</a:t>
            </a:r>
            <a:r>
              <a:rPr lang="en-US" sz="1600" dirty="0"/>
              <a:t> </a:t>
            </a:r>
            <a:r>
              <a:rPr lang="en-US" sz="1600" smtClean="0"/>
              <a:t>compiler </a:t>
            </a:r>
            <a:r>
              <a:rPr lang="en-US" sz="1600" dirty="0" smtClean="0"/>
              <a:t>generates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two strings - one for data segment</a:t>
            </a:r>
            <a:br>
              <a:rPr lang="en-US" sz="1600" dirty="0"/>
            </a:br>
            <a:r>
              <a:rPr lang="en-US" sz="1600" dirty="0"/>
              <a:t>and one for the code segment.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r>
              <a:rPr lang="en-US" sz="2600"/>
              <a:t>Functions</a:t>
            </a:r>
          </a:p>
          <a:p>
            <a:pPr lvl="1"/>
            <a:r>
              <a:rPr lang="en-US" sz="2200"/>
              <a:t>Calls - in order to support function calls we push the actual arguments in reverse order and then pop each argument after the call returns with the statement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/>
              <a:t>add esp,4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.</a:t>
            </a:r>
          </a:p>
          <a:p>
            <a:pPr lvl="1"/>
            <a:r>
              <a:rPr lang="en-US" sz="2200"/>
              <a:t>Example: consider the function call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/>
              <a:t>minus(2,1)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,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03525" y="4332288"/>
            <a:ext cx="25654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	push	1</a:t>
            </a:r>
          </a:p>
          <a:p>
            <a:r>
              <a:rPr lang="en-US" sz="1600"/>
              <a:t>	push	2</a:t>
            </a:r>
          </a:p>
          <a:p>
            <a:r>
              <a:rPr lang="en-US" sz="1600"/>
              <a:t>	call	minus</a:t>
            </a:r>
          </a:p>
          <a:p>
            <a:r>
              <a:rPr lang="en-US" sz="1600"/>
              <a:t>	add	esp,4</a:t>
            </a:r>
          </a:p>
          <a:p>
            <a:r>
              <a:rPr lang="en-US" sz="1600"/>
              <a:t>	add	esp,4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557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Functions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Definition - the function definition breaks down into three parts: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Prologue - init base pointer (ebp), stack pointer (esp), formal args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Body - computations of the function</a:t>
            </a:r>
          </a:p>
          <a:p>
            <a:pPr lvl="2">
              <a:lnSpc>
                <a:spcPct val="90000"/>
              </a:lnSpc>
            </a:pPr>
            <a:r>
              <a:rPr lang="en-US" sz="1900"/>
              <a:t>Epilogue - restore base pointer and stack pointer, return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Example: consider the function </a:t>
            </a:r>
            <a:r>
              <a:rPr lang="ja-JP" altLang="en-US" sz="2000">
                <a:latin typeface="Arial"/>
              </a:rPr>
              <a:t>‘</a:t>
            </a:r>
            <a:r>
              <a:rPr lang="en-US" sz="2000"/>
              <a:t>minus(a,b) return a-b;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,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0" y="3241675"/>
            <a:ext cx="2073275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minus:</a:t>
            </a:r>
          </a:p>
          <a:p>
            <a:r>
              <a:rPr lang="en-US"/>
              <a:t>        push    ebp</a:t>
            </a:r>
          </a:p>
          <a:p>
            <a:r>
              <a:rPr lang="en-US"/>
              <a:t>        mov     ebp,esp</a:t>
            </a:r>
          </a:p>
          <a:p>
            <a:r>
              <a:rPr lang="en-US"/>
              <a:t>        sub     esp,12</a:t>
            </a:r>
          </a:p>
          <a:p>
            <a:r>
              <a:rPr lang="en-US"/>
              <a:t>        mov     eax,[ebp+8]</a:t>
            </a:r>
          </a:p>
          <a:p>
            <a:r>
              <a:rPr lang="en-US"/>
              <a:t>        mov     [ebp-4],eax</a:t>
            </a:r>
          </a:p>
          <a:p>
            <a:r>
              <a:rPr lang="en-US"/>
              <a:t>        mov     eax,[ebp+12]</a:t>
            </a:r>
          </a:p>
          <a:p>
            <a:r>
              <a:rPr lang="en-US"/>
              <a:t>        mov     [ebp-8],eax</a:t>
            </a:r>
          </a:p>
          <a:p>
            <a:endParaRPr lang="en-US"/>
          </a:p>
          <a:p>
            <a:r>
              <a:rPr lang="en-US"/>
              <a:t>        mov     eax,[ebp-4]</a:t>
            </a:r>
          </a:p>
          <a:p>
            <a:r>
              <a:rPr lang="en-US"/>
              <a:t>        mov     ebx,[ebp-8]</a:t>
            </a:r>
          </a:p>
          <a:p>
            <a:r>
              <a:rPr lang="en-US"/>
              <a:t>        sub     eax,ebx</a:t>
            </a:r>
          </a:p>
          <a:p>
            <a:r>
              <a:rPr lang="en-US"/>
              <a:t>        mov     [ebp-12],eax</a:t>
            </a:r>
          </a:p>
          <a:p>
            <a:endParaRPr lang="en-US"/>
          </a:p>
          <a:p>
            <a:r>
              <a:rPr lang="en-US"/>
              <a:t>        mov     eax,[ebp-12]</a:t>
            </a:r>
          </a:p>
          <a:p>
            <a:r>
              <a:rPr lang="en-US"/>
              <a:t>        mov     sp,bp</a:t>
            </a:r>
          </a:p>
          <a:p>
            <a:r>
              <a:rPr lang="en-US"/>
              <a:t>        pop     bp</a:t>
            </a:r>
          </a:p>
          <a:p>
            <a:r>
              <a:rPr lang="en-US"/>
              <a:t>        ret</a:t>
            </a:r>
          </a:p>
        </p:txBody>
      </p:sp>
      <p:sp>
        <p:nvSpPr>
          <p:cNvPr id="26629" name="AutoShape 5"/>
          <p:cNvSpPr>
            <a:spLocks/>
          </p:cNvSpPr>
          <p:nvPr/>
        </p:nvSpPr>
        <p:spPr bwMode="auto">
          <a:xfrm>
            <a:off x="7102475" y="35052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7102475" y="4953000"/>
            <a:ext cx="76200" cy="762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7"/>
          <p:cNvSpPr>
            <a:spLocks/>
          </p:cNvSpPr>
          <p:nvPr/>
        </p:nvSpPr>
        <p:spPr bwMode="auto">
          <a:xfrm>
            <a:off x="7026275" y="5867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331075" y="3984625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Prologue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280275" y="5189538"/>
            <a:ext cx="531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Body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178675" y="6035675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Epilogue</a:t>
            </a:r>
          </a:p>
        </p:txBody>
      </p:sp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762000" y="3581400"/>
            <a:ext cx="3505200" cy="2881313"/>
            <a:chOff x="480" y="2256"/>
            <a:chExt cx="2208" cy="1815"/>
          </a:xfrm>
        </p:grpSpPr>
        <p:pic>
          <p:nvPicPr>
            <p:cNvPr id="26649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416"/>
              <a:ext cx="2208" cy="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2188" y="3408"/>
              <a:ext cx="2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EBP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2150" y="2763"/>
              <a:ext cx="2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ESP</a:t>
              </a: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912" y="2400"/>
              <a:ext cx="816" cy="1008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902" y="2256"/>
              <a:ext cx="5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Stack Frame</a:t>
              </a: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1056" y="2641"/>
              <a:ext cx="543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"/>
                <a:t>local variable 4</a:t>
              </a:r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1056" y="2496"/>
              <a:ext cx="543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"/>
                <a:t>local variable 5</a:t>
              </a: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1765" y="3072"/>
              <a:ext cx="3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[ebp-4]</a:t>
              </a: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755" y="3504"/>
              <a:ext cx="35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[ebp+8]</a:t>
              </a:r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1756" y="3648"/>
              <a:ext cx="39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[ebp+12]</a:t>
              </a: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1755" y="3792"/>
              <a:ext cx="398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[ebp+16]</a:t>
              </a:r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1769" y="2927"/>
              <a:ext cx="34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900"/>
                <a:t>[ebp-8]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12738" y="2855913"/>
            <a:ext cx="2201862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declare minus(a,b) return a-b;</a:t>
            </a:r>
          </a:p>
          <a:p>
            <a:endParaRPr lang="en-US"/>
          </a:p>
          <a:p>
            <a:r>
              <a:rPr lang="en-US"/>
              <a:t>put minus(2,1);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534025" y="1041400"/>
            <a:ext cx="1630363" cy="543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.code</a:t>
            </a:r>
          </a:p>
          <a:p>
            <a:r>
              <a:rPr lang="en-US" sz="1000"/>
              <a:t>start:</a:t>
            </a:r>
          </a:p>
          <a:p>
            <a:r>
              <a:rPr lang="en-US" sz="1000"/>
              <a:t>        jmp L0</a:t>
            </a:r>
          </a:p>
          <a:p>
            <a:r>
              <a:rPr lang="en-US" sz="1000"/>
              <a:t>minus:</a:t>
            </a:r>
          </a:p>
          <a:p>
            <a:r>
              <a:rPr lang="en-US" sz="1000"/>
              <a:t>        push    ebp</a:t>
            </a:r>
          </a:p>
          <a:p>
            <a:r>
              <a:rPr lang="en-US" sz="1000"/>
              <a:t>        mov     ebp,esp</a:t>
            </a:r>
          </a:p>
          <a:p>
            <a:r>
              <a:rPr lang="en-US" sz="1000"/>
              <a:t>        sub     esp,12</a:t>
            </a:r>
          </a:p>
          <a:p>
            <a:r>
              <a:rPr lang="en-US" sz="1000"/>
              <a:t>        mov     eax,[ebp+8]</a:t>
            </a:r>
          </a:p>
          <a:p>
            <a:r>
              <a:rPr lang="en-US" sz="1000"/>
              <a:t>        mov     [ebp-4],eax</a:t>
            </a:r>
          </a:p>
          <a:p>
            <a:r>
              <a:rPr lang="en-US" sz="1000"/>
              <a:t>        mov     eax,[ebp+12]</a:t>
            </a:r>
          </a:p>
          <a:p>
            <a:r>
              <a:rPr lang="en-US" sz="1000"/>
              <a:t>        mov     [ebp-8],eax</a:t>
            </a:r>
          </a:p>
          <a:p>
            <a:endParaRPr lang="en-US" sz="1000"/>
          </a:p>
          <a:p>
            <a:r>
              <a:rPr lang="en-US" sz="1000"/>
              <a:t>        mov     eax,[ebp-4]</a:t>
            </a:r>
          </a:p>
          <a:p>
            <a:r>
              <a:rPr lang="en-US" sz="1000"/>
              <a:t>        mov     ebx,[ebp-8]</a:t>
            </a:r>
          </a:p>
          <a:p>
            <a:r>
              <a:rPr lang="en-US" sz="1000"/>
              <a:t>        sub     eax,ebx</a:t>
            </a:r>
          </a:p>
          <a:p>
            <a:r>
              <a:rPr lang="en-US" sz="1000"/>
              <a:t>        mov     [ebp-12],eax</a:t>
            </a:r>
          </a:p>
          <a:p>
            <a:endParaRPr lang="en-US" sz="1000"/>
          </a:p>
          <a:p>
            <a:r>
              <a:rPr lang="en-US" sz="1000"/>
              <a:t>        mov     eax,[ebp-12]</a:t>
            </a:r>
          </a:p>
          <a:p>
            <a:r>
              <a:rPr lang="en-US" sz="1000"/>
              <a:t>        mov     sp,bp</a:t>
            </a:r>
          </a:p>
          <a:p>
            <a:r>
              <a:rPr lang="en-US" sz="1000"/>
              <a:t>        pop     bp</a:t>
            </a:r>
          </a:p>
          <a:p>
            <a:r>
              <a:rPr lang="en-US" sz="1000"/>
              <a:t>        ret</a:t>
            </a:r>
          </a:p>
          <a:p>
            <a:r>
              <a:rPr lang="en-US" sz="1000"/>
              <a:t>L0:</a:t>
            </a:r>
          </a:p>
          <a:p>
            <a:r>
              <a:rPr lang="en-US" sz="1000"/>
              <a:t>        push    1</a:t>
            </a:r>
          </a:p>
          <a:p>
            <a:r>
              <a:rPr lang="en-US" sz="1000"/>
              <a:t>        push    2</a:t>
            </a:r>
          </a:p>
          <a:p>
            <a:r>
              <a:rPr lang="en-US" sz="1000"/>
              <a:t>        call      minus</a:t>
            </a:r>
          </a:p>
          <a:p>
            <a:r>
              <a:rPr lang="en-US" sz="1000"/>
              <a:t>        add     esp,4</a:t>
            </a:r>
          </a:p>
          <a:p>
            <a:r>
              <a:rPr lang="en-US" sz="1000"/>
              <a:t>        add     esp,4</a:t>
            </a:r>
          </a:p>
          <a:p>
            <a:r>
              <a:rPr lang="en-US" sz="1000"/>
              <a:t>        mov     T1$0,eax</a:t>
            </a:r>
          </a:p>
          <a:p>
            <a:endParaRPr lang="en-US" sz="1000"/>
          </a:p>
          <a:p>
            <a:r>
              <a:rPr lang="en-US" sz="1000"/>
              <a:t>        push    T1$0</a:t>
            </a:r>
          </a:p>
          <a:p>
            <a:r>
              <a:rPr lang="en-US" sz="1000"/>
              <a:t>        call      put</a:t>
            </a:r>
          </a:p>
          <a:p>
            <a:r>
              <a:rPr lang="en-US" sz="1000"/>
              <a:t>        add     esp,4</a:t>
            </a:r>
          </a:p>
          <a:p>
            <a:endParaRPr lang="en-US" sz="1000"/>
          </a:p>
          <a:p>
            <a:r>
              <a:rPr lang="en-US" sz="1000"/>
              <a:t>        call    exit</a:t>
            </a:r>
          </a:p>
          <a:p>
            <a:r>
              <a:rPr lang="en-US" sz="1000"/>
              <a:t>end start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3657600" y="2667000"/>
            <a:ext cx="16541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;;; asm code for sub2.smp</a:t>
            </a:r>
          </a:p>
          <a:p>
            <a:endParaRPr lang="en-US" sz="1000"/>
          </a:p>
          <a:p>
            <a:r>
              <a:rPr lang="en-US" sz="1000"/>
              <a:t>include tinyrts.asm</a:t>
            </a:r>
          </a:p>
          <a:p>
            <a:endParaRPr lang="en-US" sz="1000"/>
          </a:p>
          <a:p>
            <a:r>
              <a:rPr lang="en-US" sz="1000"/>
              <a:t>.data</a:t>
            </a:r>
          </a:p>
          <a:p>
            <a:r>
              <a:rPr lang="en-US" sz="1000"/>
              <a:t>        T1$0    dd ?</a:t>
            </a:r>
          </a:p>
        </p:txBody>
      </p:sp>
      <p:sp>
        <p:nvSpPr>
          <p:cNvPr id="27676" name="AutoShape 28"/>
          <p:cNvSpPr>
            <a:spLocks noChangeArrowheads="1"/>
          </p:cNvSpPr>
          <p:nvPr/>
        </p:nvSpPr>
        <p:spPr bwMode="auto">
          <a:xfrm>
            <a:off x="2819400" y="3048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641725" y="3771900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segment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299325" y="3086100"/>
            <a:ext cx="1174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Code segment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363663" y="3200400"/>
            <a:ext cx="141922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declare x = 1;</a:t>
            </a:r>
          </a:p>
          <a:p>
            <a:r>
              <a:rPr lang="en-US" sz="1600"/>
              <a:t>declare y = 2;</a:t>
            </a:r>
          </a:p>
          <a:p>
            <a:endParaRPr lang="en-US" sz="1600"/>
          </a:p>
          <a:p>
            <a:r>
              <a:rPr lang="en-US" sz="1600"/>
              <a:t>put x + y;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708525" y="1741488"/>
            <a:ext cx="2911475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include tinyrts.asm</a:t>
            </a:r>
          </a:p>
          <a:p>
            <a:endParaRPr lang="en-US"/>
          </a:p>
          <a:p>
            <a:r>
              <a:rPr lang="en-US"/>
              <a:t>.data</a:t>
            </a:r>
          </a:p>
          <a:p>
            <a:r>
              <a:rPr lang="en-US"/>
              <a:t>        x$0     dd ?</a:t>
            </a:r>
          </a:p>
          <a:p>
            <a:r>
              <a:rPr lang="en-US"/>
              <a:t>        y$1     dd ?</a:t>
            </a:r>
          </a:p>
          <a:p>
            <a:r>
              <a:rPr lang="en-US"/>
              <a:t>        T0$2    dd ?</a:t>
            </a:r>
          </a:p>
          <a:p>
            <a:endParaRPr lang="en-US"/>
          </a:p>
          <a:p>
            <a:r>
              <a:rPr lang="en-US"/>
              <a:t>.code</a:t>
            </a:r>
          </a:p>
          <a:p>
            <a:r>
              <a:rPr lang="en-US"/>
              <a:t>start:</a:t>
            </a:r>
          </a:p>
          <a:p>
            <a:r>
              <a:rPr lang="en-US"/>
              <a:t>        mov     eax,1</a:t>
            </a:r>
          </a:p>
          <a:p>
            <a:r>
              <a:rPr lang="en-US"/>
              <a:t>        mov     x$0,eax</a:t>
            </a:r>
          </a:p>
          <a:p>
            <a:endParaRPr lang="en-US"/>
          </a:p>
          <a:p>
            <a:r>
              <a:rPr lang="en-US"/>
              <a:t>         mov     eax,2</a:t>
            </a:r>
          </a:p>
          <a:p>
            <a:r>
              <a:rPr lang="en-US"/>
              <a:t>         mov     y$1,eax</a:t>
            </a:r>
          </a:p>
          <a:p>
            <a:endParaRPr lang="en-US"/>
          </a:p>
          <a:p>
            <a:r>
              <a:rPr lang="en-US"/>
              <a:t>         mov     eax,x$0</a:t>
            </a:r>
          </a:p>
          <a:p>
            <a:r>
              <a:rPr lang="en-US"/>
              <a:t>         mov     ebx,y$1</a:t>
            </a:r>
          </a:p>
          <a:p>
            <a:r>
              <a:rPr lang="en-US"/>
              <a:t>         add     eax,ebx</a:t>
            </a:r>
          </a:p>
          <a:p>
            <a:r>
              <a:rPr lang="en-US"/>
              <a:t>         mov     T0$2,eax</a:t>
            </a:r>
          </a:p>
          <a:p>
            <a:endParaRPr lang="en-US"/>
          </a:p>
          <a:p>
            <a:r>
              <a:rPr lang="en-US"/>
              <a:t>         push    T0$2</a:t>
            </a:r>
          </a:p>
          <a:p>
            <a:r>
              <a:rPr lang="en-US"/>
              <a:t>         call    put</a:t>
            </a:r>
          </a:p>
          <a:p>
            <a:r>
              <a:rPr lang="en-US"/>
              <a:t>          add     esp,4</a:t>
            </a:r>
          </a:p>
          <a:p>
            <a:endParaRPr lang="en-US"/>
          </a:p>
          <a:p>
            <a:r>
              <a:rPr lang="en-US"/>
              <a:t>          call    exit</a:t>
            </a:r>
          </a:p>
          <a:p>
            <a:r>
              <a:rPr lang="en-US"/>
              <a:t>end start</a:t>
            </a: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3124200" y="3657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65300" y="4610100"/>
            <a:ext cx="93345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put 3+2;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14537"/>
          </a:xfrm>
        </p:spPr>
        <p:txBody>
          <a:bodyPr/>
          <a:lstStyle/>
          <a:p>
            <a:r>
              <a:rPr lang="en-US" sz="2000"/>
              <a:t>Compiling complex expressions - the hardware only supports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2-operand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instructions but our intuition about algebraic expressions is that they are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3-operand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instructions - two operands for the operator and one operand for the result.</a:t>
            </a:r>
          </a:p>
          <a:p>
            <a:r>
              <a:rPr lang="en-US" sz="2000"/>
              <a:t>In order to map this onto the hardware we perform a number of transformations.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3451225" y="4514850"/>
            <a:ext cx="10636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T1 = 3+2;</a:t>
            </a:r>
          </a:p>
          <a:p>
            <a:r>
              <a:rPr lang="en-US" sz="1600"/>
              <a:t>put T1;</a:t>
            </a:r>
          </a:p>
        </p:txBody>
      </p:sp>
      <p:sp>
        <p:nvSpPr>
          <p:cNvPr id="7191" name="AutoShape 23"/>
          <p:cNvSpPr>
            <a:spLocks noChangeArrowheads="1"/>
          </p:cNvSpPr>
          <p:nvPr/>
        </p:nvSpPr>
        <p:spPr bwMode="auto">
          <a:xfrm>
            <a:off x="3060700" y="4724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4660900" y="4724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332413" y="4165600"/>
            <a:ext cx="992187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mov   eax,3</a:t>
            </a:r>
            <a:br>
              <a:rPr lang="en-US" sz="1000"/>
            </a:br>
            <a:r>
              <a:rPr lang="en-US" sz="1000"/>
              <a:t>mov   ebx,2</a:t>
            </a:r>
            <a:br>
              <a:rPr lang="en-US" sz="1000"/>
            </a:br>
            <a:r>
              <a:rPr lang="en-US" sz="1000"/>
              <a:t>add    eax,ebx</a:t>
            </a:r>
            <a:br>
              <a:rPr lang="en-US" sz="1000"/>
            </a:br>
            <a:r>
              <a:rPr lang="en-US" sz="1000"/>
              <a:t>mov   T1,eax</a:t>
            </a:r>
            <a:br>
              <a:rPr lang="en-US" sz="1000"/>
            </a:br>
            <a:r>
              <a:rPr lang="en-US" sz="1000"/>
              <a:t/>
            </a:r>
            <a:br>
              <a:rPr lang="en-US" sz="1000"/>
            </a:br>
            <a:r>
              <a:rPr lang="en-US" sz="1000"/>
              <a:t>push  T1</a:t>
            </a:r>
            <a:br>
              <a:rPr lang="en-US" sz="1000"/>
            </a:br>
            <a:r>
              <a:rPr lang="en-US" sz="1000"/>
              <a:t>call     put</a:t>
            </a:r>
            <a:br>
              <a:rPr lang="en-US" sz="1000"/>
            </a:br>
            <a:r>
              <a:rPr lang="en-US" sz="1000"/>
              <a:t>add   esp,4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81088" y="3937000"/>
            <a:ext cx="112553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put 3+2*6;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14537"/>
          </a:xfrm>
        </p:spPr>
        <p:txBody>
          <a:bodyPr/>
          <a:lstStyle/>
          <a:p>
            <a:r>
              <a:rPr lang="en-US" sz="2000"/>
              <a:t>Here is a more complex expression.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767013" y="3841750"/>
            <a:ext cx="105727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T1 = 2*6;</a:t>
            </a:r>
          </a:p>
          <a:p>
            <a:r>
              <a:rPr lang="en-US" sz="1600"/>
              <a:t>put 3+T1;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05325" y="3746500"/>
            <a:ext cx="11874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T1 = 2*6;</a:t>
            </a:r>
          </a:p>
          <a:p>
            <a:r>
              <a:rPr lang="en-US" sz="1600"/>
              <a:t>T2 = 3+T1;</a:t>
            </a:r>
          </a:p>
          <a:p>
            <a:r>
              <a:rPr lang="en-US" sz="1600"/>
              <a:t>put T2;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376488" y="40513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3976688" y="40513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6034088" y="40513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704013" y="3124200"/>
            <a:ext cx="992187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mov   eax,2</a:t>
            </a:r>
          </a:p>
          <a:p>
            <a:r>
              <a:rPr lang="en-US" sz="1000"/>
              <a:t>mov   ebx,6</a:t>
            </a:r>
          </a:p>
          <a:p>
            <a:r>
              <a:rPr lang="en-US" sz="1000"/>
              <a:t>imul   eax,ebx</a:t>
            </a:r>
            <a:br>
              <a:rPr lang="en-US" sz="1000"/>
            </a:br>
            <a:r>
              <a:rPr lang="en-US" sz="1000"/>
              <a:t>mov   T1,eax</a:t>
            </a:r>
            <a:br>
              <a:rPr lang="en-US" sz="1000"/>
            </a:br>
            <a:r>
              <a:rPr lang="en-US" sz="1000"/>
              <a:t/>
            </a:r>
            <a:br>
              <a:rPr lang="en-US" sz="1000"/>
            </a:br>
            <a:r>
              <a:rPr lang="en-US" sz="1000"/>
              <a:t>mov   eax,3</a:t>
            </a:r>
            <a:br>
              <a:rPr lang="en-US" sz="1000"/>
            </a:br>
            <a:r>
              <a:rPr lang="en-US" sz="1000"/>
              <a:t>mov   ebx,T1</a:t>
            </a:r>
            <a:br>
              <a:rPr lang="en-US" sz="1000"/>
            </a:br>
            <a:r>
              <a:rPr lang="en-US" sz="1000"/>
              <a:t>add    eax,ebx</a:t>
            </a:r>
            <a:br>
              <a:rPr lang="en-US" sz="1000"/>
            </a:br>
            <a:r>
              <a:rPr lang="en-US" sz="1000"/>
              <a:t>mov   T2,eax</a:t>
            </a:r>
            <a:br>
              <a:rPr lang="en-US" sz="1000"/>
            </a:br>
            <a:r>
              <a:rPr lang="en-US" sz="1000"/>
              <a:t/>
            </a:r>
            <a:br>
              <a:rPr lang="en-US" sz="1000"/>
            </a:br>
            <a:r>
              <a:rPr lang="en-US" sz="1000"/>
              <a:t>push  T2</a:t>
            </a:r>
            <a:br>
              <a:rPr lang="en-US" sz="1000"/>
            </a:br>
            <a:r>
              <a:rPr lang="en-US" sz="1000"/>
              <a:t>call     put</a:t>
            </a:r>
            <a:br>
              <a:rPr lang="en-US" sz="1000"/>
            </a:br>
            <a:r>
              <a:rPr lang="en-US" sz="1000"/>
              <a:t>add   esp,4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1000" y="3937000"/>
            <a:ext cx="11255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put 3+2*6;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14537"/>
          </a:xfrm>
        </p:spPr>
        <p:txBody>
          <a:bodyPr/>
          <a:lstStyle/>
          <a:p>
            <a:r>
              <a:rPr lang="en-US" sz="2000"/>
              <a:t>These transformations are easily accomplished via the AST:</a:t>
            </a:r>
          </a:p>
        </p:txBody>
      </p:sp>
      <p:grpSp>
        <p:nvGrpSpPr>
          <p:cNvPr id="15416" name="Group 56"/>
          <p:cNvGrpSpPr>
            <a:grpSpLocks/>
          </p:cNvGrpSpPr>
          <p:nvPr/>
        </p:nvGrpSpPr>
        <p:grpSpPr bwMode="auto">
          <a:xfrm>
            <a:off x="1676400" y="3263900"/>
            <a:ext cx="2143125" cy="1704975"/>
            <a:chOff x="1056" y="2056"/>
            <a:chExt cx="1350" cy="1074"/>
          </a:xfrm>
        </p:grpSpPr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2246" y="2968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grpSp>
          <p:nvGrpSpPr>
            <p:cNvPr id="15411" name="Group 51"/>
            <p:cNvGrpSpPr>
              <a:grpSpLocks/>
            </p:cNvGrpSpPr>
            <p:nvPr/>
          </p:nvGrpSpPr>
          <p:grpSpPr bwMode="auto">
            <a:xfrm>
              <a:off x="1056" y="2056"/>
              <a:ext cx="1270" cy="1074"/>
              <a:chOff x="1056" y="2056"/>
              <a:chExt cx="1270" cy="1074"/>
            </a:xfrm>
          </p:grpSpPr>
          <p:sp>
            <p:nvSpPr>
              <p:cNvPr id="15367" name="AutoShape 7"/>
              <p:cNvSpPr>
                <a:spLocks noChangeArrowheads="1"/>
              </p:cNvSpPr>
              <p:nvPr/>
            </p:nvSpPr>
            <p:spPr bwMode="auto">
              <a:xfrm>
                <a:off x="1056" y="2552"/>
                <a:ext cx="144" cy="144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1691" y="2056"/>
                <a:ext cx="2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put</a:t>
                </a:r>
              </a:p>
            </p:txBody>
          </p:sp>
          <p:sp>
            <p:nvSpPr>
              <p:cNvPr id="15374" name="Text Box 14"/>
              <p:cNvSpPr txBox="1">
                <a:spLocks noChangeArrowheads="1"/>
              </p:cNvSpPr>
              <p:nvPr/>
            </p:nvSpPr>
            <p:spPr bwMode="auto">
              <a:xfrm>
                <a:off x="1718" y="2392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+</a:t>
                </a:r>
              </a:p>
            </p:txBody>
          </p:sp>
          <p:sp>
            <p:nvSpPr>
              <p:cNvPr id="15375" name="Text Box 15"/>
              <p:cNvSpPr txBox="1">
                <a:spLocks noChangeArrowheads="1"/>
              </p:cNvSpPr>
              <p:nvPr/>
            </p:nvSpPr>
            <p:spPr bwMode="auto">
              <a:xfrm>
                <a:off x="2006" y="2680"/>
                <a:ext cx="14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*</a:t>
                </a:r>
              </a:p>
            </p:txBody>
          </p:sp>
          <p:sp>
            <p:nvSpPr>
              <p:cNvPr id="15376" name="Text Box 16"/>
              <p:cNvSpPr txBox="1">
                <a:spLocks noChangeArrowheads="1"/>
              </p:cNvSpPr>
              <p:nvPr/>
            </p:nvSpPr>
            <p:spPr bwMode="auto">
              <a:xfrm>
                <a:off x="1505" y="2671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5377" name="Text Box 17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cxnSp>
            <p:nvCxnSpPr>
              <p:cNvPr id="15379" name="AutoShape 19"/>
              <p:cNvCxnSpPr>
                <a:cxnSpLocks noChangeShapeType="1"/>
                <a:stCxn id="15374" idx="0"/>
                <a:endCxn id="15373" idx="2"/>
              </p:cNvCxnSpPr>
              <p:nvPr/>
            </p:nvCxnSpPr>
            <p:spPr bwMode="auto">
              <a:xfrm flipV="1">
                <a:off x="1800" y="2210"/>
                <a:ext cx="5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3" name="AutoShape 23"/>
              <p:cNvCxnSpPr>
                <a:cxnSpLocks noChangeShapeType="1"/>
                <a:stCxn id="15376" idx="0"/>
                <a:endCxn id="15374" idx="2"/>
              </p:cNvCxnSpPr>
              <p:nvPr/>
            </p:nvCxnSpPr>
            <p:spPr bwMode="auto">
              <a:xfrm flipV="1">
                <a:off x="1585" y="2546"/>
                <a:ext cx="215" cy="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4" name="AutoShape 24"/>
              <p:cNvCxnSpPr>
                <a:cxnSpLocks noChangeShapeType="1"/>
                <a:stCxn id="15375" idx="0"/>
                <a:endCxn id="15374" idx="2"/>
              </p:cNvCxnSpPr>
              <p:nvPr/>
            </p:nvCxnSpPr>
            <p:spPr bwMode="auto">
              <a:xfrm flipH="1" flipV="1">
                <a:off x="1800" y="2546"/>
                <a:ext cx="280" cy="1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5" name="AutoShape 25"/>
              <p:cNvCxnSpPr>
                <a:cxnSpLocks noChangeShapeType="1"/>
                <a:stCxn id="15377" idx="0"/>
                <a:endCxn id="15375" idx="2"/>
              </p:cNvCxnSpPr>
              <p:nvPr/>
            </p:nvCxnSpPr>
            <p:spPr bwMode="auto">
              <a:xfrm flipV="1">
                <a:off x="1904" y="2834"/>
                <a:ext cx="176" cy="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6" name="AutoShape 26"/>
              <p:cNvCxnSpPr>
                <a:cxnSpLocks noChangeShapeType="1"/>
                <a:stCxn id="15378" idx="0"/>
                <a:endCxn id="15375" idx="2"/>
              </p:cNvCxnSpPr>
              <p:nvPr/>
            </p:nvCxnSpPr>
            <p:spPr bwMode="auto">
              <a:xfrm flipH="1" flipV="1">
                <a:off x="2080" y="2834"/>
                <a:ext cx="246" cy="1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3810000" y="2895600"/>
            <a:ext cx="2667000" cy="2590800"/>
            <a:chOff x="2400" y="1824"/>
            <a:chExt cx="1680" cy="1632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3342" y="1824"/>
              <a:ext cx="2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put</a:t>
              </a:r>
            </a:p>
          </p:txBody>
        </p:sp>
        <p:grpSp>
          <p:nvGrpSpPr>
            <p:cNvPr id="15413" name="Group 53"/>
            <p:cNvGrpSpPr>
              <a:grpSpLocks/>
            </p:cNvGrpSpPr>
            <p:nvPr/>
          </p:nvGrpSpPr>
          <p:grpSpPr bwMode="auto">
            <a:xfrm>
              <a:off x="2400" y="1978"/>
              <a:ext cx="1680" cy="1478"/>
              <a:chOff x="2400" y="1978"/>
              <a:chExt cx="1680" cy="1478"/>
            </a:xfrm>
          </p:grpSpPr>
          <p:sp>
            <p:nvSpPr>
              <p:cNvPr id="15387" name="AutoShape 27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44" cy="144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3376" y="2352"/>
                <a:ext cx="1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+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3664" y="2976"/>
                <a:ext cx="14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*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3163" y="2631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3</a:t>
                </a:r>
              </a:p>
            </p:txBody>
          </p:sp>
          <p:sp>
            <p:nvSpPr>
              <p:cNvPr id="15392" name="Text Box 32"/>
              <p:cNvSpPr txBox="1">
                <a:spLocks noChangeArrowheads="1"/>
              </p:cNvSpPr>
              <p:nvPr/>
            </p:nvSpPr>
            <p:spPr bwMode="auto">
              <a:xfrm>
                <a:off x="3482" y="3302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2</a:t>
                </a:r>
              </a:p>
            </p:txBody>
          </p:sp>
          <p:cxnSp>
            <p:nvCxnSpPr>
              <p:cNvPr id="15394" name="AutoShape 34"/>
              <p:cNvCxnSpPr>
                <a:cxnSpLocks noChangeShapeType="1"/>
                <a:stCxn id="15391" idx="0"/>
                <a:endCxn id="15389" idx="2"/>
              </p:cNvCxnSpPr>
              <p:nvPr/>
            </p:nvCxnSpPr>
            <p:spPr bwMode="auto">
              <a:xfrm flipV="1">
                <a:off x="3243" y="2506"/>
                <a:ext cx="215" cy="1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6" name="AutoShape 36"/>
              <p:cNvCxnSpPr>
                <a:cxnSpLocks noChangeShapeType="1"/>
                <a:stCxn id="15392" idx="0"/>
                <a:endCxn id="15390" idx="2"/>
              </p:cNvCxnSpPr>
              <p:nvPr/>
            </p:nvCxnSpPr>
            <p:spPr bwMode="auto">
              <a:xfrm flipV="1">
                <a:off x="3562" y="3130"/>
                <a:ext cx="176" cy="1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7" name="AutoShape 37"/>
              <p:cNvCxnSpPr>
                <a:cxnSpLocks noChangeShapeType="1"/>
                <a:stCxn id="15398" idx="0"/>
                <a:endCxn id="15390" idx="2"/>
              </p:cNvCxnSpPr>
              <p:nvPr/>
            </p:nvCxnSpPr>
            <p:spPr bwMode="auto">
              <a:xfrm flipH="1" flipV="1">
                <a:off x="3738" y="3130"/>
                <a:ext cx="262" cy="1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98" name="Text Box 38"/>
              <p:cNvSpPr txBox="1">
                <a:spLocks noChangeArrowheads="1"/>
              </p:cNvSpPr>
              <p:nvPr/>
            </p:nvSpPr>
            <p:spPr bwMode="auto">
              <a:xfrm>
                <a:off x="3920" y="3294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6</a:t>
                </a:r>
              </a:p>
            </p:txBody>
          </p:sp>
          <p:sp>
            <p:nvSpPr>
              <p:cNvPr id="15399" name="Text Box 39"/>
              <p:cNvSpPr txBox="1">
                <a:spLocks noChangeArrowheads="1"/>
              </p:cNvSpPr>
              <p:nvPr/>
            </p:nvSpPr>
            <p:spPr bwMode="auto">
              <a:xfrm>
                <a:off x="3631" y="2640"/>
                <a:ext cx="20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FF0000"/>
                    </a:solidFill>
                  </a:rPr>
                  <a:t>T1</a:t>
                </a:r>
              </a:p>
            </p:txBody>
          </p:sp>
          <p:cxnSp>
            <p:nvCxnSpPr>
              <p:cNvPr id="15400" name="AutoShape 40"/>
              <p:cNvCxnSpPr>
                <a:cxnSpLocks noChangeShapeType="1"/>
                <a:stCxn id="15390" idx="0"/>
                <a:endCxn id="15399" idx="2"/>
              </p:cNvCxnSpPr>
              <p:nvPr/>
            </p:nvCxnSpPr>
            <p:spPr bwMode="auto">
              <a:xfrm flipH="1" flipV="1">
                <a:off x="3736" y="2794"/>
                <a:ext cx="2" cy="1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1" name="AutoShape 41"/>
              <p:cNvCxnSpPr>
                <a:cxnSpLocks noChangeShapeType="1"/>
                <a:stCxn id="15399" idx="0"/>
                <a:endCxn id="15389" idx="2"/>
              </p:cNvCxnSpPr>
              <p:nvPr/>
            </p:nvCxnSpPr>
            <p:spPr bwMode="auto">
              <a:xfrm flipH="1" flipV="1">
                <a:off x="3458" y="2506"/>
                <a:ext cx="278" cy="1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02" name="Text Box 42"/>
              <p:cNvSpPr txBox="1">
                <a:spLocks noChangeArrowheads="1"/>
              </p:cNvSpPr>
              <p:nvPr/>
            </p:nvSpPr>
            <p:spPr bwMode="auto">
              <a:xfrm>
                <a:off x="3349" y="2056"/>
                <a:ext cx="20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rgbClr val="FF0000"/>
                    </a:solidFill>
                  </a:rPr>
                  <a:t>T2</a:t>
                </a:r>
                <a:endParaRPr lang="en-US" sz="1000"/>
              </a:p>
            </p:txBody>
          </p:sp>
          <p:cxnSp>
            <p:nvCxnSpPr>
              <p:cNvPr id="15403" name="AutoShape 43"/>
              <p:cNvCxnSpPr>
                <a:cxnSpLocks noChangeShapeType="1"/>
                <a:stCxn id="15389" idx="0"/>
                <a:endCxn id="15402" idx="2"/>
              </p:cNvCxnSpPr>
              <p:nvPr/>
            </p:nvCxnSpPr>
            <p:spPr bwMode="auto">
              <a:xfrm flipH="1" flipV="1">
                <a:off x="3454" y="2210"/>
                <a:ext cx="4" cy="1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404" name="AutoShape 44"/>
              <p:cNvCxnSpPr>
                <a:cxnSpLocks noChangeShapeType="1"/>
                <a:stCxn id="15402" idx="0"/>
                <a:endCxn id="15388" idx="2"/>
              </p:cNvCxnSpPr>
              <p:nvPr/>
            </p:nvCxnSpPr>
            <p:spPr bwMode="auto">
              <a:xfrm flipV="1">
                <a:off x="3454" y="1978"/>
                <a:ext cx="2" cy="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4800600" y="3124200"/>
            <a:ext cx="3733800" cy="2133600"/>
            <a:chOff x="3024" y="1968"/>
            <a:chExt cx="2352" cy="1344"/>
          </a:xfrm>
        </p:grpSpPr>
        <p:grpSp>
          <p:nvGrpSpPr>
            <p:cNvPr id="15415" name="Group 55"/>
            <p:cNvGrpSpPr>
              <a:grpSpLocks/>
            </p:cNvGrpSpPr>
            <p:nvPr/>
          </p:nvGrpSpPr>
          <p:grpSpPr bwMode="auto">
            <a:xfrm>
              <a:off x="4416" y="1968"/>
              <a:ext cx="960" cy="1312"/>
              <a:chOff x="4416" y="1968"/>
              <a:chExt cx="960" cy="1312"/>
            </a:xfrm>
          </p:grpSpPr>
          <p:sp>
            <p:nvSpPr>
              <p:cNvPr id="15370" name="Text Box 10"/>
              <p:cNvSpPr txBox="1">
                <a:spLocks noChangeArrowheads="1"/>
              </p:cNvSpPr>
              <p:nvPr/>
            </p:nvSpPr>
            <p:spPr bwMode="auto">
              <a:xfrm>
                <a:off x="4751" y="1968"/>
                <a:ext cx="625" cy="13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mov   eax,2</a:t>
                </a:r>
              </a:p>
              <a:p>
                <a:r>
                  <a:rPr lang="en-US" sz="1000"/>
                  <a:t>mov   ebx,6</a:t>
                </a:r>
              </a:p>
              <a:p>
                <a:r>
                  <a:rPr lang="en-US" sz="1000"/>
                  <a:t>imul   eax,ebx</a:t>
                </a:r>
                <a:br>
                  <a:rPr lang="en-US" sz="1000"/>
                </a:br>
                <a:r>
                  <a:rPr lang="en-US" sz="1000"/>
                  <a:t>mov   T1,eax</a:t>
                </a:r>
                <a:br>
                  <a:rPr lang="en-US" sz="1000"/>
                </a:br>
                <a:r>
                  <a:rPr lang="en-US" sz="1000"/>
                  <a:t/>
                </a:r>
                <a:br>
                  <a:rPr lang="en-US" sz="1000"/>
                </a:br>
                <a:r>
                  <a:rPr lang="en-US" sz="1000"/>
                  <a:t>mov   eax,3</a:t>
                </a:r>
                <a:br>
                  <a:rPr lang="en-US" sz="1000"/>
                </a:br>
                <a:r>
                  <a:rPr lang="en-US" sz="1000"/>
                  <a:t>mov   ebx,T1</a:t>
                </a:r>
                <a:br>
                  <a:rPr lang="en-US" sz="1000"/>
                </a:br>
                <a:r>
                  <a:rPr lang="en-US" sz="1000"/>
                  <a:t>add    eax,ebx</a:t>
                </a:r>
                <a:br>
                  <a:rPr lang="en-US" sz="1000"/>
                </a:br>
                <a:r>
                  <a:rPr lang="en-US" sz="1000"/>
                  <a:t>mov   T2,eax</a:t>
                </a:r>
                <a:br>
                  <a:rPr lang="en-US" sz="1000"/>
                </a:br>
                <a:r>
                  <a:rPr lang="en-US" sz="1000"/>
                  <a:t/>
                </a:r>
                <a:br>
                  <a:rPr lang="en-US" sz="1000"/>
                </a:br>
                <a:r>
                  <a:rPr lang="en-US" sz="1000"/>
                  <a:t>push  T2</a:t>
                </a:r>
                <a:br>
                  <a:rPr lang="en-US" sz="1000"/>
                </a:br>
                <a:r>
                  <a:rPr lang="en-US" sz="1000"/>
                  <a:t>call     put</a:t>
                </a:r>
                <a:br>
                  <a:rPr lang="en-US" sz="1000"/>
                </a:br>
                <a:r>
                  <a:rPr lang="en-US" sz="1000"/>
                  <a:t>add   esp,4</a:t>
                </a:r>
              </a:p>
            </p:txBody>
          </p:sp>
          <p:sp>
            <p:nvSpPr>
              <p:cNvPr id="15371" name="AutoShape 11"/>
              <p:cNvSpPr>
                <a:spLocks noChangeArrowheads="1"/>
              </p:cNvSpPr>
              <p:nvPr/>
            </p:nvSpPr>
            <p:spPr bwMode="auto">
              <a:xfrm>
                <a:off x="4416" y="2544"/>
                <a:ext cx="144" cy="144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12" name="Group 52"/>
            <p:cNvGrpSpPr>
              <a:grpSpLocks/>
            </p:cNvGrpSpPr>
            <p:nvPr/>
          </p:nvGrpSpPr>
          <p:grpSpPr bwMode="auto">
            <a:xfrm>
              <a:off x="3024" y="2299"/>
              <a:ext cx="1200" cy="1013"/>
              <a:chOff x="3024" y="2256"/>
              <a:chExt cx="1200" cy="1013"/>
            </a:xfrm>
          </p:grpSpPr>
          <p:sp>
            <p:nvSpPr>
              <p:cNvPr id="15405" name="Text Box 45"/>
              <p:cNvSpPr txBox="1">
                <a:spLocks noChangeArrowheads="1"/>
              </p:cNvSpPr>
              <p:nvPr/>
            </p:nvSpPr>
            <p:spPr bwMode="auto">
              <a:xfrm>
                <a:off x="3350" y="3115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eax</a:t>
                </a:r>
                <a:r>
                  <a:rPr lang="en-US" sz="1000">
                    <a:sym typeface="Symbol" charset="0"/>
                  </a:rPr>
                  <a:t></a:t>
                </a:r>
                <a:endParaRPr lang="en-US" sz="1000"/>
              </a:p>
            </p:txBody>
          </p:sp>
          <p:sp>
            <p:nvSpPr>
              <p:cNvPr id="15406" name="Text Box 46"/>
              <p:cNvSpPr txBox="1">
                <a:spLocks noChangeArrowheads="1"/>
              </p:cNvSpPr>
              <p:nvPr/>
            </p:nvSpPr>
            <p:spPr bwMode="auto">
              <a:xfrm>
                <a:off x="3900" y="3110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ebx</a:t>
                </a:r>
                <a:r>
                  <a:rPr lang="en-US" sz="1000">
                    <a:sym typeface="Symbol" charset="0"/>
                  </a:rPr>
                  <a:t></a:t>
                </a:r>
                <a:endParaRPr lang="en-US" sz="1000"/>
              </a:p>
            </p:txBody>
          </p:sp>
          <p:sp>
            <p:nvSpPr>
              <p:cNvPr id="15407" name="Text Box 47"/>
              <p:cNvSpPr txBox="1">
                <a:spLocks noChangeArrowheads="1"/>
              </p:cNvSpPr>
              <p:nvPr/>
            </p:nvSpPr>
            <p:spPr bwMode="auto">
              <a:xfrm>
                <a:off x="3734" y="2870"/>
                <a:ext cx="34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ym typeface="Symbol" charset="0"/>
                  </a:rPr>
                  <a:t></a:t>
                </a:r>
                <a:r>
                  <a:rPr lang="en-US" sz="1000"/>
                  <a:t> eax</a:t>
                </a:r>
              </a:p>
            </p:txBody>
          </p:sp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3024" y="2448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eax</a:t>
                </a:r>
                <a:r>
                  <a:rPr lang="en-US" sz="1000">
                    <a:sym typeface="Symbol" charset="0"/>
                  </a:rPr>
                  <a:t></a:t>
                </a:r>
                <a:endParaRPr lang="en-US" sz="1000"/>
              </a:p>
            </p:txBody>
          </p:sp>
          <p:sp>
            <p:nvSpPr>
              <p:cNvPr id="15409" name="Text Box 49"/>
              <p:cNvSpPr txBox="1">
                <a:spLocks noChangeArrowheads="1"/>
              </p:cNvSpPr>
              <p:nvPr/>
            </p:nvSpPr>
            <p:spPr bwMode="auto">
              <a:xfrm>
                <a:off x="3612" y="2448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ebx</a:t>
                </a:r>
                <a:r>
                  <a:rPr lang="en-US" sz="1000">
                    <a:sym typeface="Symbol" charset="0"/>
                  </a:rPr>
                  <a:t></a:t>
                </a:r>
                <a:endParaRPr lang="en-US" sz="1000"/>
              </a:p>
            </p:txBody>
          </p:sp>
          <p:sp>
            <p:nvSpPr>
              <p:cNvPr id="15410" name="Text Box 50"/>
              <p:cNvSpPr txBox="1">
                <a:spLocks noChangeArrowheads="1"/>
              </p:cNvSpPr>
              <p:nvPr/>
            </p:nvSpPr>
            <p:spPr bwMode="auto">
              <a:xfrm>
                <a:off x="3446" y="2256"/>
                <a:ext cx="34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ym typeface="Symbol" charset="0"/>
                  </a:rPr>
                  <a:t></a:t>
                </a:r>
                <a:r>
                  <a:rPr lang="en-US" sz="1000"/>
                  <a:t> eax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 sz="2000"/>
              <a:t>In the compiler this is done as a two step process</a:t>
            </a:r>
          </a:p>
          <a:p>
            <a:pPr lvl="1"/>
            <a:r>
              <a:rPr lang="en-US" sz="1800"/>
              <a:t>semantics.g rewrites the AST with the temporary variables inserted</a:t>
            </a:r>
          </a:p>
          <a:p>
            <a:pPr lvl="1"/>
            <a:r>
              <a:rPr lang="en-US" sz="1800"/>
              <a:t>gen.g then inserts the corresponding machine code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304800" y="3048000"/>
            <a:ext cx="50292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exp	:  …	</a:t>
            </a:r>
          </a:p>
          <a:p>
            <a:r>
              <a:rPr lang="en-US" sz="1000"/>
              <a:t>	|	^('+' exp exp)  -&gt; ^('+' </a:t>
            </a:r>
            <a:r>
              <a:rPr lang="en-US" sz="1000">
                <a:solidFill>
                  <a:srgbClr val="FF0000"/>
                </a:solidFill>
              </a:rPr>
              <a:t>VAR[declareTemp()] </a:t>
            </a:r>
            <a:r>
              <a:rPr lang="en-US" sz="1000"/>
              <a:t>exp exp)</a:t>
            </a:r>
          </a:p>
          <a:p>
            <a:r>
              <a:rPr lang="en-US" sz="1000"/>
              <a:t>	|   …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3200400" y="4318000"/>
            <a:ext cx="5680075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000"/>
              <a:t>exp returns [String code,String loc]</a:t>
            </a:r>
          </a:p>
          <a:p>
            <a:r>
              <a:rPr lang="en-US" sz="1000"/>
              <a:t>	:   …</a:t>
            </a:r>
          </a:p>
          <a:p>
            <a:r>
              <a:rPr lang="en-US" sz="1000"/>
              <a:t>	|	^('+' VAR e1=exp e2=exp) </a:t>
            </a:r>
          </a:p>
          <a:p>
            <a:r>
              <a:rPr lang="en-US" sz="1000"/>
              <a:t>			{</a:t>
            </a:r>
          </a:p>
          <a:p>
            <a:r>
              <a:rPr lang="en-US" sz="1000"/>
              <a:t>			   $code = $e1.code + $e2.code;</a:t>
            </a:r>
          </a:p>
          <a:p>
            <a:r>
              <a:rPr lang="en-US" sz="1000"/>
              <a:t>			   $code += "\tmov\teax,"+$e1.loc+"\n";</a:t>
            </a:r>
          </a:p>
          <a:p>
            <a:r>
              <a:rPr lang="en-US" sz="1000"/>
              <a:t>			   $code += "\tmov\tebx,"+$e2.loc+"\n";</a:t>
            </a:r>
          </a:p>
          <a:p>
            <a:r>
              <a:rPr lang="en-US" sz="1000"/>
              <a:t>			   $code += "\tadd\teax,ebx\n";</a:t>
            </a:r>
          </a:p>
          <a:p>
            <a:r>
              <a:rPr lang="en-US" sz="1000"/>
              <a:t>			   $code += "\tmov\t"+$VAR.text+",eax\n\n";</a:t>
            </a:r>
          </a:p>
          <a:p>
            <a:r>
              <a:rPr lang="en-US" sz="1000"/>
              <a:t>			   $loc = $VAR.text;</a:t>
            </a:r>
          </a:p>
          <a:p>
            <a:r>
              <a:rPr lang="en-US" sz="1000"/>
              <a:t>			} </a:t>
            </a:r>
          </a:p>
          <a:p>
            <a:r>
              <a:rPr lang="en-US" sz="1000"/>
              <a:t>	|	VAR 	{$code="";$loc = $VAR.text;}</a:t>
            </a:r>
          </a:p>
          <a:p>
            <a:r>
              <a:rPr lang="en-US" sz="1000"/>
              <a:t>	|	NUM 	{$code="";$loc = $NUM.text;}		</a:t>
            </a:r>
          </a:p>
          <a:p>
            <a:r>
              <a:rPr lang="en-US" sz="1000"/>
              <a:t>	|  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 sz="2000"/>
              <a:t>Another area that needs attention are the relational operators</a:t>
            </a:r>
          </a:p>
          <a:p>
            <a:r>
              <a:rPr lang="en-US" sz="2000"/>
              <a:t>In our case 2 &lt;= 3 actually produces an integer value: 1</a:t>
            </a:r>
          </a:p>
          <a:p>
            <a:r>
              <a:rPr lang="en-US" sz="2000"/>
              <a:t>We need to take care of that in the code generator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63663" y="3429000"/>
            <a:ext cx="11652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put 2 &lt;= 3;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708525" y="3149600"/>
            <a:ext cx="2911475" cy="284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        mov     eax,2</a:t>
            </a:r>
          </a:p>
          <a:p>
            <a:r>
              <a:rPr lang="en-US"/>
              <a:t>        mov     ebx,3</a:t>
            </a:r>
          </a:p>
          <a:p>
            <a:r>
              <a:rPr lang="en-US"/>
              <a:t>        cmp     eax,ebx</a:t>
            </a:r>
          </a:p>
          <a:p>
            <a:r>
              <a:rPr lang="en-US"/>
              <a:t>        jg         L0</a:t>
            </a:r>
          </a:p>
          <a:p>
            <a:r>
              <a:rPr lang="en-US"/>
              <a:t>        mov     eax,1</a:t>
            </a:r>
          </a:p>
          <a:p>
            <a:r>
              <a:rPr lang="en-US"/>
              <a:t>        mov     T0$0,eax</a:t>
            </a:r>
          </a:p>
          <a:p>
            <a:r>
              <a:rPr lang="en-US"/>
              <a:t>        jmp       L1</a:t>
            </a:r>
          </a:p>
          <a:p>
            <a:r>
              <a:rPr lang="en-US"/>
              <a:t>L0:</a:t>
            </a:r>
          </a:p>
          <a:p>
            <a:r>
              <a:rPr lang="en-US"/>
              <a:t>        mov     eax,0</a:t>
            </a:r>
          </a:p>
          <a:p>
            <a:r>
              <a:rPr lang="en-US"/>
              <a:t>        mov     T0$0,eax</a:t>
            </a:r>
          </a:p>
          <a:p>
            <a:r>
              <a:rPr lang="en-US"/>
              <a:t>L1:</a:t>
            </a:r>
          </a:p>
          <a:p>
            <a:endParaRPr lang="en-US"/>
          </a:p>
          <a:p>
            <a:r>
              <a:rPr lang="en-US"/>
              <a:t>        push    T0$0</a:t>
            </a:r>
          </a:p>
          <a:p>
            <a:r>
              <a:rPr lang="en-US"/>
              <a:t>        call       put</a:t>
            </a:r>
          </a:p>
          <a:p>
            <a:r>
              <a:rPr lang="en-US"/>
              <a:t>        add      esp,4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124200" y="4724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371600" y="4591050"/>
            <a:ext cx="15208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T0$0 = 2 &lt;= 3;</a:t>
            </a:r>
          </a:p>
          <a:p>
            <a:r>
              <a:rPr lang="en-US" sz="1600"/>
              <a:t>put T0$0;</a:t>
            </a:r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1905000" y="39624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 sz="2000"/>
              <a:t>If statements (I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ll leave if-then-else statements up to your imagination)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708525" y="2286000"/>
            <a:ext cx="2911475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/>
              <a:t>  	mov     eax,1</a:t>
            </a:r>
          </a:p>
          <a:p>
            <a:r>
              <a:rPr lang="en-US"/>
              <a:t>	mov     y$0,eax</a:t>
            </a:r>
          </a:p>
          <a:p>
            <a:endParaRPr lang="en-US"/>
          </a:p>
          <a:p>
            <a:r>
              <a:rPr lang="en-US"/>
              <a:t>	mov     eax,y$0</a:t>
            </a:r>
          </a:p>
          <a:p>
            <a:r>
              <a:rPr lang="en-US"/>
              <a:t>	mov     ebx,1</a:t>
            </a:r>
          </a:p>
          <a:p>
            <a:r>
              <a:rPr lang="en-US"/>
              <a:t>	cmp     eax,ebx</a:t>
            </a:r>
          </a:p>
          <a:p>
            <a:r>
              <a:rPr lang="en-US"/>
              <a:t>	jne     L0</a:t>
            </a:r>
          </a:p>
          <a:p>
            <a:r>
              <a:rPr lang="en-US"/>
              <a:t>	mov     eax,1</a:t>
            </a:r>
          </a:p>
          <a:p>
            <a:r>
              <a:rPr lang="en-US"/>
              <a:t>	mov     T0$1,eax</a:t>
            </a:r>
          </a:p>
          <a:p>
            <a:r>
              <a:rPr lang="en-US"/>
              <a:t>	jmp L1</a:t>
            </a:r>
          </a:p>
          <a:p>
            <a:r>
              <a:rPr lang="en-US"/>
              <a:t>L0:</a:t>
            </a:r>
          </a:p>
          <a:p>
            <a:r>
              <a:rPr lang="en-US"/>
              <a:t>   	mov     eax,0</a:t>
            </a:r>
          </a:p>
          <a:p>
            <a:r>
              <a:rPr lang="en-US"/>
              <a:t>	mov     T0$1,eax</a:t>
            </a:r>
          </a:p>
          <a:p>
            <a:r>
              <a:rPr lang="en-US"/>
              <a:t>L1:</a:t>
            </a:r>
          </a:p>
          <a:p>
            <a:endParaRPr lang="en-US"/>
          </a:p>
          <a:p>
            <a:r>
              <a:rPr lang="en-US"/>
              <a:t>   	mov     eax,0</a:t>
            </a:r>
          </a:p>
          <a:p>
            <a:r>
              <a:rPr lang="en-US"/>
              <a:t>	cmp     T0$1,eax</a:t>
            </a:r>
          </a:p>
          <a:p>
            <a:r>
              <a:rPr lang="en-US"/>
              <a:t>	je      L2</a:t>
            </a:r>
          </a:p>
          <a:p>
            <a:r>
              <a:rPr lang="en-US"/>
              <a:t>	push    1</a:t>
            </a:r>
          </a:p>
          <a:p>
            <a:r>
              <a:rPr lang="en-US"/>
              <a:t>	call    put</a:t>
            </a:r>
          </a:p>
          <a:p>
            <a:r>
              <a:rPr lang="en-US"/>
              <a:t>	add     esp,4</a:t>
            </a:r>
          </a:p>
          <a:p>
            <a:r>
              <a:rPr lang="en-US"/>
              <a:t>L2: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124200" y="4171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371600" y="3581400"/>
            <a:ext cx="136207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declare y = 1</a:t>
            </a:r>
          </a:p>
          <a:p>
            <a:endParaRPr lang="en-US" sz="1600"/>
          </a:p>
          <a:p>
            <a:r>
              <a:rPr lang="en-US" sz="1600"/>
              <a:t>if (y == 1) {</a:t>
            </a:r>
          </a:p>
          <a:p>
            <a:r>
              <a:rPr lang="en-US" sz="1600"/>
              <a:t>   put 1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Simple3 to i386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r>
              <a:rPr lang="en-US" sz="2000"/>
              <a:t>While statements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08525" y="1727200"/>
            <a:ext cx="2911475" cy="482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000"/>
              <a:t> 	mov     eax,10</a:t>
            </a:r>
          </a:p>
          <a:p>
            <a:r>
              <a:rPr lang="en-US" sz="1000"/>
              <a:t>        	mov     x$0,eax</a:t>
            </a:r>
          </a:p>
          <a:p>
            <a:r>
              <a:rPr lang="en-US" sz="1000"/>
              <a:t>L2:</a:t>
            </a:r>
          </a:p>
          <a:p>
            <a:r>
              <a:rPr lang="en-US" sz="1000"/>
              <a:t>   	mov     eax,1</a:t>
            </a:r>
          </a:p>
          <a:p>
            <a:r>
              <a:rPr lang="en-US" sz="1000"/>
              <a:t>	mov     ebx,x$0</a:t>
            </a:r>
          </a:p>
          <a:p>
            <a:r>
              <a:rPr lang="en-US" sz="1000"/>
              <a:t>	cmp     eax,ebx</a:t>
            </a:r>
          </a:p>
          <a:p>
            <a:r>
              <a:rPr lang="en-US" sz="1000"/>
              <a:t>	jg      L0</a:t>
            </a:r>
          </a:p>
          <a:p>
            <a:r>
              <a:rPr lang="en-US" sz="1000"/>
              <a:t>	mov     eax,1</a:t>
            </a:r>
          </a:p>
          <a:p>
            <a:r>
              <a:rPr lang="en-US" sz="1000"/>
              <a:t>	mov     T0$1,eax</a:t>
            </a:r>
          </a:p>
          <a:p>
            <a:r>
              <a:rPr lang="en-US" sz="1000"/>
              <a:t>	jmp L1</a:t>
            </a:r>
          </a:p>
          <a:p>
            <a:r>
              <a:rPr lang="en-US" sz="1000"/>
              <a:t>L0:</a:t>
            </a:r>
          </a:p>
          <a:p>
            <a:r>
              <a:rPr lang="en-US" sz="1000"/>
              <a:t>   	mov     eax,0</a:t>
            </a:r>
          </a:p>
          <a:p>
            <a:r>
              <a:rPr lang="en-US" sz="1000"/>
              <a:t>	mov     T0$1,eax</a:t>
            </a:r>
          </a:p>
          <a:p>
            <a:r>
              <a:rPr lang="en-US" sz="1000"/>
              <a:t>L1:</a:t>
            </a:r>
          </a:p>
          <a:p>
            <a:r>
              <a:rPr lang="en-US" sz="1000"/>
              <a:t>   	mov     eax,0</a:t>
            </a:r>
          </a:p>
          <a:p>
            <a:r>
              <a:rPr lang="en-US" sz="1000"/>
              <a:t>	cmp     T0$1,eax</a:t>
            </a:r>
          </a:p>
          <a:p>
            <a:r>
              <a:rPr lang="en-US" sz="1000"/>
              <a:t>	je      L3</a:t>
            </a:r>
          </a:p>
          <a:p>
            <a:r>
              <a:rPr lang="en-US" sz="1000"/>
              <a:t>	push    x$0</a:t>
            </a:r>
          </a:p>
          <a:p>
            <a:r>
              <a:rPr lang="en-US" sz="1000"/>
              <a:t>	call    put</a:t>
            </a:r>
          </a:p>
          <a:p>
            <a:r>
              <a:rPr lang="en-US" sz="1000"/>
              <a:t>	add     esp,4</a:t>
            </a:r>
          </a:p>
          <a:p>
            <a:endParaRPr lang="en-US" sz="1000"/>
          </a:p>
          <a:p>
            <a:r>
              <a:rPr lang="en-US" sz="1000"/>
              <a:t>	mov     eax,x$0</a:t>
            </a:r>
          </a:p>
          <a:p>
            <a:r>
              <a:rPr lang="en-US" sz="1000"/>
              <a:t>	mov     ebx,1</a:t>
            </a:r>
          </a:p>
          <a:p>
            <a:r>
              <a:rPr lang="en-US" sz="1000"/>
              <a:t>	sub     eax,ebx</a:t>
            </a:r>
          </a:p>
          <a:p>
            <a:r>
              <a:rPr lang="en-US" sz="1000"/>
              <a:t>	mov     T1$2,eax</a:t>
            </a:r>
          </a:p>
          <a:p>
            <a:endParaRPr lang="en-US" sz="1000"/>
          </a:p>
          <a:p>
            <a:r>
              <a:rPr lang="en-US" sz="1000"/>
              <a:t>	mov     eax,T1$2</a:t>
            </a:r>
          </a:p>
          <a:p>
            <a:r>
              <a:rPr lang="en-US" sz="1000"/>
              <a:t>	mov     x$0,eax</a:t>
            </a:r>
          </a:p>
          <a:p>
            <a:endParaRPr lang="en-US" sz="1000"/>
          </a:p>
          <a:p>
            <a:r>
              <a:rPr lang="en-US" sz="1000"/>
              <a:t>	jmp     L2</a:t>
            </a:r>
          </a:p>
          <a:p>
            <a:r>
              <a:rPr lang="en-US" sz="1000"/>
              <a:t>L3: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124200" y="4171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14400" y="3536950"/>
            <a:ext cx="1531938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declare x = 10;</a:t>
            </a:r>
          </a:p>
          <a:p>
            <a:r>
              <a:rPr lang="en-US" sz="1600"/>
              <a:t>while (1 &lt;= x)</a:t>
            </a:r>
          </a:p>
          <a:p>
            <a:r>
              <a:rPr lang="en-US" sz="1600"/>
              <a:t>{</a:t>
            </a:r>
          </a:p>
          <a:p>
            <a:r>
              <a:rPr lang="en-US" sz="1600"/>
              <a:t>        put x;</a:t>
            </a:r>
          </a:p>
          <a:p>
            <a:r>
              <a:rPr lang="en-US" sz="1600"/>
              <a:t>        x = x - 1;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2509</TotalTime>
  <Words>1043</Words>
  <Application>Microsoft Macintosh PowerPoint</Application>
  <PresentationFormat>On-screen Show (4:3)</PresentationFormat>
  <Paragraphs>313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ＭＳ Ｐゴシック</vt:lpstr>
      <vt:lpstr>Times New Roman</vt:lpstr>
      <vt:lpstr>Wingdings</vt:lpstr>
      <vt:lpstr>Symbol</vt:lpstr>
      <vt:lpstr>csc402-ln004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  <vt:lpstr>Translating Simple3 to i386</vt:lpstr>
    </vt:vector>
  </TitlesOfParts>
  <Company>Lutz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Simple3 to i386</dc:title>
  <dc:creator>Lutz</dc:creator>
  <cp:lastModifiedBy>Lutz</cp:lastModifiedBy>
  <cp:revision>9</cp:revision>
  <cp:lastPrinted>2011-12-07T12:58:23Z</cp:lastPrinted>
  <dcterms:created xsi:type="dcterms:W3CDTF">2011-12-06T19:43:53Z</dcterms:created>
  <dcterms:modified xsi:type="dcterms:W3CDTF">2012-12-07T12:19:26Z</dcterms:modified>
</cp:coreProperties>
</file>