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 varScale="1">
        <p:scale>
          <a:sx n="92" d="100"/>
          <a:sy n="92" d="100"/>
        </p:scale>
        <p:origin x="-2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6CA8D5-429B-584B-9D9E-23636AF62BF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02DA3-EF38-EE44-9DD0-C7981E0C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CD7C8-B740-FE48-A3BE-46BB15BDC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6DD66-5F38-754E-B00A-913F710556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9EBE7-77BE-144D-A48B-6F934C87AB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00EEA-9A69-6746-82CE-8F020F0670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AA95-EBC0-D64D-9770-E88055EFB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7B9A2-0885-E844-84B2-727F47D1E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83EF3-678B-764F-87F5-968922445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1E82-AA94-154B-9EEF-5209DA144C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FE5EE-AD6C-024B-952D-CC75FE9FE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31C0EEE-1022-8C42-BA56-35930716666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homepage.cs.uri.edu/faculty/hamel/courses/2012/fall2012/csc402/specs/languages/simple3.g" TargetMode="External"/><Relationship Id="rId4" Type="http://schemas.openxmlformats.org/officeDocument/2006/relationships/hyperlink" Target="http://homepage.cs.uri.edu/faculty/hamel/courses/2012/fall2012/csc402/specs/languages/exp1bytecode.g" TargetMode="External"/><Relationship Id="rId10" Type="http://schemas.openxmlformats.org/officeDocument/2006/relationships/hyperlink" Target="http://homepage.cs.uri.edu/faculty/hamel/courses/2012/fall2012/csc402/specs/languages/simple4.g" TargetMode="External"/><Relationship Id="rId5" Type="http://schemas.openxmlformats.org/officeDocument/2006/relationships/hyperlink" Target="http://homepage.cs.uri.edu/faculty/hamel/courses/2012/fall2012/csc402/specs/languages/exp2bytecode.g" TargetMode="External"/><Relationship Id="rId7" Type="http://schemas.openxmlformats.org/officeDocument/2006/relationships/hyperlink" Target="http://homepage.cs.uri.edu/faculty/hamel/courses/2012/fall2012/csc402/specs/languages/simple2.g" TargetMode="External"/><Relationship Id="rId11" Type="http://schemas.openxmlformats.org/officeDocument/2006/relationships/hyperlink" Target="http://homepage.cs.uri.edu/faculty/hamel/courses/2012/fall2012/csc402/specs/languages/simple5.g" TargetMode="External"/><Relationship Id="rId1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omepage.cs.uri.edu/faculty/hamel/courses/2012/fall2012/csc402/specs/languages/exp0.g" TargetMode="External"/><Relationship Id="rId9" Type="http://schemas.openxmlformats.org/officeDocument/2006/relationships/hyperlink" Target="http://homepage.cs.uri.edu/faculty/hamel/courses/2012/fall2012/csc402/specs/languages/simple3h.g" TargetMode="External"/><Relationship Id="rId3" Type="http://schemas.openxmlformats.org/officeDocument/2006/relationships/hyperlink" Target="http://homepage.cs.uri.edu/faculty/hamel/courses/2012/fall2012/csc402/specs/languages/exp1.g" TargetMode="External"/><Relationship Id="rId6" Type="http://schemas.openxmlformats.org/officeDocument/2006/relationships/hyperlink" Target="http://homepage.cs.uri.edu/faculty/hamel/courses/2012/fall2012/csc402/specs/languages/simple1.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/>
              <a:t>An Ontology of Languages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71775" y="1524000"/>
            <a:ext cx="35544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2"/>
              </a:rPr>
              <a:t>exp0</a:t>
            </a:r>
            <a:r>
              <a:rPr lang="en-US" sz="1000" dirty="0">
                <a:solidFill>
                  <a:srgbClr val="0018E1"/>
                </a:solidFill>
                <a:hlinkClick r:id="rId2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a small, prefix expression language with single letter </a:t>
            </a:r>
            <a:br>
              <a:rPr lang="en-US" sz="1000" dirty="0"/>
            </a:br>
            <a:r>
              <a:rPr lang="en-US" sz="1000" dirty="0"/>
              <a:t>keywords, variable names, and digits.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819400" y="2286000"/>
            <a:ext cx="34559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3"/>
              </a:rPr>
              <a:t>exp1</a:t>
            </a:r>
            <a:r>
              <a:rPr lang="en-US" sz="1000" dirty="0">
                <a:solidFill>
                  <a:srgbClr val="0018E1"/>
                </a:solidFill>
                <a:hlinkClick r:id="rId3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same language as exp0 but with full keywords and </a:t>
            </a:r>
            <a:br>
              <a:rPr lang="en-US" sz="1000" dirty="0"/>
            </a:br>
            <a:r>
              <a:rPr lang="en-US" sz="1000" dirty="0"/>
              <a:t>arbitrary variable names and digits. Full lexical analysis.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04800" y="3124200"/>
            <a:ext cx="358933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4"/>
              </a:rPr>
              <a:t>exp1bytecode</a:t>
            </a:r>
            <a:r>
              <a:rPr lang="en-US" sz="1000" dirty="0">
                <a:solidFill>
                  <a:srgbClr val="0018E1"/>
                </a:solidFill>
                <a:hlinkClick r:id="rId4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a </a:t>
            </a:r>
            <a:r>
              <a:rPr lang="en-US" sz="1000" dirty="0" err="1"/>
              <a:t>bytecode</a:t>
            </a:r>
            <a:r>
              <a:rPr lang="en-US" sz="1000" dirty="0"/>
              <a:t> language that supports prefix </a:t>
            </a:r>
          </a:p>
          <a:p>
            <a:r>
              <a:rPr lang="en-US" sz="1000" dirty="0"/>
              <a:t>expressions and branching.  We introduce the notion of true </a:t>
            </a:r>
          </a:p>
          <a:p>
            <a:r>
              <a:rPr lang="en-US" sz="1000" dirty="0"/>
              <a:t>and false based on integer values: true if value != 0 </a:t>
            </a:r>
            <a:br>
              <a:rPr lang="en-US" sz="1000" dirty="0"/>
            </a:br>
            <a:r>
              <a:rPr lang="en-US" sz="1000" dirty="0"/>
              <a:t>and false if value == 0.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00050" y="4178300"/>
            <a:ext cx="33924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5"/>
              </a:rPr>
              <a:t>exp2bytecode</a:t>
            </a:r>
            <a:r>
              <a:rPr lang="en-US" sz="1000" dirty="0">
                <a:solidFill>
                  <a:srgbClr val="0018E1"/>
                </a:solidFill>
                <a:hlinkClick r:id="rId5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same as exp1bytecode but with function </a:t>
            </a:r>
            <a:br>
              <a:rPr lang="en-US" sz="1000" dirty="0"/>
            </a:br>
            <a:r>
              <a:rPr lang="en-US" sz="1000" dirty="0"/>
              <a:t>calls and expanded IO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979988" y="3124200"/>
            <a:ext cx="3251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6"/>
              </a:rPr>
              <a:t>simple1</a:t>
            </a:r>
            <a:r>
              <a:rPr lang="en-US" sz="1000" dirty="0">
                <a:solidFill>
                  <a:srgbClr val="0018E1"/>
                </a:solidFill>
                <a:hlinkClick r:id="rId6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a simple scripting language. no scoping and </a:t>
            </a:r>
            <a:br>
              <a:rPr lang="en-US" sz="1000" dirty="0"/>
            </a:br>
            <a:r>
              <a:rPr lang="en-US" sz="1000" dirty="0"/>
              <a:t>no explicit variable declaration.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860925" y="3886200"/>
            <a:ext cx="3505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7"/>
              </a:rPr>
              <a:t>simple2</a:t>
            </a:r>
            <a:r>
              <a:rPr lang="en-US" sz="1000" dirty="0">
                <a:solidFill>
                  <a:srgbClr val="0018E1"/>
                </a:solidFill>
                <a:hlinkClick r:id="rId7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a language just like simple1 except that we have </a:t>
            </a:r>
            <a:br>
              <a:rPr lang="en-US" sz="1000" dirty="0"/>
            </a:br>
            <a:r>
              <a:rPr lang="en-US" sz="1000" dirty="0"/>
              <a:t>explicit scoping and variable declarations.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4795838" y="4648200"/>
            <a:ext cx="3632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8"/>
              </a:rPr>
              <a:t>simple3</a:t>
            </a:r>
            <a:r>
              <a:rPr lang="en-US" sz="1000" dirty="0">
                <a:solidFill>
                  <a:srgbClr val="0018E1"/>
                </a:solidFill>
                <a:hlinkClick r:id="rId8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a language just like simple2 but include function </a:t>
            </a:r>
            <a:br>
              <a:rPr lang="en-US" sz="1000" dirty="0"/>
            </a:br>
            <a:r>
              <a:rPr lang="en-US" sz="1000" dirty="0"/>
              <a:t>declarations, call statements, and expressions with functions.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065838" y="5472113"/>
            <a:ext cx="2925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9"/>
              </a:rPr>
              <a:t>simple3h</a:t>
            </a:r>
            <a:r>
              <a:rPr lang="en-US" sz="1000" dirty="0">
                <a:solidFill>
                  <a:srgbClr val="0018E1"/>
                </a:solidFill>
                <a:hlinkClick r:id="rId9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same as simple3 but supports higher </a:t>
            </a:r>
            <a:br>
              <a:rPr lang="en-US" sz="1000" dirty="0"/>
            </a:br>
            <a:r>
              <a:rPr lang="en-US" sz="1000" dirty="0"/>
              <a:t>order programming.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124200" y="5486400"/>
            <a:ext cx="27130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10"/>
              </a:rPr>
              <a:t>simple4</a:t>
            </a:r>
            <a:r>
              <a:rPr lang="en-US" sz="1000" dirty="0">
                <a:solidFill>
                  <a:srgbClr val="0018E1"/>
                </a:solidFill>
                <a:hlinkClick r:id="rId10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same as simple3 but now includes </a:t>
            </a:r>
            <a:br>
              <a:rPr lang="en-US" sz="1000" dirty="0"/>
            </a:br>
            <a:r>
              <a:rPr lang="en-US" sz="1000" dirty="0"/>
              <a:t>data types.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579688" y="6248400"/>
            <a:ext cx="3808412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u="sng" dirty="0">
                <a:solidFill>
                  <a:srgbClr val="0018E1"/>
                </a:solidFill>
                <a:hlinkClick r:id="rId11"/>
              </a:rPr>
              <a:t>simple5</a:t>
            </a:r>
            <a:r>
              <a:rPr lang="en-US" sz="1000" dirty="0">
                <a:solidFill>
                  <a:srgbClr val="0018E1"/>
                </a:solidFill>
                <a:hlinkClick r:id="rId11"/>
              </a:rPr>
              <a:t> </a:t>
            </a:r>
            <a:r>
              <a:rPr lang="en-US" sz="1000" dirty="0">
                <a:solidFill>
                  <a:srgbClr val="0018E1"/>
                </a:solidFill>
              </a:rPr>
              <a:t>- </a:t>
            </a:r>
            <a:r>
              <a:rPr lang="en-US" sz="1000" dirty="0"/>
              <a:t>same as simple4 but now includes the array data type.</a:t>
            </a:r>
          </a:p>
        </p:txBody>
      </p:sp>
      <p:cxnSp>
        <p:nvCxnSpPr>
          <p:cNvPr id="2063" name="AutoShape 15"/>
          <p:cNvCxnSpPr>
            <a:cxnSpLocks noChangeShapeType="1"/>
            <a:stCxn id="2053" idx="2"/>
            <a:endCxn id="2054" idx="0"/>
          </p:cNvCxnSpPr>
          <p:nvPr/>
        </p:nvCxnSpPr>
        <p:spPr bwMode="auto">
          <a:xfrm flipH="1">
            <a:off x="4548188" y="1930400"/>
            <a:ext cx="1587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6"/>
          <p:cNvCxnSpPr>
            <a:cxnSpLocks noChangeShapeType="1"/>
            <a:stCxn id="2054" idx="2"/>
            <a:endCxn id="2055" idx="0"/>
          </p:cNvCxnSpPr>
          <p:nvPr/>
        </p:nvCxnSpPr>
        <p:spPr bwMode="auto">
          <a:xfrm flipH="1">
            <a:off x="2100263" y="2692400"/>
            <a:ext cx="24479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7"/>
          <p:cNvCxnSpPr>
            <a:cxnSpLocks noChangeShapeType="1"/>
            <a:stCxn id="2055" idx="2"/>
            <a:endCxn id="2056" idx="0"/>
          </p:cNvCxnSpPr>
          <p:nvPr/>
        </p:nvCxnSpPr>
        <p:spPr bwMode="auto">
          <a:xfrm flipH="1">
            <a:off x="2097088" y="3835400"/>
            <a:ext cx="317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8"/>
          <p:cNvCxnSpPr>
            <a:cxnSpLocks noChangeShapeType="1"/>
            <a:stCxn id="2054" idx="2"/>
            <a:endCxn id="2057" idx="0"/>
          </p:cNvCxnSpPr>
          <p:nvPr/>
        </p:nvCxnSpPr>
        <p:spPr bwMode="auto">
          <a:xfrm>
            <a:off x="4548188" y="2692400"/>
            <a:ext cx="20574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19"/>
          <p:cNvCxnSpPr>
            <a:cxnSpLocks noChangeShapeType="1"/>
            <a:stCxn id="2057" idx="2"/>
            <a:endCxn id="2058" idx="0"/>
          </p:cNvCxnSpPr>
          <p:nvPr/>
        </p:nvCxnSpPr>
        <p:spPr bwMode="auto">
          <a:xfrm>
            <a:off x="6605588" y="3530600"/>
            <a:ext cx="7937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" name="AutoShape 20"/>
          <p:cNvCxnSpPr>
            <a:cxnSpLocks noChangeShapeType="1"/>
            <a:stCxn id="2058" idx="2"/>
            <a:endCxn id="2059" idx="0"/>
          </p:cNvCxnSpPr>
          <p:nvPr/>
        </p:nvCxnSpPr>
        <p:spPr bwMode="auto">
          <a:xfrm flipH="1">
            <a:off x="6611938" y="4292600"/>
            <a:ext cx="1587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9" name="AutoShape 21"/>
          <p:cNvCxnSpPr>
            <a:cxnSpLocks noChangeShapeType="1"/>
            <a:stCxn id="2059" idx="2"/>
            <a:endCxn id="2060" idx="0"/>
          </p:cNvCxnSpPr>
          <p:nvPr/>
        </p:nvCxnSpPr>
        <p:spPr bwMode="auto">
          <a:xfrm>
            <a:off x="6611938" y="5054600"/>
            <a:ext cx="917575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0" name="AutoShape 22"/>
          <p:cNvCxnSpPr>
            <a:cxnSpLocks noChangeShapeType="1"/>
            <a:stCxn id="2059" idx="2"/>
            <a:endCxn id="2061" idx="0"/>
          </p:cNvCxnSpPr>
          <p:nvPr/>
        </p:nvCxnSpPr>
        <p:spPr bwMode="auto">
          <a:xfrm flipH="1">
            <a:off x="4481513" y="5054600"/>
            <a:ext cx="21304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1" name="AutoShape 23"/>
          <p:cNvCxnSpPr>
            <a:cxnSpLocks noChangeShapeType="1"/>
            <a:stCxn id="2061" idx="2"/>
            <a:endCxn id="2062" idx="0"/>
          </p:cNvCxnSpPr>
          <p:nvPr/>
        </p:nvCxnSpPr>
        <p:spPr bwMode="auto">
          <a:xfrm>
            <a:off x="4481513" y="5892800"/>
            <a:ext cx="317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41325" y="5092700"/>
            <a:ext cx="1563688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hlinkClick r:id="rId12"/>
              </a:rPr>
              <a:t>i386 assembly language</a:t>
            </a:r>
            <a:endParaRPr lang="en-US" sz="1000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85788" y="2133600"/>
            <a:ext cx="93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Low Level</a:t>
            </a:r>
            <a:br>
              <a:rPr lang="en-US"/>
            </a:br>
            <a:r>
              <a:rPr lang="en-US"/>
              <a:t>Languages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6910388" y="2133600"/>
            <a:ext cx="93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High Level</a:t>
            </a:r>
            <a:br>
              <a:rPr lang="en-US"/>
            </a:br>
            <a:r>
              <a:rPr lang="en-US"/>
              <a:t>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52</TotalTime>
  <Words>132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6" baseType="lpstr">
      <vt:lpstr>Arial</vt:lpstr>
      <vt:lpstr>ＭＳ Ｐゴシック</vt:lpstr>
      <vt:lpstr>Times New Roman</vt:lpstr>
      <vt:lpstr>Wingdings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Arial</vt:lpstr>
      <vt:lpstr>csc402-ln003</vt:lpstr>
      <vt:lpstr>An Ontology of Languages</vt:lpstr>
    </vt:vector>
  </TitlesOfParts>
  <Company>Lutz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Ontology of Languages</dc:title>
  <dc:creator>Lutz</dc:creator>
  <cp:lastModifiedBy>Lutz</cp:lastModifiedBy>
  <cp:revision>2</cp:revision>
  <dcterms:created xsi:type="dcterms:W3CDTF">2011-12-08T21:26:07Z</dcterms:created>
  <dcterms:modified xsi:type="dcterms:W3CDTF">2012-12-07T12:40:17Z</dcterms:modified>
</cp:coreProperties>
</file>