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0"/>
  </p:notesMasterIdLst>
  <p:sldIdLst>
    <p:sldId id="276" r:id="rId2"/>
    <p:sldId id="256" r:id="rId3"/>
    <p:sldId id="277" r:id="rId4"/>
    <p:sldId id="257" r:id="rId5"/>
    <p:sldId id="258" r:id="rId6"/>
    <p:sldId id="259" r:id="rId7"/>
    <p:sldId id="278" r:id="rId8"/>
    <p:sldId id="260" r:id="rId9"/>
    <p:sldId id="261" r:id="rId10"/>
    <p:sldId id="262" r:id="rId11"/>
    <p:sldId id="275" r:id="rId12"/>
    <p:sldId id="279" r:id="rId13"/>
    <p:sldId id="280" r:id="rId14"/>
    <p:sldId id="282" r:id="rId15"/>
    <p:sldId id="281" r:id="rId16"/>
    <p:sldId id="263" r:id="rId17"/>
    <p:sldId id="270" r:id="rId18"/>
    <p:sldId id="283" r:id="rId19"/>
    <p:sldId id="265" r:id="rId20"/>
    <p:sldId id="264" r:id="rId21"/>
    <p:sldId id="267" r:id="rId22"/>
    <p:sldId id="268" r:id="rId23"/>
    <p:sldId id="269" r:id="rId24"/>
    <p:sldId id="271" r:id="rId25"/>
    <p:sldId id="272" r:id="rId26"/>
    <p:sldId id="285" r:id="rId27"/>
    <p:sldId id="284" r:id="rId28"/>
    <p:sldId id="27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47"/>
    <p:restoredTop sz="95263"/>
  </p:normalViewPr>
  <p:slideViewPr>
    <p:cSldViewPr>
      <p:cViewPr>
        <p:scale>
          <a:sx n="110" d="100"/>
          <a:sy n="110" d="100"/>
        </p:scale>
        <p:origin x="14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39038E-563D-EA40-82B3-4956BAB6C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B3720-8FE2-B84E-9B3C-C76BF2BAB038}" type="slidenum">
              <a:rPr lang="en-US"/>
              <a:pPr/>
              <a:t>16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17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18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058BB-FE08-0D48-8FC7-6AC549DF5A4E}" type="slidenum">
              <a:rPr lang="en-US"/>
              <a:pPr/>
              <a:t>19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C3F65-07BF-AC4E-B6AE-333D7243BA93}" type="slidenum">
              <a:rPr lang="en-US"/>
              <a:pPr/>
              <a:t>20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ED3C2-EF1E-9A41-ADC7-28145028E695}" type="slidenum">
              <a:rPr lang="en-US"/>
              <a:pPr/>
              <a:t>21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C72C9-B84B-8B4F-BAE4-F2621C5E2938}" type="slidenum">
              <a:rPr lang="en-US"/>
              <a:pPr/>
              <a:t>22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B16F8-6B86-9E4C-B49F-D1BE27B916B6}" type="slidenum">
              <a:rPr lang="en-US"/>
              <a:pPr/>
              <a:t>23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42D43-44F8-E040-9021-D73A13F19F2D}" type="slidenum">
              <a:rPr lang="en-US"/>
              <a:pPr/>
              <a:t>24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algorithm box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66111C-B9CE-7B4A-8887-1FB1CD87998C}" type="slidenum">
              <a:rPr lang="en-US"/>
              <a:pPr/>
              <a:t>25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63DD0-9C28-644C-BF19-35289DCA5972}" type="slidenum">
              <a:rPr lang="en-US"/>
              <a:pPr/>
              <a:t>28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45A9D-379B-234E-8897-6FEA8472B779}" type="slidenum">
              <a:rPr lang="en-US"/>
              <a:pPr/>
              <a:t>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C65C3-D315-F041-8C82-D5065BD24181}" type="slidenum">
              <a:rPr lang="en-US"/>
              <a:pPr/>
              <a:t>5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BB599-19E3-1148-B0D9-D392C9F32148}" type="slidenum">
              <a:rPr lang="en-US"/>
              <a:pPr/>
              <a:t>6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ECA9D-C379-D545-99F6-85A0F11F48C5}" type="slidenum">
              <a:rPr lang="en-US"/>
              <a:pPr/>
              <a:t>8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BB8E6-4E11-244F-9F34-DB9E418C403D}" type="slidenum">
              <a:rPr lang="en-US"/>
              <a:pPr/>
              <a:t>9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B96EC-BB54-644A-A49E-D722968FDC93}" type="slidenum">
              <a:rPr lang="en-US"/>
              <a:pPr/>
              <a:t>10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top-down parser algorithm using a queue – algorithm outline could be similar to the one for LR(1</a:t>
            </a:r>
            <a:r>
              <a:rPr lang="en-US"/>
              <a:t>) parsing.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D7AEA-884C-C34C-8CD4-1DE3C993939E}" type="slidenum">
              <a:rPr lang="en-US"/>
              <a:pPr/>
              <a:t>11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5ED913-150B-3C4F-8F83-B8AA0828C15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06E6B-C22A-3541-9D8A-847874E907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04D43-A6E1-B84D-BB28-B7AA2544DA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CC19-52D6-B046-BFC1-2B59739AF0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8FB53-E0E9-DC47-8D4E-880CFC3C7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C893-3F45-8E47-889E-922A09CC5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C120C-6B96-FF46-8D23-6C007F97F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7CF47-F297-6E4F-B041-62DCF04117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E38A2-39F2-B54B-B784-0EF6CE24C8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A78D7-0D4F-CF4D-B39F-9A652BC6D0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B5188-0687-4247-9303-F3E12FB835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F119904-CBA2-4742-B4A1-3F79F0E6691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Programming Languages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exception of the Generator we saw that all language processors perform some kind of syntax analysis – an analysis of the structure of the program.</a:t>
            </a:r>
          </a:p>
          <a:p>
            <a:r>
              <a:rPr lang="en-US" dirty="0"/>
              <a:t>To make this efficient and effective we need some mechanism to specify the structure of a programming language in a straight forward manner.</a:t>
            </a:r>
          </a:p>
          <a:p>
            <a:pPr marL="0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We use </a:t>
            </a:r>
            <a:r>
              <a:rPr lang="en-US" i="1" dirty="0">
                <a:ea typeface="Wingdings"/>
                <a:cs typeface="Wingdings"/>
                <a:sym typeface="Wingdings"/>
              </a:rPr>
              <a:t>grammars</a:t>
            </a:r>
            <a:r>
              <a:rPr lang="en-US" dirty="0">
                <a:ea typeface="Wingdings"/>
                <a:cs typeface="Wingdings"/>
                <a:sym typeface="Wingdings"/>
              </a:rPr>
              <a:t> for this purpose.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53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Parsers - LL(1)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LL(1) parsers start constructing the parse tree at the </a:t>
            </a:r>
            <a:r>
              <a:rPr lang="en-US" sz="2600" i="1" dirty="0"/>
              <a:t>start symbol</a:t>
            </a:r>
            <a:r>
              <a:rPr lang="en-US" sz="2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as opposed to bottom up parsers, LR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 parsers use the </a:t>
            </a:r>
            <a:r>
              <a:rPr lang="en-US" sz="2600" u="sng" dirty="0"/>
              <a:t>current position</a:t>
            </a:r>
            <a:r>
              <a:rPr lang="en-US" sz="2600" dirty="0"/>
              <a:t> in the input stream and a </a:t>
            </a:r>
            <a:r>
              <a:rPr lang="en-US" sz="2600" u="sng" dirty="0"/>
              <a:t>single look-ahead token</a:t>
            </a:r>
            <a:r>
              <a:rPr lang="en-US" sz="2600" dirty="0"/>
              <a:t> to decide how to construct the next node(s) in the parse tree.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Reads input from </a:t>
            </a:r>
            <a:r>
              <a:rPr lang="en-US" sz="2200" u="sng" dirty="0"/>
              <a:t>L</a:t>
            </a:r>
            <a:r>
              <a:rPr lang="en-US" sz="2200" dirty="0"/>
              <a:t>eft to right.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Constructs the </a:t>
            </a:r>
            <a:r>
              <a:rPr lang="en-US" sz="2200" u="sng" dirty="0"/>
              <a:t>L</a:t>
            </a:r>
            <a:r>
              <a:rPr lang="en-US" sz="2200" dirty="0"/>
              <a:t>eftmost derivation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Uses </a:t>
            </a:r>
            <a:r>
              <a:rPr lang="en-US" sz="2200" u="sng" dirty="0"/>
              <a:t>1</a:t>
            </a:r>
            <a:r>
              <a:rPr lang="en-US" sz="2200" dirty="0"/>
              <a:t> look-ahead token.</a:t>
            </a:r>
          </a:p>
          <a:p>
            <a:pPr lvl="1">
              <a:lnSpc>
                <a:spcPct val="90000"/>
              </a:lnSpc>
            </a:pPr>
            <a:endParaRPr lang="en-US" sz="2200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Parsing</a:t>
            </a:r>
          </a:p>
        </p:txBody>
      </p:sp>
      <p:cxnSp>
        <p:nvCxnSpPr>
          <p:cNvPr id="43013" name="AutoShape 5"/>
          <p:cNvCxnSpPr>
            <a:cxnSpLocks noChangeShapeType="1"/>
          </p:cNvCxnSpPr>
          <p:nvPr/>
        </p:nvCxnSpPr>
        <p:spPr bwMode="auto">
          <a:xfrm flipH="1">
            <a:off x="1066800" y="2271712"/>
            <a:ext cx="314325" cy="623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09600" y="1905000"/>
            <a:ext cx="1381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367395" y="2057400"/>
            <a:ext cx="225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Consider: p + x 1 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798326"/>
            <a:ext cx="56388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prog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prog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( </a:t>
            </a:r>
            <a:r>
              <a:rPr lang="nl-NL" dirty="0" err="1"/>
              <a:t>exp</a:t>
            </a:r>
            <a:r>
              <a:rPr lang="nl-NL" dirty="0"/>
              <a:t> 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FF0000"/>
                </a:solidFill>
              </a:rPr>
              <a:t>{3} </a:t>
            </a:r>
            <a:r>
              <a:rPr lang="is-IS" dirty="0"/>
              <a:t>3 | </a:t>
            </a:r>
            <a:r>
              <a:rPr lang="is-IS" dirty="0">
                <a:solidFill>
                  <a:srgbClr val="FF0000"/>
                </a:solidFill>
              </a:rPr>
              <a:t>{4}</a:t>
            </a:r>
            <a:r>
              <a:rPr lang="is-IS" dirty="0"/>
              <a:t> 4 | </a:t>
            </a:r>
            <a:r>
              <a:rPr lang="is-IS" dirty="0">
                <a:solidFill>
                  <a:srgbClr val="FF0000"/>
                </a:solidFill>
              </a:rPr>
              <a:t>{5}</a:t>
            </a:r>
            <a:r>
              <a:rPr lang="is-IS" dirty="0"/>
              <a:t> 5 |</a:t>
            </a:r>
            <a:r>
              <a:rPr lang="is-IS" dirty="0">
                <a:solidFill>
                  <a:srgbClr val="FF0000"/>
                </a:solidFill>
              </a:rPr>
              <a:t> {6}</a:t>
            </a:r>
            <a:r>
              <a:rPr lang="is-IS" dirty="0"/>
              <a:t> 6 | </a:t>
            </a:r>
            <a:r>
              <a:rPr lang="is-IS" dirty="0">
                <a:solidFill>
                  <a:srgbClr val="FF0000"/>
                </a:solidFill>
              </a:rPr>
              <a:t>{7} </a:t>
            </a:r>
            <a:r>
              <a:rPr lang="is-IS" dirty="0"/>
              <a:t>7 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7975" y="3358682"/>
            <a:ext cx="3198825" cy="1600438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top-down parsing we can think</a:t>
            </a:r>
          </a:p>
          <a:p>
            <a:r>
              <a:rPr lang="en-US" dirty="0"/>
              <a:t>of the grammar extended with the</a:t>
            </a:r>
          </a:p>
          <a:p>
            <a:r>
              <a:rPr lang="en-US" dirty="0"/>
              <a:t>one token look-ahead set.</a:t>
            </a:r>
          </a:p>
          <a:p>
            <a:endParaRPr lang="en-US" dirty="0"/>
          </a:p>
          <a:p>
            <a:r>
              <a:rPr lang="en-US" dirty="0"/>
              <a:t>The look-ahead set uniquely identifies</a:t>
            </a:r>
          </a:p>
          <a:p>
            <a:r>
              <a:rPr lang="en-US" dirty="0"/>
              <a:t>the selection of each rule within a</a:t>
            </a:r>
          </a:p>
          <a:p>
            <a:r>
              <a:rPr lang="en-US" dirty="0"/>
              <a:t>block of rules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299" y="5921881"/>
            <a:ext cx="6511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 grammar is a list of rules and a rule is the tuple (non-terminal, body)</a:t>
            </a:r>
          </a:p>
          <a:p>
            <a:r>
              <a:rPr lang="en-US" dirty="0"/>
              <a:t>Note: a grammar extended with </a:t>
            </a:r>
            <a:r>
              <a:rPr lang="en-US" dirty="0" err="1"/>
              <a:t>lookahead</a:t>
            </a:r>
            <a:r>
              <a:rPr lang="en-US" dirty="0"/>
              <a:t> sets is a list of rules where each rule</a:t>
            </a:r>
            <a:br>
              <a:rPr lang="en-US" dirty="0"/>
            </a:br>
            <a:r>
              <a:rPr lang="en-US" dirty="0"/>
              <a:t>          is the tuple (non-terminal, </a:t>
            </a:r>
            <a:r>
              <a:rPr lang="en-US" dirty="0" err="1"/>
              <a:t>lookahead</a:t>
            </a:r>
            <a:r>
              <a:rPr lang="en-US" dirty="0"/>
              <a:t>-set, body)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52600"/>
            <a:ext cx="77216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339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46376"/>
            <a:ext cx="8223250" cy="3663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819400" y="5257800"/>
            <a:ext cx="9144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741840" y="5791200"/>
            <a:ext cx="243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union operator in Python</a:t>
            </a:r>
          </a:p>
        </p:txBody>
      </p:sp>
    </p:spTree>
    <p:extLst>
      <p:ext uri="{BB962C8B-B14F-4D97-AF65-F5344CB8AC3E}">
        <p14:creationId xmlns:p14="http://schemas.microsoft.com/office/powerpoint/2010/main" val="185053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038600" y="3733800"/>
            <a:ext cx="6096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1000" y="2057400"/>
            <a:ext cx="30480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b="1" dirty="0" err="1"/>
              <a:t>grammar</a:t>
            </a:r>
            <a:r>
              <a:rPr lang="da-DK" b="1" dirty="0"/>
              <a:t> G:</a:t>
            </a:r>
          </a:p>
          <a:p>
            <a:endParaRPr lang="da-DK" dirty="0"/>
          </a:p>
          <a:p>
            <a:r>
              <a:rPr lang="da-DK" dirty="0" err="1"/>
              <a:t>prog</a:t>
            </a:r>
            <a:r>
              <a:rPr lang="da-DK" dirty="0"/>
              <a:t> : </a:t>
            </a:r>
            <a:r>
              <a:rPr lang="da-DK" dirty="0" err="1"/>
              <a:t>stmt</a:t>
            </a:r>
            <a:r>
              <a:rPr lang="da-DK" dirty="0"/>
              <a:t> </a:t>
            </a:r>
            <a:r>
              <a:rPr lang="da-DK" dirty="0" err="1"/>
              <a:t>prog</a:t>
            </a:r>
            <a:endParaRPr lang="da-DK" dirty="0"/>
          </a:p>
          <a:p>
            <a:r>
              <a:rPr lang="da-DK" dirty="0"/>
              <a:t>        | ""</a:t>
            </a:r>
          </a:p>
          <a:p>
            <a:r>
              <a:rPr lang="da-DK" dirty="0"/>
              <a:t>          </a:t>
            </a:r>
          </a:p>
          <a:p>
            <a:r>
              <a:rPr lang="da-DK" dirty="0" err="1"/>
              <a:t>stmt</a:t>
            </a:r>
            <a:r>
              <a:rPr lang="da-DK" dirty="0"/>
              <a:t> : p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   | s var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</a:t>
            </a:r>
          </a:p>
          <a:p>
            <a:r>
              <a:rPr lang="da-DK" dirty="0" err="1"/>
              <a:t>exp</a:t>
            </a:r>
            <a:r>
              <a:rPr lang="da-DK" dirty="0"/>
              <a:t> : +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-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( </a:t>
            </a:r>
            <a:r>
              <a:rPr lang="da-DK" dirty="0" err="1"/>
              <a:t>exp</a:t>
            </a:r>
            <a:r>
              <a:rPr lang="da-DK" dirty="0"/>
              <a:t> )</a:t>
            </a:r>
          </a:p>
          <a:p>
            <a:r>
              <a:rPr lang="da-DK" dirty="0"/>
              <a:t>       | var</a:t>
            </a:r>
          </a:p>
          <a:p>
            <a:r>
              <a:rPr lang="da-DK" dirty="0"/>
              <a:t>       | </a:t>
            </a:r>
            <a:r>
              <a:rPr lang="da-DK" dirty="0" err="1"/>
              <a:t>num</a:t>
            </a:r>
            <a:endParaRPr lang="da-DK" dirty="0"/>
          </a:p>
          <a:p>
            <a:r>
              <a:rPr lang="da-DK" dirty="0"/>
              <a:t>	</a:t>
            </a:r>
          </a:p>
          <a:p>
            <a:r>
              <a:rPr lang="da-DK" dirty="0"/>
              <a:t>var : x | y | z</a:t>
            </a:r>
          </a:p>
          <a:p>
            <a:endParaRPr lang="da-DK" dirty="0"/>
          </a:p>
          <a:p>
            <a:r>
              <a:rPr lang="da-DK" dirty="0" err="1"/>
              <a:t>num</a:t>
            </a:r>
            <a:r>
              <a:rPr lang="da-DK" dirty="0"/>
              <a:t> : 0 | 1 | 2 | 3 | 4 | 5 | 6 | 7 | 8 |9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2057400"/>
            <a:ext cx="350520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grammar GL:</a:t>
            </a:r>
          </a:p>
          <a:p>
            <a:endParaRPr lang="en-US" dirty="0"/>
          </a:p>
          <a:p>
            <a:r>
              <a:rPr lang="en-US" dirty="0" err="1"/>
              <a:t>prog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prog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( </a:t>
            </a:r>
            <a:r>
              <a:rPr lang="nl-NL" dirty="0" err="1"/>
              <a:t>exp</a:t>
            </a:r>
            <a:r>
              <a:rPr lang="nl-NL" dirty="0"/>
              <a:t> 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01572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Actually, the algorithm we have outlined computes the </a:t>
            </a:r>
            <a:r>
              <a:rPr lang="en-US" sz="2800" dirty="0" err="1"/>
              <a:t>lookahead</a:t>
            </a:r>
            <a:r>
              <a:rPr lang="en-US" sz="2800" dirty="0"/>
              <a:t> set for a simpler parsing technique called </a:t>
            </a:r>
            <a:r>
              <a:rPr lang="en-US" sz="2800" dirty="0" err="1"/>
              <a:t>sLL</a:t>
            </a:r>
            <a:r>
              <a:rPr lang="en-US" sz="2800" dirty="0"/>
              <a:t>(1) – simplified LL (1) parsing.</a:t>
            </a:r>
          </a:p>
          <a:p>
            <a:r>
              <a:rPr lang="en-US" sz="2800" dirty="0" err="1"/>
              <a:t>sLL</a:t>
            </a:r>
            <a:r>
              <a:rPr lang="en-US" sz="2800" dirty="0"/>
              <a:t>(1) parsing does not deal with non-terminals that expand into the empty string in the first position of a production </a:t>
            </a:r>
            <a:r>
              <a:rPr lang="mr-IN" sz="2800" dirty="0"/>
              <a:t>–</a:t>
            </a:r>
            <a:r>
              <a:rPr lang="en-US" sz="2800" dirty="0"/>
              <a:t> also called </a:t>
            </a:r>
            <a:r>
              <a:rPr lang="en-US" sz="2800" i="1" dirty="0" err="1"/>
              <a:t>nullable</a:t>
            </a:r>
            <a:r>
              <a:rPr lang="en-US" sz="2800" i="1" dirty="0"/>
              <a:t> prefixes.</a:t>
            </a:r>
            <a:endParaRPr lang="en-US" sz="2800" dirty="0"/>
          </a:p>
          <a:p>
            <a:r>
              <a:rPr lang="en-US" sz="2800" dirty="0"/>
              <a:t>All our hand-built parsers will be </a:t>
            </a:r>
            <a:r>
              <a:rPr lang="en-US" sz="2800" dirty="0" err="1"/>
              <a:t>sLL</a:t>
            </a:r>
            <a:r>
              <a:rPr lang="en-US" sz="2800" dirty="0"/>
              <a:t>(1) but when we use Ply and we will have access to a powerful parsing technique called LR(1).</a:t>
            </a:r>
          </a:p>
        </p:txBody>
      </p:sp>
    </p:spTree>
    <p:extLst>
      <p:ext uri="{BB962C8B-B14F-4D97-AF65-F5344CB8AC3E}">
        <p14:creationId xmlns:p14="http://schemas.microsoft.com/office/powerpoint/2010/main" val="202161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sLL</a:t>
            </a:r>
            <a:r>
              <a:rPr lang="en-US" dirty="0"/>
              <a:t>(1) parser can be constructed by hand by </a:t>
            </a:r>
            <a:r>
              <a:rPr lang="en-US" i="1" dirty="0"/>
              <a:t>converting each non-terminal into a function</a:t>
            </a:r>
          </a:p>
          <a:p>
            <a:r>
              <a:rPr lang="en-US" dirty="0"/>
              <a:t>The body of the function </a:t>
            </a:r>
            <a:r>
              <a:rPr lang="en-US" i="1" dirty="0"/>
              <a:t>implements the right sides of the rules for each non-terminal </a:t>
            </a:r>
            <a:r>
              <a:rPr lang="en-US" dirty="0"/>
              <a:t>in order to:</a:t>
            </a:r>
            <a:endParaRPr lang="en-US" i="1" dirty="0"/>
          </a:p>
          <a:p>
            <a:pPr lvl="1"/>
            <a:r>
              <a:rPr lang="en-US" dirty="0"/>
              <a:t>Process terminals</a:t>
            </a:r>
          </a:p>
          <a:p>
            <a:pPr lvl="1"/>
            <a:r>
              <a:rPr lang="en-US" dirty="0"/>
              <a:t>Call the functions of other non-terminals as appropriate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Parser by Hand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A parser for Exp0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We start with the grammar for Exp0 extended with the </a:t>
            </a:r>
            <a:r>
              <a:rPr lang="en-US" sz="2200" dirty="0" err="1"/>
              <a:t>lookahead</a:t>
            </a:r>
            <a:r>
              <a:rPr lang="en-US" sz="2200" dirty="0"/>
              <a:t> sets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2514600"/>
            <a:ext cx="35052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prog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prog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( </a:t>
            </a:r>
            <a:r>
              <a:rPr lang="nl-NL" dirty="0" err="1"/>
              <a:t>exp</a:t>
            </a:r>
            <a:r>
              <a:rPr lang="nl-NL" dirty="0"/>
              <a:t> 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Parser by Hand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/>
              <a:t>We need to set up some sort of character input stream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362200"/>
            <a:ext cx="6726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from </a:t>
            </a:r>
            <a:r>
              <a:rPr lang="en-US" sz="1600" dirty="0" err="1">
                <a:latin typeface="Courier New"/>
                <a:cs typeface="Courier New"/>
              </a:rPr>
              <a:t>grammar_stuff</a:t>
            </a:r>
            <a:r>
              <a:rPr lang="en-US" sz="1600" dirty="0">
                <a:latin typeface="Courier New"/>
                <a:cs typeface="Courier New"/>
              </a:rPr>
              <a:t> import </a:t>
            </a:r>
            <a:r>
              <a:rPr lang="en-US" sz="1600" dirty="0" err="1">
                <a:latin typeface="Courier New"/>
                <a:cs typeface="Courier New"/>
              </a:rPr>
              <a:t>InputStream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/>
          </a:p>
          <a:p>
            <a:r>
              <a:rPr lang="en-US" sz="1600" dirty="0" err="1"/>
              <a:t>InputStream</a:t>
            </a:r>
            <a:r>
              <a:rPr lang="en-US" sz="1600" dirty="0"/>
              <a:t> supports the operations: ‘pointer’, ‘next’, and ‘</a:t>
            </a:r>
            <a:r>
              <a:rPr lang="en-US" sz="1600" dirty="0" err="1"/>
              <a:t>end_of_file</a:t>
            </a:r>
            <a:r>
              <a:rPr lang="en-US" sz="1600" dirty="0"/>
              <a:t>’</a:t>
            </a:r>
          </a:p>
          <a:p>
            <a:endParaRPr lang="en-US" sz="1600" dirty="0"/>
          </a:p>
          <a:p>
            <a:pPr algn="ctr"/>
            <a:r>
              <a:rPr lang="en-US" sz="1600" dirty="0" err="1">
                <a:latin typeface="Courier New"/>
                <a:cs typeface="Courier New"/>
              </a:rPr>
              <a:t>set_stream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InputStream</a:t>
            </a:r>
            <a:r>
              <a:rPr lang="en-US" sz="1600" dirty="0">
                <a:latin typeface="Courier New"/>
                <a:cs typeface="Courier New"/>
              </a:rPr>
              <a:t>([&lt;input list of characters&gt;]))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582" y="5430982"/>
            <a:ext cx="81016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all the Python code given in the slides is available in the ‘code’ section of the </a:t>
            </a:r>
            <a:r>
              <a:rPr lang="en-US" dirty="0" err="1"/>
              <a:t>Plipy</a:t>
            </a:r>
            <a:r>
              <a:rPr lang="en-US" dirty="0"/>
              <a:t> Notebooks.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hand-built parser for Exp0 is in ’exp0_recdesc.py’</a:t>
            </a:r>
          </a:p>
        </p:txBody>
      </p:sp>
    </p:spTree>
    <p:extLst>
      <p:ext uri="{BB962C8B-B14F-4D97-AF65-F5344CB8AC3E}">
        <p14:creationId xmlns:p14="http://schemas.microsoft.com/office/powerpoint/2010/main" val="174752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Parser by Hand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57250" y="1922463"/>
            <a:ext cx="3178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stmt</a:t>
            </a:r>
            <a:r>
              <a:rPr lang="en-US" sz="1600" dirty="0"/>
              <a:t>	: </a:t>
            </a:r>
            <a:r>
              <a:rPr lang="en-US" sz="1600" dirty="0">
                <a:solidFill>
                  <a:srgbClr val="FF0000"/>
                </a:solidFill>
              </a:rPr>
              <a:t>{‘p’}</a:t>
            </a:r>
            <a:r>
              <a:rPr lang="en-US" sz="1600" dirty="0"/>
              <a:t>	'p' </a:t>
            </a:r>
            <a:r>
              <a:rPr lang="en-US" sz="1600" dirty="0" err="1"/>
              <a:t>exp</a:t>
            </a:r>
            <a:r>
              <a:rPr lang="en-US" sz="1600" dirty="0"/>
              <a:t> ';'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{‘s’}</a:t>
            </a:r>
            <a:r>
              <a:rPr lang="en-US" sz="1600" dirty="0"/>
              <a:t>	's’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exp</a:t>
            </a:r>
            <a:r>
              <a:rPr lang="en-US" sz="1600" dirty="0"/>
              <a:t> ';'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743200" y="3276600"/>
            <a:ext cx="6019800" cy="209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stmt():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'p'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I.match(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';'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's'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var()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I.match(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';'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'unexpected symbol {} while parsing'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.format(sym))</a:t>
            </a:r>
            <a:endParaRPr lang="is-IS" sz="1000" dirty="0">
              <a:solidFill>
                <a:srgbClr val="272AD8"/>
              </a:solidFill>
              <a:effectLst/>
              <a:latin typeface="Menlo" charset="0"/>
            </a:endParaRP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 rot="-16269426">
            <a:off x="14730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5764" y="6350639"/>
            <a:ext cx="584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we are using the look-ahead set to decide which rule to call!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sz="2400" dirty="0"/>
              <a:t>The most convenient way to describe the structure of programming languages is using a context-free grammar (often called CFG or BNF for </a:t>
            </a:r>
            <a:r>
              <a:rPr lang="en-US" sz="2400" i="1" dirty="0"/>
              <a:t>Backus-</a:t>
            </a:r>
            <a:r>
              <a:rPr lang="en-US" sz="2400" i="1" dirty="0" err="1"/>
              <a:t>Nauer</a:t>
            </a:r>
            <a:r>
              <a:rPr lang="en-US" sz="2400" i="1" dirty="0"/>
              <a:t> Form</a:t>
            </a:r>
            <a:r>
              <a:rPr lang="en-US" sz="2400" dirty="0"/>
              <a:t>).  </a:t>
            </a:r>
          </a:p>
          <a:p>
            <a:r>
              <a:rPr lang="en-US" sz="2400" dirty="0"/>
              <a:t>Here we will simply refer to grammars with the understanding that we are referring to CFGs. (there are many kind of other grammars: regular grammars, context-sensitive grammars,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Parser by Hand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39020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Consider the following rule:</a:t>
            </a:r>
          </a:p>
          <a:p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</a:t>
            </a:r>
            <a:r>
              <a:rPr lang="mr-IN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prog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: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</a:t>
            </a:r>
            <a:r>
              <a:rPr lang="mr-IN" sz="1600" dirty="0" err="1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p,s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mr-IN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mr-IN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prog</a:t>
            </a:r>
            <a:endParaRPr lang="mr-IN" sz="1600" dirty="0"/>
          </a:p>
          <a:p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      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|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{""}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""</a:t>
            </a:r>
            <a:r>
              <a:rPr lang="mr-IN" sz="1600" dirty="0"/>
              <a:t> </a:t>
            </a:r>
            <a:endParaRPr lang="en-US" sz="1600" dirty="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895600" y="3489088"/>
            <a:ext cx="5955476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prog():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'p'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's'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stmt()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prog()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D12F1B"/>
                </a:solidFill>
                <a:latin typeface="Menlo" charset="0"/>
              </a:rPr>
              <a:t>""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pass</a:t>
            </a:r>
            <a:endParaRPr lang="is-I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'unexpected symbol {} while parsing'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.format(sym))</a:t>
            </a:r>
            <a:endParaRPr lang="is-IS" sz="1000" dirty="0">
              <a:solidFill>
                <a:srgbClr val="272AD8"/>
              </a:solidFill>
              <a:latin typeface="Menlo" charset="0"/>
            </a:endParaRPr>
          </a:p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 rot="-16269426">
            <a:off x="1930201" y="3202341"/>
            <a:ext cx="852488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438400" y="3389055"/>
            <a:ext cx="5955476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exp():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'+'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'-'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'('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I.match(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')'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'x'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'y'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'z'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var()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'0'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'1'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'2'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'3'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'4'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'5'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'6'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'7'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'8'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'9'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]:</a:t>
            </a:r>
            <a:endParaRPr lang="is-IS" sz="1000" dirty="0">
              <a:solidFill>
                <a:srgbClr val="272AD8"/>
              </a:solidFill>
              <a:latin typeface="Menlo" charset="0"/>
            </a:endParaRP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num()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'unexpected symbol {} while parsing'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.format(sym))</a:t>
            </a:r>
            <a:endParaRPr lang="is-IS" sz="1000" dirty="0">
              <a:solidFill>
                <a:srgbClr val="272AD8"/>
              </a:solidFill>
              <a:effectLst/>
              <a:latin typeface="Menlo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Parser by Hand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57250" y="1922463"/>
            <a:ext cx="29765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exp</a:t>
            </a:r>
            <a:r>
              <a:rPr lang="en-US" sz="1600" dirty="0"/>
              <a:t>	: </a:t>
            </a:r>
            <a:r>
              <a:rPr lang="en-US" sz="1600" dirty="0">
                <a:solidFill>
                  <a:srgbClr val="FF0000"/>
                </a:solidFill>
              </a:rPr>
              <a:t>{‘+’}</a:t>
            </a:r>
            <a:r>
              <a:rPr lang="en-US" sz="1600" dirty="0"/>
              <a:t>	'+' </a:t>
            </a:r>
            <a:r>
              <a:rPr lang="en-US" sz="1600" dirty="0" err="1"/>
              <a:t>exp</a:t>
            </a:r>
            <a:r>
              <a:rPr lang="en-US" sz="1600" dirty="0"/>
              <a:t> </a:t>
            </a:r>
            <a:r>
              <a:rPr lang="en-US" sz="1600" dirty="0" err="1"/>
              <a:t>exp</a:t>
            </a:r>
            <a:endParaRPr lang="en-US" sz="1600" dirty="0"/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{‘-’}</a:t>
            </a:r>
            <a:r>
              <a:rPr lang="en-US" sz="1600" dirty="0"/>
              <a:t>	'-' </a:t>
            </a:r>
            <a:r>
              <a:rPr lang="en-US" sz="1600" dirty="0" err="1"/>
              <a:t>exp</a:t>
            </a:r>
            <a:r>
              <a:rPr lang="en-US" sz="1600" dirty="0"/>
              <a:t> </a:t>
            </a:r>
            <a:r>
              <a:rPr lang="en-US" sz="1600" dirty="0" err="1"/>
              <a:t>exp</a:t>
            </a:r>
            <a:endParaRPr lang="en-US" sz="1600" dirty="0"/>
          </a:p>
          <a:p>
            <a:r>
              <a:rPr lang="en-US" dirty="0"/>
              <a:t>	| </a:t>
            </a:r>
            <a:r>
              <a:rPr lang="en-US" dirty="0">
                <a:solidFill>
                  <a:srgbClr val="FF0000"/>
                </a:solidFill>
              </a:rPr>
              <a:t>{‘(‘}</a:t>
            </a:r>
            <a:r>
              <a:rPr lang="en-US" dirty="0"/>
              <a:t>	'(' </a:t>
            </a:r>
            <a:r>
              <a:rPr lang="en-US" dirty="0" err="1"/>
              <a:t>exp</a:t>
            </a:r>
            <a:r>
              <a:rPr lang="en-US" dirty="0"/>
              <a:t> ')'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{‘</a:t>
            </a:r>
            <a:r>
              <a:rPr lang="en-US" sz="1600" dirty="0" err="1">
                <a:solidFill>
                  <a:srgbClr val="FF0000"/>
                </a:solidFill>
              </a:rPr>
              <a:t>x’,’y’,’z</a:t>
            </a:r>
            <a:r>
              <a:rPr lang="en-US" sz="1600" dirty="0">
                <a:solidFill>
                  <a:srgbClr val="FF0000"/>
                </a:solidFill>
              </a:rPr>
              <a:t>}</a:t>
            </a:r>
            <a:r>
              <a:rPr lang="en-US" sz="1600" dirty="0"/>
              <a:t>	</a:t>
            </a:r>
            <a:r>
              <a:rPr lang="en-US" sz="1600" dirty="0" err="1"/>
              <a:t>var</a:t>
            </a:r>
            <a:endParaRPr lang="en-US" sz="1600" dirty="0"/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{‘0’…’9’}</a:t>
            </a:r>
            <a:r>
              <a:rPr lang="en-US" sz="1600" dirty="0"/>
              <a:t>	</a:t>
            </a:r>
            <a:r>
              <a:rPr lang="en-US" sz="1600" dirty="0" err="1"/>
              <a:t>num</a:t>
            </a:r>
            <a:endParaRPr lang="en-US" sz="1600" dirty="0"/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 rot="-16269426">
            <a:off x="1244402" y="35504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819400" y="3276600"/>
            <a:ext cx="5955476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var():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'x'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'y'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'z'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'unexpected symbol {} while parsing'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.format(sym))</a:t>
            </a:r>
            <a:endParaRPr lang="is-IS" sz="1000" dirty="0">
              <a:solidFill>
                <a:srgbClr val="272AD8"/>
              </a:solidFill>
              <a:effectLst/>
              <a:latin typeface="Menlo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Parser by Hand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81088" y="2559050"/>
            <a:ext cx="417671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 err="1"/>
              <a:t>var</a:t>
            </a:r>
            <a:r>
              <a:rPr lang="en-US" sz="1600" dirty="0"/>
              <a:t>  :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ja-JP" altLang="en-US" sz="1600" dirty="0">
                <a:solidFill>
                  <a:srgbClr val="FF0000"/>
                </a:solidFill>
              </a:rPr>
              <a:t>‘</a:t>
            </a:r>
            <a:r>
              <a:rPr lang="en-US" sz="1600" dirty="0">
                <a:solidFill>
                  <a:srgbClr val="FF0000"/>
                </a:solidFill>
              </a:rPr>
              <a:t>x</a:t>
            </a:r>
            <a:r>
              <a:rPr lang="ja-JP" altLang="en-US" sz="1600" dirty="0">
                <a:solidFill>
                  <a:srgbClr val="FF0000"/>
                </a:solidFill>
              </a:rPr>
              <a:t>’</a:t>
            </a:r>
            <a:r>
              <a:rPr lang="en-US" altLang="ja-JP" sz="1600" dirty="0">
                <a:solidFill>
                  <a:srgbClr val="FF0000"/>
                </a:solidFill>
              </a:rPr>
              <a:t> }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‘x’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ja-JP" altLang="en-US" sz="1600" dirty="0">
                <a:solidFill>
                  <a:srgbClr val="FF0000"/>
                </a:solidFill>
              </a:rPr>
              <a:t>‘</a:t>
            </a:r>
            <a:r>
              <a:rPr lang="en-US" altLang="ja-JP" sz="1600" dirty="0">
                <a:solidFill>
                  <a:srgbClr val="FF0000"/>
                </a:solidFill>
              </a:rPr>
              <a:t>y</a:t>
            </a:r>
            <a:r>
              <a:rPr lang="ja-JP" altLang="en-US" sz="1600" dirty="0">
                <a:solidFill>
                  <a:srgbClr val="FF0000"/>
                </a:solidFill>
              </a:rPr>
              <a:t>’</a:t>
            </a:r>
            <a:r>
              <a:rPr lang="en-US" altLang="ja-JP" sz="1600" dirty="0">
                <a:solidFill>
                  <a:srgbClr val="FF0000"/>
                </a:solidFill>
              </a:rPr>
              <a:t> } </a:t>
            </a:r>
            <a:r>
              <a:rPr lang="en-US" sz="1600" dirty="0"/>
              <a:t>‘y’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ja-JP" altLang="en-US" sz="1600" dirty="0">
                <a:solidFill>
                  <a:srgbClr val="FF0000"/>
                </a:solidFill>
              </a:rPr>
              <a:t>‘</a:t>
            </a:r>
            <a:r>
              <a:rPr lang="en-US" altLang="ja-JP" sz="1600" dirty="0">
                <a:solidFill>
                  <a:srgbClr val="FF0000"/>
                </a:solidFill>
              </a:rPr>
              <a:t>z</a:t>
            </a:r>
            <a:r>
              <a:rPr lang="ja-JP" altLang="en-US" sz="1600" dirty="0">
                <a:solidFill>
                  <a:srgbClr val="FF0000"/>
                </a:solidFill>
              </a:rPr>
              <a:t>’</a:t>
            </a:r>
            <a:r>
              <a:rPr lang="en-US" altLang="ja-JP" sz="1600" dirty="0">
                <a:solidFill>
                  <a:srgbClr val="FF0000"/>
                </a:solidFill>
              </a:rPr>
              <a:t> } </a:t>
            </a:r>
            <a:r>
              <a:rPr lang="en-US" sz="1600" dirty="0"/>
              <a:t>'z’</a:t>
            </a:r>
          </a:p>
          <a:p>
            <a:endParaRPr lang="en-US" sz="1600" dirty="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rot="-16269426">
            <a:off x="13206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081088" y="2584450"/>
            <a:ext cx="4252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/>
              <a:t>num	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‘0’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 </a:t>
            </a:r>
            <a:r>
              <a:rPr lang="en-US" dirty="0"/>
              <a:t>‘1’ | …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altLang="ja-JP" dirty="0">
                <a:solidFill>
                  <a:srgbClr val="FF0000"/>
                </a:solidFill>
              </a:rPr>
              <a:t>9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 </a:t>
            </a:r>
            <a:r>
              <a:rPr lang="en-US" dirty="0"/>
              <a:t>'9'</a:t>
            </a:r>
          </a:p>
          <a:p>
            <a:endParaRPr lang="en-US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rot="-16269426">
            <a:off x="16254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75558" y="3403937"/>
            <a:ext cx="595547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num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():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I.pointer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'0'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'1'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'2'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'3'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'4'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'5'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'6'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'7'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'8'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'9'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]:</a:t>
            </a:r>
            <a:endParaRPr lang="en-US" sz="1000" dirty="0">
              <a:solidFill>
                <a:srgbClr val="272AD8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I.next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SyntaxError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'unexpected symbol {} while </a:t>
            </a:r>
            <a:r>
              <a:rPr lang="en-US" sz="1000" dirty="0" err="1">
                <a:solidFill>
                  <a:srgbClr val="272AD8"/>
                </a:solidFill>
                <a:latin typeface="Menlo" charset="0"/>
              </a:rPr>
              <a:t>parsing'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.format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))</a:t>
            </a:r>
            <a:endParaRPr lang="en-US" sz="1000" dirty="0">
              <a:solidFill>
                <a:srgbClr val="272AD8"/>
              </a:solidFill>
              <a:effectLst/>
              <a:latin typeface="Menlo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Parser: An Example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629400" y="838200"/>
            <a:ext cx="9223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p + x 1 ;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40213" y="1592203"/>
            <a:ext cx="249299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prog():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'p'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's'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stmt()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prog()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D12F1B"/>
                </a:solidFill>
                <a:latin typeface="Menlo" charset="0"/>
              </a:rPr>
              <a:t>""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pass</a:t>
            </a:r>
            <a:endParaRPr lang="is-I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...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  <a:endParaRPr lang="is-IS" sz="1000" dirty="0">
              <a:solidFill>
                <a:srgbClr val="272AD8"/>
              </a:solidFill>
              <a:latin typeface="Menlo" charset="0"/>
            </a:endParaRPr>
          </a:p>
          <a:p>
            <a:r>
              <a:rPr lang="en-US" sz="10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96099" y="1371600"/>
            <a:ext cx="176683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Call Tree: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/>
              <a:t>prog</a:t>
            </a:r>
            <a:r>
              <a:rPr lang="en-US" sz="1200" dirty="0"/>
              <a:t>()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stmt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 err="1"/>
              <a:t>I.next</a:t>
            </a:r>
            <a:r>
              <a:rPr lang="en-US" sz="1200" dirty="0"/>
              <a:t>() #‘p’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exp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 </a:t>
            </a:r>
            <a:r>
              <a:rPr lang="en-US" sz="1200" dirty="0" err="1"/>
              <a:t>I.next</a:t>
            </a:r>
            <a:r>
              <a:rPr lang="en-US" sz="1200" dirty="0"/>
              <a:t>() #‘+’</a:t>
            </a:r>
          </a:p>
          <a:p>
            <a:r>
              <a:rPr lang="en-US" sz="1200" dirty="0"/>
              <a:t>         </a:t>
            </a:r>
            <a:r>
              <a:rPr lang="en-US" sz="1200" dirty="0" err="1"/>
              <a:t>exp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/>
              <a:t>              </a:t>
            </a:r>
            <a:r>
              <a:rPr lang="en-US" sz="1200" dirty="0" err="1"/>
              <a:t>var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           </a:t>
            </a:r>
            <a:r>
              <a:rPr lang="en-US" sz="1200" dirty="0" err="1"/>
              <a:t>I.next</a:t>
            </a:r>
            <a:r>
              <a:rPr lang="en-US" sz="1200" dirty="0"/>
              <a:t>() #‘x’</a:t>
            </a:r>
          </a:p>
          <a:p>
            <a:r>
              <a:rPr lang="en-US" sz="1200" dirty="0"/>
              <a:t>         </a:t>
            </a:r>
            <a:r>
              <a:rPr lang="en-US" sz="1200" dirty="0" err="1"/>
              <a:t>exp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/>
              <a:t>              </a:t>
            </a:r>
            <a:r>
              <a:rPr lang="en-US" sz="1200" dirty="0" err="1"/>
              <a:t>num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           </a:t>
            </a:r>
            <a:r>
              <a:rPr lang="en-US" sz="1200" dirty="0" err="1"/>
              <a:t>I.next</a:t>
            </a:r>
            <a:r>
              <a:rPr lang="en-US" sz="1200" dirty="0"/>
              <a:t>() #‘1’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 err="1"/>
              <a:t>I.match</a:t>
            </a:r>
            <a:r>
              <a:rPr lang="en-US" sz="1200" dirty="0"/>
              <a:t>(‘;’) 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prog</a:t>
            </a:r>
            <a:r>
              <a:rPr lang="en-US" sz="1200" dirty="0"/>
              <a:t>()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66398" y="4569023"/>
            <a:ext cx="544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54738" y="4572000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65532" y="5105400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2374" y="51054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28645" y="5105400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0" y="6550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0" y="655022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1" name="Straight Connector 20"/>
          <p:cNvCxnSpPr>
            <a:stCxn id="13" idx="2"/>
            <a:endCxn id="14" idx="0"/>
          </p:cNvCxnSpPr>
          <p:nvPr/>
        </p:nvCxnSpPr>
        <p:spPr bwMode="auto">
          <a:xfrm flipH="1">
            <a:off x="5007790" y="4879777"/>
            <a:ext cx="712406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3" idx="2"/>
            <a:endCxn id="16" idx="0"/>
          </p:cNvCxnSpPr>
          <p:nvPr/>
        </p:nvCxnSpPr>
        <p:spPr bwMode="auto">
          <a:xfrm>
            <a:off x="5720196" y="4879777"/>
            <a:ext cx="19245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13" idx="2"/>
            <a:endCxn id="17" idx="0"/>
          </p:cNvCxnSpPr>
          <p:nvPr/>
        </p:nvCxnSpPr>
        <p:spPr bwMode="auto">
          <a:xfrm>
            <a:off x="5720196" y="4879777"/>
            <a:ext cx="725723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5181600" y="55626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9169" y="554412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609600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6093023"/>
            <a:ext cx="533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</a:t>
            </a:r>
            <a:endParaRPr lang="en-US" dirty="0"/>
          </a:p>
        </p:txBody>
      </p:sp>
      <p:cxnSp>
        <p:nvCxnSpPr>
          <p:cNvPr id="11" name="Straight Connector 10"/>
          <p:cNvCxnSpPr>
            <a:stCxn id="16" idx="2"/>
            <a:endCxn id="4" idx="0"/>
          </p:cNvCxnSpPr>
          <p:nvPr/>
        </p:nvCxnSpPr>
        <p:spPr bwMode="auto">
          <a:xfrm flipH="1">
            <a:off x="5418667" y="5413177"/>
            <a:ext cx="320774" cy="149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6" idx="2"/>
            <a:endCxn id="5" idx="0"/>
          </p:cNvCxnSpPr>
          <p:nvPr/>
        </p:nvCxnSpPr>
        <p:spPr bwMode="auto">
          <a:xfrm>
            <a:off x="5739441" y="5413177"/>
            <a:ext cx="426795" cy="1309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4" idx="2"/>
            <a:endCxn id="6" idx="0"/>
          </p:cNvCxnSpPr>
          <p:nvPr/>
        </p:nvCxnSpPr>
        <p:spPr bwMode="auto">
          <a:xfrm flipH="1">
            <a:off x="5321966" y="5870377"/>
            <a:ext cx="96701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24" name="Straight Connector 26623"/>
          <p:cNvCxnSpPr>
            <a:stCxn id="5" idx="2"/>
            <a:endCxn id="7" idx="0"/>
          </p:cNvCxnSpPr>
          <p:nvPr/>
        </p:nvCxnSpPr>
        <p:spPr bwMode="auto">
          <a:xfrm>
            <a:off x="6166236" y="5851897"/>
            <a:ext cx="44324" cy="2411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26" name="Straight Connector 26625"/>
          <p:cNvCxnSpPr>
            <a:stCxn id="6" idx="2"/>
            <a:endCxn id="18" idx="0"/>
          </p:cNvCxnSpPr>
          <p:nvPr/>
        </p:nvCxnSpPr>
        <p:spPr bwMode="auto">
          <a:xfrm>
            <a:off x="5321966" y="6403777"/>
            <a:ext cx="149251" cy="146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32" name="Straight Connector 26631"/>
          <p:cNvCxnSpPr>
            <a:stCxn id="7" idx="2"/>
            <a:endCxn id="19" idx="0"/>
          </p:cNvCxnSpPr>
          <p:nvPr/>
        </p:nvCxnSpPr>
        <p:spPr bwMode="auto">
          <a:xfrm>
            <a:off x="6210560" y="6400800"/>
            <a:ext cx="27698" cy="149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36" name="TextBox 26635"/>
          <p:cNvSpPr txBox="1"/>
          <p:nvPr/>
        </p:nvSpPr>
        <p:spPr>
          <a:xfrm>
            <a:off x="4800600" y="5617438"/>
            <a:ext cx="28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26638" name="Straight Connector 26637"/>
          <p:cNvCxnSpPr>
            <a:stCxn id="16" idx="2"/>
            <a:endCxn id="26636" idx="0"/>
          </p:cNvCxnSpPr>
          <p:nvPr/>
        </p:nvCxnSpPr>
        <p:spPr bwMode="auto">
          <a:xfrm flipH="1">
            <a:off x="4945356" y="5413177"/>
            <a:ext cx="794085" cy="2042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16731" y="3680192"/>
            <a:ext cx="2547348" cy="209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stmt():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'p'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I.match(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';'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's'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var()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I.match(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';'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...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  <a:endParaRPr lang="is-IS" sz="1000" dirty="0">
              <a:solidFill>
                <a:srgbClr val="272AD8"/>
              </a:solidFill>
              <a:effectLst/>
              <a:latin typeface="Menlo" charset="0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3216630" y="838200"/>
            <a:ext cx="2723823" cy="3323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is-IS" sz="1000" dirty="0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exp():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sym = I.pointer()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'+'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'-'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==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'('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I.next()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exp()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I.match(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')'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'x'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'y'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'z'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]: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var()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elif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sym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'0'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... 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'9'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]:</a:t>
            </a:r>
            <a:endParaRPr lang="is-IS" sz="1000" dirty="0">
              <a:solidFill>
                <a:srgbClr val="272AD8"/>
              </a:solidFill>
              <a:latin typeface="Menlo" charset="0"/>
            </a:endParaRP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num()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is-IS" sz="1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 SyntaxError(</a:t>
            </a:r>
            <a:r>
              <a:rPr lang="is-IS" sz="1000" dirty="0">
                <a:solidFill>
                  <a:srgbClr val="272AD8"/>
                </a:solidFill>
                <a:latin typeface="Menlo" charset="0"/>
              </a:rPr>
              <a:t>...</a:t>
            </a:r>
            <a:r>
              <a:rPr lang="is-IS" sz="1000" dirty="0">
                <a:solidFill>
                  <a:srgbClr val="000000"/>
                </a:solidFill>
                <a:latin typeface="Menlo" charset="0"/>
              </a:rPr>
              <a:t>)</a:t>
            </a:r>
            <a:endParaRPr lang="is-IS" sz="1000" dirty="0">
              <a:solidFill>
                <a:srgbClr val="272AD8"/>
              </a:solidFill>
              <a:latin typeface="Menlo" charset="0"/>
            </a:endParaRPr>
          </a:p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56798" y="4114800"/>
            <a:ext cx="544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</a:t>
            </a:r>
            <a:endParaRPr lang="en-US" dirty="0"/>
          </a:p>
        </p:txBody>
      </p:sp>
      <p:cxnSp>
        <p:nvCxnSpPr>
          <p:cNvPr id="22" name="Straight Connector 21"/>
          <p:cNvCxnSpPr>
            <a:stCxn id="36" idx="2"/>
            <a:endCxn id="13" idx="0"/>
          </p:cNvCxnSpPr>
          <p:nvPr/>
        </p:nvCxnSpPr>
        <p:spPr bwMode="auto">
          <a:xfrm flipH="1">
            <a:off x="5720196" y="4422577"/>
            <a:ext cx="408603" cy="149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36" idx="2"/>
            <a:endCxn id="12" idx="0"/>
          </p:cNvCxnSpPr>
          <p:nvPr/>
        </p:nvCxnSpPr>
        <p:spPr bwMode="auto">
          <a:xfrm>
            <a:off x="6128799" y="4422577"/>
            <a:ext cx="609600" cy="146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6626102" y="510242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29" name="Straight Connector 28"/>
          <p:cNvCxnSpPr>
            <a:stCxn id="12" idx="2"/>
            <a:endCxn id="41" idx="0"/>
          </p:cNvCxnSpPr>
          <p:nvPr/>
        </p:nvCxnSpPr>
        <p:spPr bwMode="auto">
          <a:xfrm>
            <a:off x="6738399" y="4876800"/>
            <a:ext cx="41752" cy="2256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Parser: An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Our parser is an LL(1) parser (why?)</a:t>
            </a:r>
          </a:p>
          <a:p>
            <a:pPr lvl="1"/>
            <a:r>
              <a:rPr lang="en-US" dirty="0"/>
              <a:t>The parse tree is implicit in the function call activation record stack </a:t>
            </a:r>
          </a:p>
          <a:p>
            <a:pPr lvl="1"/>
            <a:r>
              <a:rPr lang="en-US" dirty="0"/>
              <a:t>Building a parser by hand is a lot of work and the parser is difficult to maintain.</a:t>
            </a:r>
          </a:p>
          <a:p>
            <a:pPr lvl="1"/>
            <a:r>
              <a:rPr lang="en-US" dirty="0"/>
              <a:t>We would like a tool that reads our grammar file and converts it automatically into a parser – that is what Ply does!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examples assume that you have cloned/downloaded the </a:t>
            </a:r>
            <a:r>
              <a:rPr lang="en-US" dirty="0" err="1"/>
              <a:t>Plipy</a:t>
            </a:r>
            <a:r>
              <a:rPr lang="en-US" dirty="0"/>
              <a:t> book and have access to the ‘code’ folder.</a:t>
            </a:r>
          </a:p>
          <a:p>
            <a:r>
              <a:rPr lang="en-US" dirty="0"/>
              <a:t>For notebook demos it is assumed that you navigated </a:t>
            </a:r>
            <a:r>
              <a:rPr lang="en-US" dirty="0" err="1"/>
              <a:t>Jupyter</a:t>
            </a:r>
            <a:r>
              <a:rPr lang="en-US" dirty="0"/>
              <a:t> to the ‘code’ folder and started a new notebook</a:t>
            </a:r>
          </a:p>
          <a:p>
            <a:r>
              <a:rPr lang="en-US" dirty="0"/>
              <a:t>This works for all OS’s that Anaconda supports</a:t>
            </a:r>
          </a:p>
        </p:txBody>
      </p:sp>
    </p:spTree>
    <p:extLst>
      <p:ext uri="{BB962C8B-B14F-4D97-AF65-F5344CB8AC3E}">
        <p14:creationId xmlns:p14="http://schemas.microsoft.com/office/powerpoint/2010/main" val="1437838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2200"/>
            <a:ext cx="8153400" cy="396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4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Chapter 2</a:t>
            </a:r>
          </a:p>
          <a:p>
            <a:r>
              <a:rPr lang="en-US" dirty="0"/>
              <a:t>Assignment #1 -- see </a:t>
            </a:r>
            <a:r>
              <a:rPr lang="en-US" dirty="0" err="1"/>
              <a:t>BrightSpace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sz="2400" dirty="0"/>
              <a:t>Grammars can readily express the structure of phrases in programming languages</a:t>
            </a:r>
          </a:p>
          <a:p>
            <a:pPr lvl="1"/>
            <a:r>
              <a:rPr lang="en-US" sz="2000" dirty="0" err="1"/>
              <a:t>stmt</a:t>
            </a:r>
            <a:r>
              <a:rPr lang="en-US" sz="2000" dirty="0"/>
              <a:t>: function-</a:t>
            </a:r>
            <a:r>
              <a:rPr lang="en-US" sz="2000" dirty="0" err="1"/>
              <a:t>def</a:t>
            </a:r>
            <a:r>
              <a:rPr lang="en-US" sz="2000" dirty="0"/>
              <a:t> | return-</a:t>
            </a:r>
            <a:r>
              <a:rPr lang="en-US" sz="2000" dirty="0" err="1"/>
              <a:t>stmt</a:t>
            </a:r>
            <a:r>
              <a:rPr lang="en-US" sz="2000" dirty="0"/>
              <a:t> | if-</a:t>
            </a:r>
            <a:r>
              <a:rPr lang="en-US" sz="2000" dirty="0" err="1"/>
              <a:t>stmt</a:t>
            </a:r>
            <a:r>
              <a:rPr lang="en-US" sz="2000" dirty="0"/>
              <a:t> | while-</a:t>
            </a:r>
            <a:r>
              <a:rPr lang="en-US" sz="2000" dirty="0" err="1"/>
              <a:t>stmt</a:t>
            </a:r>
            <a:endParaRPr lang="en-US" sz="2000" dirty="0"/>
          </a:p>
          <a:p>
            <a:pPr lvl="1"/>
            <a:r>
              <a:rPr lang="en-US" sz="2000" dirty="0"/>
              <a:t>function-</a:t>
            </a:r>
            <a:r>
              <a:rPr lang="en-US" sz="2000" dirty="0" err="1"/>
              <a:t>def</a:t>
            </a:r>
            <a:r>
              <a:rPr lang="en-US" sz="2000" dirty="0"/>
              <a:t>: </a:t>
            </a:r>
            <a:r>
              <a:rPr lang="en-US" sz="2000" b="1" dirty="0"/>
              <a:t>function</a:t>
            </a:r>
            <a:r>
              <a:rPr lang="en-US" sz="2000" dirty="0"/>
              <a:t> name </a:t>
            </a:r>
            <a:r>
              <a:rPr lang="en-US" sz="2000" dirty="0" err="1"/>
              <a:t>expr</a:t>
            </a:r>
            <a:r>
              <a:rPr lang="en-US" sz="2000" dirty="0"/>
              <a:t> </a:t>
            </a:r>
            <a:r>
              <a:rPr lang="en-US" sz="2000" dirty="0" err="1"/>
              <a:t>stmt</a:t>
            </a:r>
            <a:endParaRPr lang="en-US" sz="2000" dirty="0"/>
          </a:p>
          <a:p>
            <a:pPr lvl="1"/>
            <a:r>
              <a:rPr lang="en-US" sz="2000" dirty="0"/>
              <a:t>return-</a:t>
            </a:r>
            <a:r>
              <a:rPr lang="en-US" sz="2000" dirty="0" err="1"/>
              <a:t>stmt</a:t>
            </a:r>
            <a:r>
              <a:rPr lang="en-US" sz="2000" dirty="0"/>
              <a:t> :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dirty="0" err="1"/>
              <a:t>expr</a:t>
            </a:r>
            <a:endParaRPr lang="en-US" sz="2000" dirty="0"/>
          </a:p>
          <a:p>
            <a:pPr lvl="1"/>
            <a:r>
              <a:rPr lang="en-US" sz="2000" dirty="0"/>
              <a:t>if-</a:t>
            </a:r>
            <a:r>
              <a:rPr lang="en-US" sz="2000" dirty="0" err="1"/>
              <a:t>stmt</a:t>
            </a:r>
            <a:r>
              <a:rPr lang="en-US" sz="2000" dirty="0"/>
              <a:t> : </a:t>
            </a: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dirty="0" err="1"/>
              <a:t>expr</a:t>
            </a:r>
            <a:r>
              <a:rPr lang="en-US" sz="2000" dirty="0"/>
              <a:t> </a:t>
            </a:r>
            <a:r>
              <a:rPr lang="en-US" sz="2000" b="1" dirty="0"/>
              <a:t>then</a:t>
            </a:r>
            <a:r>
              <a:rPr lang="en-US" sz="2000" dirty="0"/>
              <a:t> </a:t>
            </a:r>
            <a:r>
              <a:rPr lang="en-US" sz="2000" dirty="0" err="1"/>
              <a:t>stmt</a:t>
            </a:r>
            <a:r>
              <a:rPr lang="en-US" sz="2000" dirty="0"/>
              <a:t> </a:t>
            </a:r>
            <a:r>
              <a:rPr lang="en-US" sz="2000" b="1" dirty="0"/>
              <a:t>else</a:t>
            </a:r>
            <a:r>
              <a:rPr lang="en-US" sz="2000" dirty="0"/>
              <a:t> </a:t>
            </a:r>
            <a:r>
              <a:rPr lang="en-US" sz="2000" dirty="0" err="1"/>
              <a:t>stmt</a:t>
            </a:r>
            <a:r>
              <a:rPr lang="en-US" sz="2000" dirty="0"/>
              <a:t> </a:t>
            </a:r>
            <a:r>
              <a:rPr lang="en-US" sz="2000" b="1" dirty="0" err="1"/>
              <a:t>endif</a:t>
            </a:r>
            <a:endParaRPr lang="en-US" sz="2000" b="1" dirty="0"/>
          </a:p>
          <a:p>
            <a:pPr lvl="1"/>
            <a:r>
              <a:rPr lang="en-US" sz="2000" dirty="0"/>
              <a:t>while-</a:t>
            </a:r>
            <a:r>
              <a:rPr lang="en-US" sz="2000" dirty="0" err="1"/>
              <a:t>stmt</a:t>
            </a:r>
            <a:r>
              <a:rPr lang="en-US" sz="2000" dirty="0"/>
              <a:t>: </a:t>
            </a:r>
            <a:r>
              <a:rPr lang="en-US" sz="2000" b="1" dirty="0"/>
              <a:t>while </a:t>
            </a:r>
            <a:r>
              <a:rPr lang="en-US" sz="2000" dirty="0" err="1"/>
              <a:t>expr</a:t>
            </a:r>
            <a:r>
              <a:rPr lang="en-US" sz="2000" dirty="0"/>
              <a:t> </a:t>
            </a:r>
            <a:r>
              <a:rPr lang="en-US" sz="2000" b="1" dirty="0"/>
              <a:t>do</a:t>
            </a:r>
            <a:r>
              <a:rPr lang="en-US" sz="2000" dirty="0"/>
              <a:t> </a:t>
            </a:r>
            <a:r>
              <a:rPr lang="en-US" sz="2000" dirty="0" err="1"/>
              <a:t>stmt</a:t>
            </a:r>
            <a:r>
              <a:rPr lang="en-US" sz="2000" dirty="0"/>
              <a:t> </a:t>
            </a:r>
            <a:r>
              <a:rPr lang="en-US" sz="2000" b="1" dirty="0" err="1"/>
              <a:t>enddo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485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sz="2600" dirty="0"/>
              <a:t>Grammars have 4 parts to them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Non-terminal Symbols - these give names to phrase structures - e.g. function-</a:t>
            </a:r>
            <a:r>
              <a:rPr lang="en-US" sz="2200" dirty="0" err="1"/>
              <a:t>def</a:t>
            </a:r>
            <a:endParaRPr lang="en-US" sz="2200" dirty="0"/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Terminal Symbols - these give names to the tokens in a language – e.g. </a:t>
            </a:r>
            <a:r>
              <a:rPr lang="en-US" sz="2200" b="1" dirty="0"/>
              <a:t>while </a:t>
            </a:r>
            <a:r>
              <a:rPr lang="en-US" sz="2200" dirty="0"/>
              <a:t>(sometimes we don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t use explicit tokens but put the words that make up the tokens of a language in quotes)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Rules - these describe that actual structure of phrases in a language – e.g. return-</a:t>
            </a:r>
            <a:r>
              <a:rPr lang="en-US" sz="2200" dirty="0" err="1"/>
              <a:t>stmt</a:t>
            </a:r>
            <a:r>
              <a:rPr lang="en-US" sz="2200" dirty="0"/>
              <a:t>: </a:t>
            </a:r>
            <a:r>
              <a:rPr lang="en-US" sz="2200" b="1" dirty="0"/>
              <a:t>return</a:t>
            </a:r>
            <a:r>
              <a:rPr lang="en-US" sz="2200" dirty="0"/>
              <a:t> </a:t>
            </a:r>
            <a:r>
              <a:rPr lang="en-US" sz="2200" dirty="0" err="1"/>
              <a:t>exp</a:t>
            </a:r>
            <a:endParaRPr lang="en-US" sz="2200" dirty="0"/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Start Symbol - a special non-terminal that gives a name to the largest possible phrase(s) in the language (often denoted by an asterisk)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In our case that would probably be the </a:t>
            </a:r>
            <a:r>
              <a:rPr lang="en-US" sz="1900" dirty="0" err="1"/>
              <a:t>stmt</a:t>
            </a:r>
            <a:r>
              <a:rPr lang="en-US" sz="1900" dirty="0"/>
              <a:t> non-terminal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The Exp0 Language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38200" y="1917681"/>
            <a:ext cx="3657600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prog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prog</a:t>
            </a:r>
            <a:endParaRPr lang="da-DK" sz="1200" dirty="0"/>
          </a:p>
          <a:p>
            <a:r>
              <a:rPr lang="da-DK" sz="1200" dirty="0"/>
              <a:t>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( </a:t>
            </a:r>
            <a:r>
              <a:rPr lang="da-DK" sz="1200" dirty="0" err="1"/>
              <a:t>exp</a:t>
            </a:r>
            <a:r>
              <a:rPr lang="da-DK" sz="1200" dirty="0"/>
              <a:t> 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" y="6400800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Symbol: prog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59896" y="2332383"/>
            <a:ext cx="21259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Exp0 Program:</a:t>
            </a:r>
          </a:p>
          <a:p>
            <a:endParaRPr lang="en-US" dirty="0"/>
          </a:p>
          <a:p>
            <a:r>
              <a:rPr lang="en-US" dirty="0"/>
              <a:t>s x 1 ; p + x 1 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252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grammar tells us if a sentence belongs to the language,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e.g. Does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s x 3 ;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belong to the language?</a:t>
            </a:r>
          </a:p>
          <a:p>
            <a:pPr>
              <a:lnSpc>
                <a:spcPct val="90000"/>
              </a:lnSpc>
            </a:pPr>
            <a:r>
              <a:rPr lang="en-US" dirty="0"/>
              <a:t>We can show that a sentence belongs to the language by constructing a parse tree starting at the start symbol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048" y="1988026"/>
            <a:ext cx="80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 x 3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3976" y="457200"/>
            <a:ext cx="544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9400" y="1301445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9079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3242" y="190797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03388" y="19050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9921" y="1907977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8321" y="2590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259377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cxnSp>
        <p:nvCxnSpPr>
          <p:cNvPr id="16" name="Straight Connector 15"/>
          <p:cNvCxnSpPr>
            <a:stCxn id="6" idx="2"/>
            <a:endCxn id="8" idx="0"/>
          </p:cNvCxnSpPr>
          <p:nvPr/>
        </p:nvCxnSpPr>
        <p:spPr bwMode="auto">
          <a:xfrm flipH="1">
            <a:off x="5174858" y="764977"/>
            <a:ext cx="731119" cy="536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8" idx="2"/>
          </p:cNvCxnSpPr>
          <p:nvPr/>
        </p:nvCxnSpPr>
        <p:spPr bwMode="auto">
          <a:xfrm flipH="1">
            <a:off x="4653523" y="1609222"/>
            <a:ext cx="521335" cy="222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8" idx="2"/>
            <a:endCxn id="10" idx="0"/>
          </p:cNvCxnSpPr>
          <p:nvPr/>
        </p:nvCxnSpPr>
        <p:spPr bwMode="auto">
          <a:xfrm flipH="1">
            <a:off x="5150227" y="1609222"/>
            <a:ext cx="24631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8" idx="2"/>
            <a:endCxn id="11" idx="0"/>
          </p:cNvCxnSpPr>
          <p:nvPr/>
        </p:nvCxnSpPr>
        <p:spPr bwMode="auto">
          <a:xfrm>
            <a:off x="5174858" y="1609222"/>
            <a:ext cx="765597" cy="295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8" idx="2"/>
            <a:endCxn id="12" idx="0"/>
          </p:cNvCxnSpPr>
          <p:nvPr/>
        </p:nvCxnSpPr>
        <p:spPr bwMode="auto">
          <a:xfrm>
            <a:off x="5174858" y="1609222"/>
            <a:ext cx="1272337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0" idx="2"/>
            <a:endCxn id="13" idx="0"/>
          </p:cNvCxnSpPr>
          <p:nvPr/>
        </p:nvCxnSpPr>
        <p:spPr bwMode="auto">
          <a:xfrm flipH="1">
            <a:off x="5095538" y="2215754"/>
            <a:ext cx="54689" cy="375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cxnSpLocks/>
            <a:stCxn id="11" idx="2"/>
            <a:endCxn id="14" idx="0"/>
          </p:cNvCxnSpPr>
          <p:nvPr/>
        </p:nvCxnSpPr>
        <p:spPr bwMode="auto">
          <a:xfrm>
            <a:off x="5940455" y="2212777"/>
            <a:ext cx="40804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124200" y="3810000"/>
            <a:ext cx="535595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constructing the parse tree by filling in the leftmost</a:t>
            </a:r>
            <a:br>
              <a:rPr lang="en-US" dirty="0"/>
            </a:br>
            <a:r>
              <a:rPr lang="en-US" dirty="0"/>
              <a:t>non-terminal at each step we obtain </a:t>
            </a:r>
            <a:r>
              <a:rPr lang="en-US" b="1" dirty="0"/>
              <a:t>the left-most derivation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prog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 err="1">
                <a:sym typeface="Wingdings"/>
              </a:rPr>
              <a:t>stmt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prog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var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exp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prog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exp ; prog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num ; prog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x 3 ; prog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3 ;</a:t>
            </a:r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Constructing the parse tree by filling in the rightmost non-terminal</a:t>
            </a: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at each step we obtain the </a:t>
            </a:r>
            <a:r>
              <a:rPr lang="en-US" b="1" dirty="0">
                <a:latin typeface="+mn-lt"/>
                <a:ea typeface="Wingdings"/>
                <a:cs typeface="Wingdings"/>
                <a:sym typeface="Wingdings"/>
              </a:rPr>
              <a:t>right-most derivation.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28600" y="2743200"/>
            <a:ext cx="2667000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prog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prog</a:t>
            </a:r>
            <a:endParaRPr lang="da-DK" sz="1200" dirty="0"/>
          </a:p>
          <a:p>
            <a:r>
              <a:rPr lang="da-DK" sz="1200" dirty="0"/>
              <a:t>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( </a:t>
            </a:r>
            <a:r>
              <a:rPr lang="da-DK" sz="1200" dirty="0" err="1"/>
              <a:t>exp</a:t>
            </a:r>
            <a:r>
              <a:rPr lang="da-DK" sz="1200" dirty="0"/>
              <a:t> 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477000" y="1292423"/>
            <a:ext cx="544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8415" y="1902023"/>
            <a:ext cx="30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19" name="Straight Connector 18"/>
          <p:cNvCxnSpPr>
            <a:stCxn id="6" idx="2"/>
            <a:endCxn id="3" idx="0"/>
          </p:cNvCxnSpPr>
          <p:nvPr/>
        </p:nvCxnSpPr>
        <p:spPr bwMode="auto">
          <a:xfrm>
            <a:off x="5905977" y="764977"/>
            <a:ext cx="843024" cy="527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3" idx="2"/>
            <a:endCxn id="15" idx="0"/>
          </p:cNvCxnSpPr>
          <p:nvPr/>
        </p:nvCxnSpPr>
        <p:spPr bwMode="auto">
          <a:xfrm>
            <a:off x="6749001" y="1600200"/>
            <a:ext cx="183507" cy="301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53189A-791C-5A4F-8347-1F059EDB9A34}"/>
              </a:ext>
            </a:extLst>
          </p:cNvPr>
          <p:cNvSpPr txBox="1"/>
          <p:nvPr/>
        </p:nvSpPr>
        <p:spPr>
          <a:xfrm>
            <a:off x="5879339" y="31944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8DEA42-68A3-8B49-9C22-B6B47C0B5DBC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 bwMode="auto">
          <a:xfrm flipH="1" flipV="1">
            <a:off x="5981259" y="2901554"/>
            <a:ext cx="40106" cy="2928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8494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u="sng" dirty="0"/>
              <a:t>valid</a:t>
            </a:r>
            <a:r>
              <a:rPr lang="en-US" dirty="0"/>
              <a:t> sentence (a sentence that belongs to the language) has a parse tree.</a:t>
            </a:r>
          </a:p>
          <a:p>
            <a:r>
              <a:rPr lang="en-US" dirty="0"/>
              <a:t>Test if these sentences are valid:</a:t>
            </a:r>
          </a:p>
          <a:p>
            <a:pPr lvl="1"/>
            <a:r>
              <a:rPr lang="en-US" dirty="0"/>
              <a:t>p x + 1 ;</a:t>
            </a:r>
          </a:p>
          <a:p>
            <a:pPr lvl="1"/>
            <a:r>
              <a:rPr lang="en-US" dirty="0"/>
              <a:t>s x 1 ; s y x ;</a:t>
            </a:r>
          </a:p>
          <a:p>
            <a:pPr lvl="1"/>
            <a:r>
              <a:rPr lang="en-US" dirty="0"/>
              <a:t>s x 1 ; p (+ x 1) ;</a:t>
            </a:r>
          </a:p>
          <a:p>
            <a:pPr lvl="1"/>
            <a:r>
              <a:rPr lang="en-US" dirty="0"/>
              <a:t>s y + 3 x ;</a:t>
            </a:r>
          </a:p>
          <a:p>
            <a:pPr lvl="1"/>
            <a:r>
              <a:rPr lang="en-US" dirty="0"/>
              <a:t>s + y 3 x 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converse is also true:</a:t>
            </a:r>
          </a:p>
          <a:p>
            <a:pPr lvl="1"/>
            <a:r>
              <a:rPr lang="en-US" dirty="0"/>
              <a:t>If a sentence has a parse tree, then it belongs to the language.</a:t>
            </a:r>
          </a:p>
          <a:p>
            <a:pPr lvl="1"/>
            <a:r>
              <a:rPr lang="en-US" dirty="0"/>
              <a:t>This is precisely what </a:t>
            </a:r>
            <a:r>
              <a:rPr lang="en-US" u="sng" dirty="0"/>
              <a:t>parsers</a:t>
            </a:r>
            <a:r>
              <a:rPr lang="en-US" dirty="0"/>
              <a:t> do: to show a program is </a:t>
            </a:r>
            <a:r>
              <a:rPr lang="en-US" u="sng" dirty="0"/>
              <a:t>syntactically correct,</a:t>
            </a:r>
            <a:r>
              <a:rPr lang="en-US" dirty="0"/>
              <a:t> parsers construct a </a:t>
            </a:r>
            <a:r>
              <a:rPr lang="en-US" u="sng" dirty="0"/>
              <a:t>parse tree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60913</TotalTime>
  <Words>3062</Words>
  <Application>Microsoft Macintosh PowerPoint</Application>
  <PresentationFormat>On-screen Show (4:3)</PresentationFormat>
  <Paragraphs>388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Menlo</vt:lpstr>
      <vt:lpstr>Wingdings</vt:lpstr>
      <vt:lpstr>Network</vt:lpstr>
      <vt:lpstr>The Structure of Programming Languages</vt:lpstr>
      <vt:lpstr>Grammars</vt:lpstr>
      <vt:lpstr>Grammars</vt:lpstr>
      <vt:lpstr>Grammars</vt:lpstr>
      <vt:lpstr>Example: The Exp0 Language</vt:lpstr>
      <vt:lpstr>Grammars</vt:lpstr>
      <vt:lpstr>Grammars</vt:lpstr>
      <vt:lpstr>Grammars</vt:lpstr>
      <vt:lpstr>Parsers</vt:lpstr>
      <vt:lpstr>Top-Down Parsers - LL(1)</vt:lpstr>
      <vt:lpstr>Top-Down Parsing</vt:lpstr>
      <vt:lpstr>Computing the Lookahead Set</vt:lpstr>
      <vt:lpstr>Computing the Lookahead Set</vt:lpstr>
      <vt:lpstr>Computing the Lookahead Set</vt:lpstr>
      <vt:lpstr>Computing the Lookahead Set</vt:lpstr>
      <vt:lpstr>Constructing a Parser</vt:lpstr>
      <vt:lpstr>Constructing a Parser by Hand</vt:lpstr>
      <vt:lpstr>Constructing a Parser by Hand</vt:lpstr>
      <vt:lpstr>Constructing a Parser by Hand</vt:lpstr>
      <vt:lpstr>Constructing a Parser by Hand</vt:lpstr>
      <vt:lpstr>Constructing a Parser by Hand</vt:lpstr>
      <vt:lpstr>Constructing a Parser by Hand</vt:lpstr>
      <vt:lpstr>Constructing a Parser</vt:lpstr>
      <vt:lpstr>Constructing a Parser: An Example</vt:lpstr>
      <vt:lpstr>Constructing a Parser: An Example</vt:lpstr>
      <vt:lpstr>Running the Parser</vt:lpstr>
      <vt:lpstr>Running the Parser</vt:lpstr>
      <vt:lpstr>Assignments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Grammars and Parsers</dc:title>
  <dc:creator>Lutz</dc:creator>
  <cp:lastModifiedBy>Lutz Hamel</cp:lastModifiedBy>
  <cp:revision>113</cp:revision>
  <cp:lastPrinted>2017-09-08T15:43:38Z</cp:lastPrinted>
  <dcterms:created xsi:type="dcterms:W3CDTF">2011-09-06T19:50:37Z</dcterms:created>
  <dcterms:modified xsi:type="dcterms:W3CDTF">2020-09-21T19:10:04Z</dcterms:modified>
</cp:coreProperties>
</file>