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0"/>
  </p:notesMasterIdLst>
  <p:sldIdLst>
    <p:sldId id="277" r:id="rId2"/>
    <p:sldId id="278" r:id="rId3"/>
    <p:sldId id="279" r:id="rId4"/>
    <p:sldId id="282" r:id="rId5"/>
    <p:sldId id="280" r:id="rId6"/>
    <p:sldId id="287" r:id="rId7"/>
    <p:sldId id="281" r:id="rId8"/>
    <p:sldId id="283" r:id="rId9"/>
    <p:sldId id="284" r:id="rId10"/>
    <p:sldId id="285" r:id="rId11"/>
    <p:sldId id="295" r:id="rId12"/>
    <p:sldId id="311" r:id="rId13"/>
    <p:sldId id="317" r:id="rId14"/>
    <p:sldId id="288" r:id="rId15"/>
    <p:sldId id="314" r:id="rId16"/>
    <p:sldId id="315" r:id="rId17"/>
    <p:sldId id="316" r:id="rId18"/>
    <p:sldId id="30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6" autoAdjust="0"/>
    <p:restoredTop sz="90965"/>
  </p:normalViewPr>
  <p:slideViewPr>
    <p:cSldViewPr>
      <p:cViewPr>
        <p:scale>
          <a:sx n="130" d="100"/>
          <a:sy n="130" d="100"/>
        </p:scale>
        <p:origin x="912" y="-10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FFC520-75EC-DA4A-8245-19ACC97C3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0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algorithm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FC520-75EC-DA4A-8245-19ACC97C34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what other way could we make this grammar LR(1)?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FC520-75EC-DA4A-8245-19ACC97C34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2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1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0CB11DF-49EE-3544-9C52-8B46BF3F90D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beaz.com/ply/ply.html#ply_nn23" TargetMode="External"/><Relationship Id="rId2" Type="http://schemas.openxmlformats.org/officeDocument/2006/relationships/hyperlink" Target="http://www.dabeaz.com/ply/pl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 – LR(1)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Previously we have studied top-down or LL(1) parsing.</a:t>
            </a:r>
          </a:p>
          <a:p>
            <a:r>
              <a:rPr lang="en-US" sz="2800" dirty="0"/>
              <a:t>The idea here was to start with the start symbol and keep expanding it until the whole input was read and matched.</a:t>
            </a:r>
          </a:p>
          <a:p>
            <a:r>
              <a:rPr lang="en-US" sz="2800" dirty="0"/>
              <a:t>In bottom-up or LR(1) parsing we do exactly the opposite, we try to match the input to a rule and then keep </a:t>
            </a:r>
            <a:r>
              <a:rPr lang="en-US" sz="2800" i="1" dirty="0"/>
              <a:t>reducing</a:t>
            </a:r>
            <a:r>
              <a:rPr lang="en-US" sz="2800" dirty="0"/>
              <a:t> the input replacing it with the non-terminal of the rule.  The last step is to replace the current input with the start-symbol.</a:t>
            </a:r>
          </a:p>
          <a:p>
            <a:r>
              <a:rPr lang="en-US" sz="2800" b="1" dirty="0"/>
              <a:t>Observation:</a:t>
            </a:r>
            <a:r>
              <a:rPr lang="en-US" sz="2800" dirty="0"/>
              <a:t> in LR(1) parsing we apply the rules backwards </a:t>
            </a:r>
            <a:r>
              <a:rPr lang="mr-IN" sz="2800" dirty="0"/>
              <a:t>–</a:t>
            </a:r>
            <a:r>
              <a:rPr lang="en-US" sz="2800" dirty="0"/>
              <a:t> this is called </a:t>
            </a:r>
            <a:r>
              <a:rPr lang="en-US" sz="2800" i="1" dirty="0"/>
              <a:t>reduction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542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Generators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4" y="2000185"/>
            <a:ext cx="8863362" cy="1081152"/>
            <a:chOff x="-21241" y="1676400"/>
            <a:chExt cx="10375324" cy="1330646"/>
          </a:xfrm>
        </p:grpSpPr>
        <p:sp>
          <p:nvSpPr>
            <p:cNvPr id="4" name="TextBox 3"/>
            <p:cNvSpPr txBox="1"/>
            <p:nvPr/>
          </p:nvSpPr>
          <p:spPr>
            <a:xfrm>
              <a:off x="1885840" y="2064604"/>
              <a:ext cx="1447800" cy="79548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Syntax</a:t>
              </a:r>
            </a:p>
            <a:p>
              <a:pPr algn="ctr"/>
              <a:r>
                <a:rPr lang="en-US" sz="1800" dirty="0"/>
                <a:t>Analysis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1241" y="1945912"/>
              <a:ext cx="1357051" cy="795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Grammar</a:t>
              </a:r>
              <a:br>
                <a:rPr lang="en-US" sz="1800" dirty="0"/>
              </a:br>
              <a:r>
                <a:rPr lang="en-US" sz="1800" dirty="0"/>
                <a:t>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1676400"/>
              <a:ext cx="486376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439" y="2093602"/>
              <a:ext cx="1582120" cy="79548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Semantic</a:t>
              </a:r>
            </a:p>
            <a:p>
              <a:pPr algn="ctr"/>
              <a:r>
                <a:rPr lang="en-US" sz="1800" dirty="0"/>
                <a:t>Analysis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5336" y="1676400"/>
              <a:ext cx="486376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IR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7514" y="2039759"/>
              <a:ext cx="1810719" cy="79548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Code</a:t>
              </a:r>
            </a:p>
            <a:p>
              <a:pPr algn="ctr"/>
              <a:r>
                <a:rPr lang="en-US" sz="1800" dirty="0"/>
                <a:t>Generation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42065" y="2211563"/>
              <a:ext cx="1012018" cy="795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Parser</a:t>
              </a:r>
              <a:br>
                <a:rPr lang="en-US" sz="1800" dirty="0"/>
              </a:br>
              <a:r>
                <a:rPr lang="en-US" sz="1800" dirty="0"/>
                <a:t>Code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1250" y="3997680"/>
            <a:ext cx="8621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Parser generators are an example of a domain specific</a:t>
            </a:r>
            <a:br>
              <a:rPr lang="en-US" sz="2400" dirty="0"/>
            </a:br>
            <a:r>
              <a:rPr lang="en-US" sz="2400" dirty="0"/>
              <a:t>language translator!</a:t>
            </a:r>
          </a:p>
          <a:p>
            <a:endParaRPr lang="en-US" sz="2400" dirty="0"/>
          </a:p>
          <a:p>
            <a:r>
              <a:rPr lang="en-US" sz="2400" dirty="0"/>
              <a:t>Ply is a parser generator, it translates a </a:t>
            </a:r>
            <a:r>
              <a:rPr lang="en-US" dirty="0"/>
              <a:t>grammar specification</a:t>
            </a:r>
          </a:p>
          <a:p>
            <a:r>
              <a:rPr lang="en-US" sz="2400" dirty="0"/>
              <a:t>into</a:t>
            </a:r>
            <a:r>
              <a:rPr lang="en-US" dirty="0"/>
              <a:t> </a:t>
            </a:r>
            <a:r>
              <a:rPr lang="en-US" sz="2400" dirty="0"/>
              <a:t>parser code written in </a:t>
            </a:r>
            <a:r>
              <a:rPr lang="en-US" dirty="0"/>
              <a:t>Python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01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The examples assume that you have cloned or downloaded the </a:t>
            </a:r>
            <a:r>
              <a:rPr lang="en-US" dirty="0" err="1"/>
              <a:t>Plipy</a:t>
            </a:r>
            <a:r>
              <a:rPr lang="en-US" dirty="0"/>
              <a:t> book and have access to the ‘code’ folder on your local machine</a:t>
            </a:r>
          </a:p>
          <a:p>
            <a:pPr lvl="1"/>
            <a:r>
              <a:rPr lang="en-US" dirty="0"/>
              <a:t>For notebook demos it is assumed that you navigated </a:t>
            </a:r>
            <a:r>
              <a:rPr lang="en-US" dirty="0" err="1"/>
              <a:t>Jupyter</a:t>
            </a:r>
            <a:r>
              <a:rPr lang="en-US" dirty="0"/>
              <a:t> to the ‘code’ folder and started a new notebook</a:t>
            </a:r>
          </a:p>
          <a:p>
            <a:r>
              <a:rPr lang="en-US" dirty="0"/>
              <a:t>Documentation on Ply can be found here:</a:t>
            </a:r>
          </a:p>
          <a:p>
            <a:pPr lvl="1"/>
            <a:r>
              <a:rPr lang="en-US" dirty="0">
                <a:hlinkClick r:id="rId2"/>
              </a:rPr>
              <a:t>http://www.dabeaz.com/ply/ply.html</a:t>
            </a:r>
            <a:endParaRPr lang="en-US" dirty="0"/>
          </a:p>
          <a:p>
            <a:r>
              <a:rPr lang="en-US" dirty="0"/>
              <a:t>Documentation on Ply grammar specifications can be found here:</a:t>
            </a:r>
          </a:p>
          <a:p>
            <a:pPr lvl="1"/>
            <a:r>
              <a:rPr lang="en-US" dirty="0">
                <a:hlinkClick r:id="rId3"/>
              </a:rPr>
              <a:t>http://www.dabeaz.com/ply/ply.html#ply_nn23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5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719263"/>
            <a:ext cx="2745462" cy="4411662"/>
          </a:xfrm>
        </p:spPr>
        <p:txBody>
          <a:bodyPr/>
          <a:lstStyle/>
          <a:p>
            <a:r>
              <a:rPr lang="en-US" sz="1400" dirty="0"/>
              <a:t>This is our ‘exp0_gram.py’ file</a:t>
            </a:r>
          </a:p>
          <a:p>
            <a:r>
              <a:rPr lang="en-US" sz="1400" dirty="0"/>
              <a:t>In Ply the grammar is specified in the </a:t>
            </a:r>
            <a:r>
              <a:rPr lang="en-US" sz="1400" dirty="0" err="1"/>
              <a:t>docstring</a:t>
            </a:r>
            <a:r>
              <a:rPr lang="en-US" sz="1400" dirty="0"/>
              <a:t> of the grammar functions</a:t>
            </a:r>
          </a:p>
          <a:p>
            <a:r>
              <a:rPr lang="en-US" sz="1400" dirty="0"/>
              <a:t>Don’t worry about the </a:t>
            </a:r>
            <a:r>
              <a:rPr lang="en-US" sz="1400" dirty="0" err="1"/>
              <a:t>lex</a:t>
            </a:r>
            <a:r>
              <a:rPr lang="en-US" sz="1400" dirty="0"/>
              <a:t> stuff </a:t>
            </a:r>
            <a:r>
              <a:rPr lang="mr-IN" sz="1400" dirty="0"/>
              <a:t>–</a:t>
            </a:r>
            <a:r>
              <a:rPr lang="en-US" sz="1400" dirty="0"/>
              <a:t> it simply sets up a character input stream for the parser to read</a:t>
            </a:r>
          </a:p>
          <a:p>
            <a:r>
              <a:rPr lang="en-US" sz="1400" dirty="0"/>
              <a:t>Goal is to generate a parser from this specification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5062" y="76200"/>
            <a:ext cx="4493538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exp0_lex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prog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     | empty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 |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| '-'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'('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x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y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z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'0'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'1'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'2'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'3'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'4'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'5'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'6'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'7'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'8'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| '9'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'empty :'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False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,tabmodule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=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'exp0parsetab'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84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8763000" cy="25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7003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Making the generated parser do something useful.</a:t>
            </a:r>
          </a:p>
          <a:p>
            <a:r>
              <a:rPr lang="en-US" dirty="0"/>
              <a:t>In the hand-coded parser you can add code anywhere in order to make the parser do something useful…like counting ‘p’ statements.</a:t>
            </a:r>
          </a:p>
          <a:p>
            <a:r>
              <a:rPr lang="en-US" dirty="0"/>
              <a:t>In parsers generated by parser generators we use something called ‘actions’ we insert into the grammar.</a:t>
            </a:r>
          </a:p>
          <a:p>
            <a:r>
              <a:rPr lang="en-US" dirty="0"/>
              <a:t>In Ply actions are inserted into the grammar specification as Python code: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19600"/>
            <a:ext cx="2336800" cy="1765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4648200" y="5105400"/>
            <a:ext cx="1524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172200" y="4950023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03852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3153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order to insert actions we need to break the Ply grammar into smaller functions</a:t>
            </a:r>
          </a:p>
          <a:p>
            <a:r>
              <a:rPr lang="en-US" dirty="0"/>
              <a:t>Let’s try something:</a:t>
            </a:r>
          </a:p>
          <a:p>
            <a:pPr lvl="1"/>
            <a:r>
              <a:rPr lang="en-US" dirty="0"/>
              <a:t>The idea of our language processor is to count the number of </a:t>
            </a:r>
            <a:r>
              <a:rPr lang="en-US" i="1" dirty="0"/>
              <a:t>right-hand side variables</a:t>
            </a:r>
            <a:r>
              <a:rPr lang="en-US" dirty="0"/>
              <a:t> in a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0" y="3872805"/>
            <a:ext cx="211788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prog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     | empty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endParaRPr lang="en-US" sz="1400" dirty="0"/>
          </a:p>
          <a:p>
            <a:r>
              <a:rPr lang="mr-IN" sz="1400" dirty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30800" y="3390900"/>
            <a:ext cx="394370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p_prog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prog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p_prog_empty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: empty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14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"count = {}"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.format(count))</a:t>
            </a:r>
          </a:p>
          <a:p>
            <a:endParaRPr lang="en-US" sz="14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3657600" y="4343400"/>
            <a:ext cx="7620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33800" y="4495800"/>
            <a:ext cx="16002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733800" y="5715000"/>
            <a:ext cx="1600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960831" y="563880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87316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0" y="2844105"/>
            <a:ext cx="201048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""”</a:t>
            </a:r>
            <a:endParaRPr lang="en-US" sz="1400" dirty="0">
              <a:solidFill>
                <a:srgbClr val="A90E1A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…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| '-'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| '('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|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var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|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num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mr-IN" sz="1400" dirty="0"/>
              <a:t>…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30800" y="2362200"/>
            <a:ext cx="244009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0000FF"/>
                </a:solidFill>
                <a:latin typeface="Courier" charset="0"/>
              </a:rPr>
              <a:t>p_exp</a:t>
            </a:r>
            <a:r>
              <a:rPr lang="mr-IN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   | '-'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   | '('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   |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num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p_exp_var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ro-RO" sz="14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ro-RO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ro-RO" sz="1400" dirty="0">
                <a:solidFill>
                  <a:srgbClr val="A90E1A"/>
                </a:solidFill>
                <a:latin typeface="Courier" charset="0"/>
              </a:rPr>
              <a:t> : var</a:t>
            </a:r>
            <a:endParaRPr lang="ro-RO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400" b="1" dirty="0">
                <a:solidFill>
                  <a:srgbClr val="0F7001"/>
                </a:solidFill>
                <a:latin typeface="Courier-Bold" charset="0"/>
              </a:rPr>
              <a:t>global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count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count += </a:t>
            </a:r>
            <a:r>
              <a:rPr lang="en-US" sz="1400" dirty="0">
                <a:solidFill>
                  <a:srgbClr val="107902"/>
                </a:solidFill>
                <a:latin typeface="Courier" charset="0"/>
              </a:rPr>
              <a:t>1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endParaRPr lang="en-US" sz="14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3657600" y="3314700"/>
            <a:ext cx="7620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33800" y="4000500"/>
            <a:ext cx="16002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733800" y="4762500"/>
            <a:ext cx="1600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960831" y="461010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00590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09989"/>
            <a:ext cx="8915400" cy="31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#2 – see website</a:t>
            </a:r>
          </a:p>
        </p:txBody>
      </p:sp>
    </p:spTree>
    <p:extLst>
      <p:ext uri="{BB962C8B-B14F-4D97-AF65-F5344CB8AC3E}">
        <p14:creationId xmlns:p14="http://schemas.microsoft.com/office/powerpoint/2010/main" val="408877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 – LR(1)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our LL(1) parsing example we replaced non-terminal symbols with functions that did the expansions and the matching for us.</a:t>
            </a:r>
          </a:p>
          <a:p>
            <a:r>
              <a:rPr lang="en-US" sz="2000" dirty="0"/>
              <a:t>In LR(1) parsing we use a stack to help us find the correct reductions.</a:t>
            </a:r>
          </a:p>
          <a:p>
            <a:r>
              <a:rPr lang="en-US" sz="2000" dirty="0"/>
              <a:t>Given a stack, an LR(1) parser has four available actions:</a:t>
            </a:r>
          </a:p>
          <a:p>
            <a:pPr lvl="1"/>
            <a:r>
              <a:rPr lang="en-US" sz="2000" b="1" dirty="0"/>
              <a:t>Shift</a:t>
            </a:r>
            <a:r>
              <a:rPr lang="en-US" sz="2000" dirty="0"/>
              <a:t> – push an input token on the stack</a:t>
            </a:r>
          </a:p>
          <a:p>
            <a:pPr lvl="1"/>
            <a:r>
              <a:rPr lang="en-US" sz="2000" b="1" dirty="0"/>
              <a:t>Reduce</a:t>
            </a:r>
            <a:r>
              <a:rPr lang="en-US" sz="2000" dirty="0"/>
              <a:t> – pop elements from the stack and replace by a non-terminal (apply a rule ‘backwards’)</a:t>
            </a:r>
          </a:p>
          <a:p>
            <a:pPr lvl="1"/>
            <a:r>
              <a:rPr lang="en-US" sz="2000" b="1" dirty="0"/>
              <a:t>Accept</a:t>
            </a:r>
            <a:r>
              <a:rPr lang="en-US" sz="2000" dirty="0"/>
              <a:t> – accept the current program</a:t>
            </a:r>
          </a:p>
          <a:p>
            <a:pPr lvl="1"/>
            <a:r>
              <a:rPr lang="en-US" sz="2000" b="1" dirty="0"/>
              <a:t>Reject</a:t>
            </a:r>
            <a:r>
              <a:rPr lang="en-US" sz="2000" dirty="0"/>
              <a:t> – reject the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7822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 – LR(1)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2438400"/>
            <a:ext cx="2819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000" dirty="0"/>
              <a:t>grammar exp0;</a:t>
            </a:r>
          </a:p>
          <a:p>
            <a:endParaRPr lang="en-US" sz="1000" dirty="0"/>
          </a:p>
          <a:p>
            <a:r>
              <a:rPr lang="en-US" sz="1000" dirty="0" err="1"/>
              <a:t>prog</a:t>
            </a:r>
            <a:r>
              <a:rPr lang="en-US" sz="1000" dirty="0"/>
              <a:t> 	:	</a:t>
            </a:r>
            <a:r>
              <a:rPr lang="en-US" sz="1000" dirty="0" err="1"/>
              <a:t>stmt</a:t>
            </a:r>
            <a:r>
              <a:rPr lang="en-US" sz="1000" dirty="0"/>
              <a:t> </a:t>
            </a:r>
            <a:r>
              <a:rPr lang="en-US" sz="1000" dirty="0" err="1"/>
              <a:t>prog</a:t>
            </a:r>
            <a:endParaRPr lang="en-US" sz="1000" dirty="0"/>
          </a:p>
          <a:p>
            <a:r>
              <a:rPr lang="en-US" sz="1000" dirty="0"/>
              <a:t>                          |                         ””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stmt</a:t>
            </a:r>
            <a:r>
              <a:rPr lang="en-US" sz="1000" dirty="0"/>
              <a:t>	:	'p'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|	's’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/>
              <a:t>var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exp</a:t>
            </a:r>
            <a:r>
              <a:rPr lang="en-US" sz="1000" dirty="0"/>
              <a:t>	:	'+'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'-'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'(' </a:t>
            </a:r>
            <a:r>
              <a:rPr lang="en-US" sz="1000" dirty="0" err="1"/>
              <a:t>exp</a:t>
            </a:r>
            <a:r>
              <a:rPr lang="en-US" sz="1000" dirty="0"/>
              <a:t> ')'</a:t>
            </a:r>
          </a:p>
          <a:p>
            <a:r>
              <a:rPr lang="en-US" sz="1000" dirty="0"/>
              <a:t>	|	</a:t>
            </a:r>
            <a:r>
              <a:rPr lang="en-US" sz="1000" dirty="0" err="1"/>
              <a:t>var</a:t>
            </a:r>
            <a:endParaRPr lang="en-US" sz="1000" dirty="0"/>
          </a:p>
          <a:p>
            <a:r>
              <a:rPr lang="en-US" sz="1000" dirty="0"/>
              <a:t>	|	</a:t>
            </a:r>
            <a:r>
              <a:rPr lang="en-US" sz="1000" dirty="0" err="1"/>
              <a:t>num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/>
              <a:t>var</a:t>
            </a:r>
            <a:r>
              <a:rPr lang="en-US" sz="1000" dirty="0"/>
              <a:t>  	:	'x' | 'y' | 'z'</a:t>
            </a:r>
          </a:p>
          <a:p>
            <a:r>
              <a:rPr lang="en-US" sz="1000" dirty="0"/>
              <a:t>    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/>
              <a:t>num</a:t>
            </a:r>
            <a:r>
              <a:rPr lang="en-US" sz="1000" dirty="0"/>
              <a:t>	:	'0’ …'9'</a:t>
            </a:r>
          </a:p>
          <a:p>
            <a:r>
              <a:rPr lang="en-US" sz="1000" dirty="0"/>
              <a:t>    	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23811"/>
              </p:ext>
            </p:extLst>
          </p:nvPr>
        </p:nvGraphicFramePr>
        <p:xfrm>
          <a:off x="3505200" y="1524000"/>
          <a:ext cx="4663440" cy="4876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&lt;empty&gt;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 + x 1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x 1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1 ;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p + x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  <a:r>
                        <a:rPr lang="en-US" sz="1400" dirty="0" err="1"/>
                        <a:t>var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  <a:r>
                        <a:rPr lang="en-US" sz="1400" dirty="0" err="1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/>
                        <a:t>p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&lt;empty&gt;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stmt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&lt;empty&gt;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stmt</a:t>
                      </a:r>
                      <a:r>
                        <a:rPr lang="en-US" sz="1400" dirty="0"/>
                        <a:t> &lt;empty&gt;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&lt;empty&gt;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stmt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&lt;empty&gt;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&lt;empty&gt;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Accept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 – LR(1)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0062" y="1676400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9154"/>
              </p:ext>
            </p:extLst>
          </p:nvPr>
        </p:nvGraphicFramePr>
        <p:xfrm>
          <a:off x="533400" y="1524000"/>
          <a:ext cx="1625600" cy="5080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&lt;empty&gt;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p + x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  <a:r>
                        <a:rPr lang="en-US" sz="1400" dirty="0" err="1"/>
                        <a:t>var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  <a:r>
                        <a:rPr lang="en-US" sz="1400" dirty="0" err="1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p +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p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stmt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stmt</a:t>
                      </a:r>
                      <a:r>
                        <a:rPr lang="en-US" sz="1400" baseline="0" dirty="0"/>
                        <a:t> 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stmt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252519" y="2819400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prog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551606" y="327660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stmt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962400" y="381000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9242" y="3810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exp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5513" y="3810000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97566" y="52548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92868" y="52548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8" name="Straight Connector 37"/>
          <p:cNvCxnSpPr>
            <a:stCxn id="31" idx="2"/>
            <a:endCxn id="32" idx="0"/>
          </p:cNvCxnSpPr>
          <p:nvPr/>
        </p:nvCxnSpPr>
        <p:spPr bwMode="auto">
          <a:xfrm flipH="1">
            <a:off x="4817064" y="3127177"/>
            <a:ext cx="707456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2" idx="2"/>
            <a:endCxn id="33" idx="0"/>
          </p:cNvCxnSpPr>
          <p:nvPr/>
        </p:nvCxnSpPr>
        <p:spPr bwMode="auto">
          <a:xfrm flipH="1">
            <a:off x="4104658" y="3584377"/>
            <a:ext cx="712406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32" idx="2"/>
            <a:endCxn id="34" idx="0"/>
          </p:cNvCxnSpPr>
          <p:nvPr/>
        </p:nvCxnSpPr>
        <p:spPr bwMode="auto">
          <a:xfrm>
            <a:off x="4817064" y="3584377"/>
            <a:ext cx="19245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32" idx="2"/>
            <a:endCxn id="35" idx="0"/>
          </p:cNvCxnSpPr>
          <p:nvPr/>
        </p:nvCxnSpPr>
        <p:spPr bwMode="auto">
          <a:xfrm>
            <a:off x="4817064" y="3584377"/>
            <a:ext cx="725723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278468" y="42672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exp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026037" y="424872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exp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2268" y="48006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var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40468" y="4797623"/>
            <a:ext cx="53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num</a:t>
            </a:r>
            <a:endParaRPr lang="en-US" sz="1400" dirty="0"/>
          </a:p>
        </p:txBody>
      </p:sp>
      <p:cxnSp>
        <p:nvCxnSpPr>
          <p:cNvPr id="46" name="Straight Connector 45"/>
          <p:cNvCxnSpPr>
            <a:stCxn id="34" idx="2"/>
            <a:endCxn id="42" idx="0"/>
          </p:cNvCxnSpPr>
          <p:nvPr/>
        </p:nvCxnSpPr>
        <p:spPr bwMode="auto">
          <a:xfrm flipH="1">
            <a:off x="4515535" y="4117777"/>
            <a:ext cx="320774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>
            <a:stCxn id="34" idx="2"/>
            <a:endCxn id="43" idx="0"/>
          </p:cNvCxnSpPr>
          <p:nvPr/>
        </p:nvCxnSpPr>
        <p:spPr bwMode="auto">
          <a:xfrm>
            <a:off x="4836309" y="4117777"/>
            <a:ext cx="426795" cy="1309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>
            <a:stCxn id="42" idx="2"/>
            <a:endCxn id="44" idx="0"/>
          </p:cNvCxnSpPr>
          <p:nvPr/>
        </p:nvCxnSpPr>
        <p:spPr bwMode="auto">
          <a:xfrm flipH="1">
            <a:off x="4429253" y="4574977"/>
            <a:ext cx="86282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2"/>
            <a:endCxn id="45" idx="0"/>
          </p:cNvCxnSpPr>
          <p:nvPr/>
        </p:nvCxnSpPr>
        <p:spPr bwMode="auto">
          <a:xfrm>
            <a:off x="5263104" y="4556497"/>
            <a:ext cx="44324" cy="2411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4" idx="2"/>
            <a:endCxn id="36" idx="0"/>
          </p:cNvCxnSpPr>
          <p:nvPr/>
        </p:nvCxnSpPr>
        <p:spPr bwMode="auto">
          <a:xfrm>
            <a:off x="4429253" y="5108377"/>
            <a:ext cx="5530" cy="146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5" idx="2"/>
            <a:endCxn id="37" idx="0"/>
          </p:cNvCxnSpPr>
          <p:nvPr/>
        </p:nvCxnSpPr>
        <p:spPr bwMode="auto">
          <a:xfrm>
            <a:off x="5307428" y="5105400"/>
            <a:ext cx="27698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3733800" y="4322038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cxnSp>
        <p:nvCxnSpPr>
          <p:cNvPr id="53" name="Straight Connector 52"/>
          <p:cNvCxnSpPr>
            <a:stCxn id="34" idx="2"/>
            <a:endCxn id="52" idx="0"/>
          </p:cNvCxnSpPr>
          <p:nvPr/>
        </p:nvCxnSpPr>
        <p:spPr bwMode="auto">
          <a:xfrm flipH="1">
            <a:off x="3878556" y="4117777"/>
            <a:ext cx="957753" cy="2042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477000" y="355302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prog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411182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“”</a:t>
            </a:r>
          </a:p>
        </p:txBody>
      </p:sp>
      <p:cxnSp>
        <p:nvCxnSpPr>
          <p:cNvPr id="8" name="Straight Connector 7"/>
          <p:cNvCxnSpPr>
            <a:stCxn id="31" idx="2"/>
            <a:endCxn id="2" idx="0"/>
          </p:cNvCxnSpPr>
          <p:nvPr/>
        </p:nvCxnSpPr>
        <p:spPr bwMode="auto">
          <a:xfrm>
            <a:off x="5524520" y="3127177"/>
            <a:ext cx="1223548" cy="425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2" idx="2"/>
            <a:endCxn id="5" idx="0"/>
          </p:cNvCxnSpPr>
          <p:nvPr/>
        </p:nvCxnSpPr>
        <p:spPr bwMode="auto">
          <a:xfrm>
            <a:off x="6748068" y="3860800"/>
            <a:ext cx="35381" cy="2510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84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 – LR(1)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939925"/>
            <a:ext cx="908823" cy="3385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s 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87609"/>
              </p:ext>
            </p:extLst>
          </p:nvPr>
        </p:nvGraphicFramePr>
        <p:xfrm>
          <a:off x="3505200" y="2249712"/>
          <a:ext cx="4876800" cy="329837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&lt;empty&gt;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+ x s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x s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p +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 ;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p + x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p + </a:t>
                      </a:r>
                      <a:r>
                        <a:rPr lang="en-US" dirty="0" err="1"/>
                        <a:t>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p + </a:t>
                      </a:r>
                      <a:r>
                        <a:rPr lang="en-US" dirty="0" err="1"/>
                        <a:t>exp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p + </a:t>
                      </a:r>
                      <a:r>
                        <a:rPr lang="en-US" dirty="0" err="1"/>
                        <a:t>exp</a:t>
                      </a:r>
                      <a:r>
                        <a:rPr lang="en-US" dirty="0"/>
                        <a:t> 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+ </a:t>
                      </a:r>
                      <a:r>
                        <a:rPr lang="en-US" dirty="0" err="1"/>
                        <a:t>exp</a:t>
                      </a:r>
                      <a:r>
                        <a:rPr lang="en-US" dirty="0"/>
                        <a:t> s</a:t>
                      </a:r>
                      <a:r>
                        <a:rPr lang="en-US" baseline="0" dirty="0"/>
                        <a:t>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&lt;empty&gt;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Reject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1524000"/>
            <a:ext cx="2347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Let’s try an illegal sentence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2846725"/>
            <a:ext cx="2819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000" dirty="0"/>
              <a:t>grammar exp0;</a:t>
            </a:r>
          </a:p>
          <a:p>
            <a:endParaRPr lang="en-US" sz="1000" dirty="0"/>
          </a:p>
          <a:p>
            <a:r>
              <a:rPr lang="en-US" sz="1000" dirty="0" err="1"/>
              <a:t>prog</a:t>
            </a:r>
            <a:r>
              <a:rPr lang="en-US" sz="1000" dirty="0"/>
              <a:t> 	:	</a:t>
            </a:r>
            <a:r>
              <a:rPr lang="en-US" sz="1000" dirty="0" err="1"/>
              <a:t>stmt</a:t>
            </a:r>
            <a:r>
              <a:rPr lang="en-US" sz="1000" dirty="0"/>
              <a:t> </a:t>
            </a:r>
            <a:r>
              <a:rPr lang="en-US" sz="1000" dirty="0" err="1"/>
              <a:t>prog</a:t>
            </a:r>
            <a:endParaRPr lang="en-US" sz="1000" dirty="0"/>
          </a:p>
          <a:p>
            <a:r>
              <a:rPr lang="en-US" sz="1000" dirty="0"/>
              <a:t>                          |                         ””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stmt</a:t>
            </a:r>
            <a:r>
              <a:rPr lang="en-US" sz="1000" dirty="0"/>
              <a:t>	:	'p'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|	's’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/>
              <a:t>var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exp</a:t>
            </a:r>
            <a:r>
              <a:rPr lang="en-US" sz="1000" dirty="0"/>
              <a:t>	:	'+'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'-'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'(' </a:t>
            </a:r>
            <a:r>
              <a:rPr lang="en-US" sz="1000" dirty="0" err="1"/>
              <a:t>exp</a:t>
            </a:r>
            <a:r>
              <a:rPr lang="en-US" sz="1000" dirty="0"/>
              <a:t> ')'</a:t>
            </a:r>
          </a:p>
          <a:p>
            <a:r>
              <a:rPr lang="en-US" sz="1000" dirty="0"/>
              <a:t>	|	</a:t>
            </a:r>
            <a:r>
              <a:rPr lang="en-US" sz="1000" dirty="0" err="1"/>
              <a:t>var</a:t>
            </a:r>
            <a:endParaRPr lang="en-US" sz="1000" dirty="0"/>
          </a:p>
          <a:p>
            <a:r>
              <a:rPr lang="en-US" sz="1000" dirty="0"/>
              <a:t>	|	</a:t>
            </a:r>
            <a:r>
              <a:rPr lang="en-US" sz="1000" dirty="0" err="1"/>
              <a:t>num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/>
              <a:t>var</a:t>
            </a:r>
            <a:r>
              <a:rPr lang="en-US" sz="1000" dirty="0"/>
              <a:t>  	:	'x' | 'y' | 'z'</a:t>
            </a:r>
          </a:p>
          <a:p>
            <a:r>
              <a:rPr lang="en-US" sz="1000" dirty="0"/>
              <a:t>    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/>
              <a:t>num</a:t>
            </a:r>
            <a:r>
              <a:rPr lang="en-US" sz="1000" dirty="0"/>
              <a:t>	:	'0’ …'9'</a:t>
            </a:r>
          </a:p>
          <a:p>
            <a:r>
              <a:rPr lang="en-US" sz="1000" dirty="0"/>
              <a:t>    	;</a:t>
            </a:r>
          </a:p>
        </p:txBody>
      </p:sp>
    </p:spTree>
    <p:extLst>
      <p:ext uri="{BB962C8B-B14F-4D97-AF65-F5344CB8AC3E}">
        <p14:creationId xmlns:p14="http://schemas.microsoft.com/office/powerpoint/2010/main" val="13062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 – LR(1)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2244725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24014"/>
              </p:ext>
            </p:extLst>
          </p:nvPr>
        </p:nvGraphicFramePr>
        <p:xfrm>
          <a:off x="3505200" y="1524000"/>
          <a:ext cx="4876800" cy="18324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&lt;empty&gt;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+ x 1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x 1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p +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1 ;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/>
                        <a:t>p + x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Reject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2919948"/>
            <a:ext cx="2971800" cy="363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000" dirty="0" err="1"/>
              <a:t>prog</a:t>
            </a:r>
            <a:r>
              <a:rPr lang="en-US" sz="1000" dirty="0"/>
              <a:t> 	:	</a:t>
            </a:r>
            <a:r>
              <a:rPr lang="en-US" sz="1000" dirty="0" err="1"/>
              <a:t>stmt</a:t>
            </a:r>
            <a:r>
              <a:rPr lang="en-US" sz="1000" dirty="0"/>
              <a:t> </a:t>
            </a:r>
            <a:r>
              <a:rPr lang="en-US" sz="1000" dirty="0" err="1"/>
              <a:t>prog</a:t>
            </a:r>
            <a:endParaRPr lang="en-US" sz="1000" dirty="0"/>
          </a:p>
          <a:p>
            <a:r>
              <a:rPr lang="en-US" sz="1000" dirty="0"/>
              <a:t>                          |                         ””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stmt</a:t>
            </a:r>
            <a:r>
              <a:rPr lang="en-US" sz="1000" dirty="0"/>
              <a:t>	:	'p'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|	's’ </a:t>
            </a:r>
            <a:r>
              <a:rPr lang="en-US" sz="1000" dirty="0" err="1">
                <a:solidFill>
                  <a:srgbClr val="FF0000"/>
                </a:solidFill>
              </a:rPr>
              <a:t>lhsvar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exp</a:t>
            </a:r>
            <a:r>
              <a:rPr lang="en-US" sz="1000" dirty="0"/>
              <a:t>	:	'+'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'-'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'(' </a:t>
            </a:r>
            <a:r>
              <a:rPr lang="en-US" sz="1000" dirty="0" err="1"/>
              <a:t>exp</a:t>
            </a:r>
            <a:r>
              <a:rPr lang="en-US" sz="1000" dirty="0"/>
              <a:t> ')'</a:t>
            </a:r>
          </a:p>
          <a:p>
            <a:r>
              <a:rPr lang="en-US" sz="1000" dirty="0"/>
              <a:t>	|	</a:t>
            </a:r>
            <a:r>
              <a:rPr lang="en-US" sz="1000" dirty="0" err="1">
                <a:solidFill>
                  <a:srgbClr val="FF0000"/>
                </a:solidFill>
              </a:rPr>
              <a:t>rhsvar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	|	</a:t>
            </a:r>
            <a:r>
              <a:rPr lang="en-US" sz="1000" dirty="0" err="1"/>
              <a:t>num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lhsvar</a:t>
            </a:r>
            <a:r>
              <a:rPr lang="en-US" sz="1000" dirty="0"/>
              <a:t>  	:	'x' | 'y' | 'z'</a:t>
            </a:r>
          </a:p>
          <a:p>
            <a:r>
              <a:rPr lang="en-US" sz="1000" dirty="0"/>
              <a:t>    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rhsvar</a:t>
            </a:r>
            <a:r>
              <a:rPr lang="en-US" sz="1000" dirty="0"/>
              <a:t>  	:	'x' | 'y' | 'z'</a:t>
            </a:r>
          </a:p>
          <a:p>
            <a:r>
              <a:rPr lang="en-US" sz="1000" dirty="0"/>
              <a:t>    	;</a:t>
            </a:r>
          </a:p>
          <a:p>
            <a:endParaRPr lang="en-US" sz="1000" dirty="0"/>
          </a:p>
          <a:p>
            <a:r>
              <a:rPr lang="en-US" sz="1000" dirty="0" err="1"/>
              <a:t>num</a:t>
            </a:r>
            <a:r>
              <a:rPr lang="en-US" sz="1000" dirty="0"/>
              <a:t>	:	'0’ …'9'</a:t>
            </a:r>
          </a:p>
          <a:p>
            <a:r>
              <a:rPr lang="en-US" sz="1000" dirty="0"/>
              <a:t>    	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394936"/>
            <a:ext cx="3227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Let’s try it with the a grammar where</a:t>
            </a:r>
            <a:br>
              <a:rPr lang="en-US" sz="1400" dirty="0"/>
            </a:br>
            <a:r>
              <a:rPr lang="en-US" sz="1400" dirty="0"/>
              <a:t>left-hand side and right-hand variables</a:t>
            </a:r>
          </a:p>
          <a:p>
            <a:r>
              <a:rPr lang="en-US" sz="1400" dirty="0"/>
              <a:t>are differentiated.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8889" y="3733800"/>
            <a:ext cx="512807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There is a conflict between the </a:t>
            </a:r>
            <a:r>
              <a:rPr lang="en-US" sz="1400" dirty="0" err="1"/>
              <a:t>lhsvar</a:t>
            </a:r>
            <a:r>
              <a:rPr lang="en-US" sz="1400" dirty="0"/>
              <a:t> rule and </a:t>
            </a:r>
            <a:r>
              <a:rPr lang="en-US" sz="1400" dirty="0" err="1"/>
              <a:t>rhsvar</a:t>
            </a:r>
            <a:r>
              <a:rPr lang="en-US" sz="1400" dirty="0"/>
              <a:t> rule</a:t>
            </a:r>
            <a:br>
              <a:rPr lang="en-US" sz="1400" dirty="0"/>
            </a:br>
            <a:r>
              <a:rPr lang="en-US" sz="1400" dirty="0"/>
              <a:t>here, we do not have enough information to select one</a:t>
            </a:r>
            <a:br>
              <a:rPr lang="en-US" sz="1400" dirty="0"/>
            </a:br>
            <a:r>
              <a:rPr lang="en-US" sz="1400" dirty="0"/>
              <a:t>rule over the other.  This is called a </a:t>
            </a:r>
            <a:r>
              <a:rPr lang="en-US" sz="1400" b="1" dirty="0"/>
              <a:t>reduce/reduce conflict</a:t>
            </a:r>
            <a:br>
              <a:rPr lang="en-US" sz="1400" dirty="0"/>
            </a:br>
            <a:r>
              <a:rPr lang="en-US" sz="1400" dirty="0"/>
              <a:t>in bottom-up parsing terminology.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That means, even though our grammar is a perfectly legal</a:t>
            </a:r>
            <a:br>
              <a:rPr lang="en-US" sz="1400" dirty="0"/>
            </a:br>
            <a:r>
              <a:rPr lang="en-US" sz="1400" dirty="0"/>
              <a:t>context-free grammar, it is not a grammar that can be used </a:t>
            </a:r>
            <a:br>
              <a:rPr lang="en-US" sz="1400" dirty="0"/>
            </a:br>
            <a:r>
              <a:rPr lang="en-US" sz="1400" dirty="0"/>
              <a:t>by a bottom-up parser, we say that the </a:t>
            </a:r>
            <a:r>
              <a:rPr lang="en-US" sz="1400" b="1" dirty="0"/>
              <a:t>grammar is not LR(1)</a:t>
            </a:r>
            <a:r>
              <a:rPr lang="en-US" sz="1400" dirty="0"/>
              <a:t>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We didn’t point this out but there are also grammars which</a:t>
            </a:r>
          </a:p>
          <a:p>
            <a:r>
              <a:rPr lang="en-US" sz="1400" dirty="0"/>
              <a:t>are perfectly legal CFG’s that are not LL(1).</a:t>
            </a:r>
          </a:p>
        </p:txBody>
      </p:sp>
    </p:spTree>
    <p:extLst>
      <p:ext uri="{BB962C8B-B14F-4D97-AF65-F5344CB8AC3E}">
        <p14:creationId xmlns:p14="http://schemas.microsoft.com/office/powerpoint/2010/main" val="4048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 – LR(1)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LR(1) parsers are implemented in such tools as </a:t>
            </a:r>
            <a:r>
              <a:rPr lang="en-US" dirty="0" err="1"/>
              <a:t>Yacc</a:t>
            </a:r>
            <a:r>
              <a:rPr lang="en-US" dirty="0"/>
              <a:t> (Unix) and Bison (Linux)</a:t>
            </a:r>
          </a:p>
          <a:p>
            <a:r>
              <a:rPr lang="en-US" dirty="0"/>
              <a:t>The tool we will be using, Ply, also implements LR(1) parsing.</a:t>
            </a:r>
          </a:p>
          <a:p>
            <a:r>
              <a:rPr lang="en-US" dirty="0"/>
              <a:t>Other tools such as ANTLR implement LL(1) parsing*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96000"/>
            <a:ext cx="7391400" cy="457200"/>
          </a:xfrm>
        </p:spPr>
        <p:txBody>
          <a:bodyPr/>
          <a:lstStyle/>
          <a:p>
            <a:pPr algn="l"/>
            <a:r>
              <a:rPr lang="en-US" sz="2000" dirty="0"/>
              <a:t>* Actually ANTLR implement LL(k) parsing a slightly more powerful version of LL(1) parsing.</a:t>
            </a:r>
          </a:p>
        </p:txBody>
      </p:sp>
    </p:spTree>
    <p:extLst>
      <p:ext uri="{BB962C8B-B14F-4D97-AF65-F5344CB8AC3E}">
        <p14:creationId xmlns:p14="http://schemas.microsoft.com/office/powerpoint/2010/main" val="124017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Writing parsers by hand if difficult and time consuming</a:t>
            </a:r>
          </a:p>
          <a:p>
            <a:r>
              <a:rPr lang="en-US" dirty="0"/>
              <a:t>The resulting parsers are difficult to maintain and extend</a:t>
            </a:r>
          </a:p>
          <a:p>
            <a:r>
              <a:rPr lang="en-US" dirty="0"/>
              <a:t>Ideally we would like a tool that reads a grammar definition and generates a parser from that description</a:t>
            </a:r>
          </a:p>
          <a:p>
            <a:r>
              <a:rPr lang="en-US" dirty="0"/>
              <a:t>Note:  This is only true for relatively small languages.  Turns out that the parsers for large languages such as Python or Java are written by hand and are typically </a:t>
            </a:r>
            <a:r>
              <a:rPr lang="en-US" dirty="0" err="1"/>
              <a:t>sLL</a:t>
            </a:r>
            <a:r>
              <a:rPr lang="en-US" dirty="0"/>
              <a:t>(1) with many hand coded exceptions built in.</a:t>
            </a:r>
          </a:p>
        </p:txBody>
      </p:sp>
    </p:spTree>
    <p:extLst>
      <p:ext uri="{BB962C8B-B14F-4D97-AF65-F5344CB8AC3E}">
        <p14:creationId xmlns:p14="http://schemas.microsoft.com/office/powerpoint/2010/main" val="307328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Generators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7298" y="2500551"/>
            <a:ext cx="14478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Parser</a:t>
            </a:r>
          </a:p>
          <a:p>
            <a:pPr algn="ctr"/>
            <a:r>
              <a:rPr lang="en-US" sz="2000" dirty="0"/>
              <a:t>Generator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5298" y="2576751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8727" y="2576751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63026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Grammar</a:t>
            </a:r>
            <a:br>
              <a:rPr lang="en-US" dirty="0"/>
            </a:br>
            <a:r>
              <a:rPr lang="en-US" dirty="0"/>
              <a:t>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6013" y="2581837"/>
            <a:ext cx="194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 Code</a:t>
            </a:r>
            <a:br>
              <a:rPr lang="en-US" dirty="0"/>
            </a:br>
            <a:r>
              <a:rPr lang="en-US" dirty="0"/>
              <a:t>(e.g. Python)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3317" y="4185072"/>
            <a:ext cx="536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That looks very much like a translator!</a:t>
            </a:r>
          </a:p>
        </p:txBody>
      </p:sp>
    </p:spTree>
    <p:extLst>
      <p:ext uri="{BB962C8B-B14F-4D97-AF65-F5344CB8AC3E}">
        <p14:creationId xmlns:p14="http://schemas.microsoft.com/office/powerpoint/2010/main" val="3953606549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39134</TotalTime>
  <Words>1748</Words>
  <Application>Microsoft Macintosh PowerPoint</Application>
  <PresentationFormat>On-screen Show (4:3)</PresentationFormat>
  <Paragraphs>362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</vt:lpstr>
      <vt:lpstr>Courier-Bold</vt:lpstr>
      <vt:lpstr>Wingdings</vt:lpstr>
      <vt:lpstr>csc402-ln001</vt:lpstr>
      <vt:lpstr>Bottom-Up Parsing – LR(1)</vt:lpstr>
      <vt:lpstr>Bottom-Up Parsing – LR(1)</vt:lpstr>
      <vt:lpstr>Bottom-Up Parsing – LR(1)</vt:lpstr>
      <vt:lpstr>Bottom-Up Parsing – LR(1)</vt:lpstr>
      <vt:lpstr>Bottom-Up Parsing – LR(1)</vt:lpstr>
      <vt:lpstr>Bottom-Up Parsing – LR(1)</vt:lpstr>
      <vt:lpstr>Bottom-Up Parsing – LR(1)</vt:lpstr>
      <vt:lpstr>Parser Generators</vt:lpstr>
      <vt:lpstr>Parser Generators</vt:lpstr>
      <vt:lpstr>Parser Generators</vt:lpstr>
      <vt:lpstr>Using Ply</vt:lpstr>
      <vt:lpstr>Using Ply</vt:lpstr>
      <vt:lpstr>Using Ply</vt:lpstr>
      <vt:lpstr>Actions</vt:lpstr>
      <vt:lpstr>Actions </vt:lpstr>
      <vt:lpstr>Actions </vt:lpstr>
      <vt:lpstr>Actions</vt:lpstr>
      <vt:lpstr>Assignment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Look at Rules: Syntax Diagrams</dc:title>
  <dc:creator>Lutz</dc:creator>
  <cp:lastModifiedBy>Lutz Hamel</cp:lastModifiedBy>
  <cp:revision>80</cp:revision>
  <cp:lastPrinted>2011-09-12T09:49:49Z</cp:lastPrinted>
  <dcterms:created xsi:type="dcterms:W3CDTF">2011-09-09T17:36:08Z</dcterms:created>
  <dcterms:modified xsi:type="dcterms:W3CDTF">2020-09-25T10:55:27Z</dcterms:modified>
</cp:coreProperties>
</file>