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10" r:id="rId21"/>
    <p:sldId id="311" r:id="rId22"/>
    <p:sldId id="268" r:id="rId23"/>
    <p:sldId id="286" r:id="rId24"/>
    <p:sldId id="287" r:id="rId25"/>
    <p:sldId id="304" r:id="rId26"/>
    <p:sldId id="305" r:id="rId27"/>
    <p:sldId id="306" r:id="rId28"/>
    <p:sldId id="307" r:id="rId29"/>
    <p:sldId id="291" r:id="rId30"/>
    <p:sldId id="292" r:id="rId31"/>
    <p:sldId id="288" r:id="rId32"/>
    <p:sldId id="308" r:id="rId33"/>
    <p:sldId id="309" r:id="rId34"/>
    <p:sldId id="293" r:id="rId35"/>
    <p:sldId id="294" r:id="rId36"/>
    <p:sldId id="29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0923"/>
  </p:normalViewPr>
  <p:slideViewPr>
    <p:cSldViewPr>
      <p:cViewPr>
        <p:scale>
          <a:sx n="120" d="100"/>
          <a:sy n="120" d="100"/>
        </p:scale>
        <p:origin x="144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DB9FAC-E07A-954F-8BEB-657FAAAFEE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0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11DA4-8264-1F4B-A2C5-9733E26E9C0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A59FA-E03E-4C42-9A71-4C422F1E7D89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22086-8636-0041-AA37-9C5175E546E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BD41-6C60-E348-99CE-E168111BF9CB}" type="slidenum">
              <a:rPr lang="en-US"/>
              <a:pPr/>
              <a:t>22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BD41-6C60-E348-99CE-E168111BF9CB}" type="slidenum">
              <a:rPr lang="en-US"/>
              <a:pPr/>
              <a:t>23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612B3-F791-A54A-813B-69EAEB5D3E26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6237F-4C40-9546-A4D9-D4883B0B9871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0DA5E-EB6D-9040-B0D7-3B105D11B3A7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25F0D-7CD5-2246-8F2A-14D2150AD71C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E6518-27CA-C649-9827-501CD67C9EE9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0DDDC-CDAB-F940-B0C1-65B9B2D0C502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D0FDC-78CA-DE49-8B00-F9C8A4E5A562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1F644-3E2E-B741-9D9C-42DA43C68080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D7F1F9-3474-1D4E-938A-B28D645B5C7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AAA5D-700A-2748-A3A0-2A5D9DEC85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C4C29-9BD8-EF40-9BFE-74E3E3AD4A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1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E7D4C-CAE3-9645-8761-50BF0D4722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FAD1A-0F6B-8C49-8A6E-5E18E4FF6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8133D-4A4A-F24E-A73E-EFC4F8D3D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12C0B-40C7-7B4C-BB78-B76036F01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FE9BA-4D56-9A49-9DAB-27C84D23C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8E291-4457-9D44-9CFC-EB4DA9800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83FCD-54B0-6449-A289-D89E242A7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BEF7B-F0A4-E542-98B8-5F105A629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7915B996-E070-DC41-865A-F82A2DB6DF9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Interpreter Implementation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crucial insight to implementing functions is that </a:t>
            </a:r>
            <a:r>
              <a:rPr lang="en-US" sz="2200" u="sng" dirty="0"/>
              <a:t>function names act just like variable names</a:t>
            </a:r>
            <a:r>
              <a:rPr lang="en-US" sz="2200" dirty="0"/>
              <a:t> - they are the key into a symbol lookup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function declaration we enter the function name into the symbol table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a function call we search for the function name in the symbol table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second important insight is that </a:t>
            </a:r>
            <a:r>
              <a:rPr lang="en-US" sz="2200" u="sng" dirty="0"/>
              <a:t>the function body is the value that we store with the function name</a:t>
            </a:r>
            <a:r>
              <a:rPr lang="en-US" sz="2200" dirty="0"/>
              <a:t> in the symbol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a function call we lookup the function name in the symbol table and return the function body for interpretation.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symbol table is extended to distinguish between scalar values and function values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59" name="AutoShape 7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3564" name="AutoShape 12"/>
          <p:cNvCxnSpPr>
            <a:cxnSpLocks noChangeShapeType="1"/>
            <a:stCxn id="23562" idx="1"/>
            <a:endCxn id="2355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we use the function value just like we would use the value of a variable, but instead of using it in some arithmetic expression we simply interpret the body of the function in order to compute a return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01385-A990-7A40-B5BC-99BEA1AE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6234422" cy="5311762"/>
          </a:xfrm>
          <a:prstGeom prst="rect">
            <a:avLst/>
          </a:prstGeom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280F06C9-8F1F-3D40-BF04-93EFFA5B3CCC}"/>
              </a:ext>
            </a:extLst>
          </p:cNvPr>
          <p:cNvSpPr/>
          <p:nvPr/>
        </p:nvSpPr>
        <p:spPr bwMode="auto">
          <a:xfrm>
            <a:off x="3581400" y="1828800"/>
            <a:ext cx="3429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D111762-CC09-774A-9FF7-E4979AD0EDFE}"/>
              </a:ext>
            </a:extLst>
          </p:cNvPr>
          <p:cNvSpPr/>
          <p:nvPr/>
        </p:nvSpPr>
        <p:spPr bwMode="auto">
          <a:xfrm>
            <a:off x="2819400" y="1981200"/>
            <a:ext cx="3429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321A36C-A7EC-D64E-A4BB-D8D45EA3E474}"/>
              </a:ext>
            </a:extLst>
          </p:cNvPr>
          <p:cNvSpPr/>
          <p:nvPr/>
        </p:nvSpPr>
        <p:spPr bwMode="auto">
          <a:xfrm>
            <a:off x="3886200" y="5029200"/>
            <a:ext cx="3429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D6887C4E-EFEC-D54D-86E6-C57C3D8B26D8}"/>
              </a:ext>
            </a:extLst>
          </p:cNvPr>
          <p:cNvSpPr/>
          <p:nvPr/>
        </p:nvSpPr>
        <p:spPr bwMode="auto">
          <a:xfrm>
            <a:off x="2895600" y="2362200"/>
            <a:ext cx="3429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6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3AB8-896E-7B4B-AA80-320D83AA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 is like all of our other </a:t>
            </a:r>
            <a:r>
              <a:rPr lang="en-US" dirty="0" err="1"/>
              <a:t>Cuppa</a:t>
            </a:r>
            <a:r>
              <a:rPr lang="en-US" dirty="0"/>
              <a:t> LL(1) frontends </a:t>
            </a:r>
          </a:p>
          <a:p>
            <a:pPr lvl="1"/>
            <a:r>
              <a:rPr lang="en-US" dirty="0"/>
              <a:t>we construct an AST using a parser constructed from an LL(1) grammar.</a:t>
            </a:r>
          </a:p>
          <a:p>
            <a:r>
              <a:rPr lang="en-US" dirty="0"/>
              <a:t>We will concentrate on the three new features outlined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100237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0A7B1-8C3F-764E-A339-155DBBDB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3505200" cy="1171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EE44E6-F57B-8545-A235-02C27F46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04" y="2057400"/>
            <a:ext cx="4862196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3BC44-90B8-374F-9E8C-E4CE58BF7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971800"/>
            <a:ext cx="3368221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AD5DE22F-93F1-E84F-80AD-C738B9D3B2A7}"/>
              </a:ext>
            </a:extLst>
          </p:cNvPr>
          <p:cNvSpPr/>
          <p:nvPr/>
        </p:nvSpPr>
        <p:spPr bwMode="auto">
          <a:xfrm>
            <a:off x="3429000" y="4495800"/>
            <a:ext cx="290196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9092D67-9C85-F84D-8578-DAFA7D66ACB4}"/>
              </a:ext>
            </a:extLst>
          </p:cNvPr>
          <p:cNvSpPr/>
          <p:nvPr/>
        </p:nvSpPr>
        <p:spPr bwMode="auto">
          <a:xfrm>
            <a:off x="1858187" y="5638800"/>
            <a:ext cx="290196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4A2EB44-BA8F-3844-A423-0E0E13968775}"/>
              </a:ext>
            </a:extLst>
          </p:cNvPr>
          <p:cNvSpPr/>
          <p:nvPr/>
        </p:nvSpPr>
        <p:spPr bwMode="auto">
          <a:xfrm>
            <a:off x="2667000" y="6329680"/>
            <a:ext cx="290196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B6892-1B94-4C49-8CEA-3999B512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91540"/>
            <a:ext cx="1828800" cy="1456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6A6FCC-DB7B-AB49-9D96-29DF36B5E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752600"/>
            <a:ext cx="3542907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7007F6C-0D6C-184B-B822-71B15FAA13F7}"/>
              </a:ext>
            </a:extLst>
          </p:cNvPr>
          <p:cNvSpPr/>
          <p:nvPr/>
        </p:nvSpPr>
        <p:spPr bwMode="auto">
          <a:xfrm>
            <a:off x="2895600" y="3733800"/>
            <a:ext cx="609600" cy="3810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6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A0D68E-A21F-D943-B575-6BFA7241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61110"/>
            <a:ext cx="5727700" cy="3339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6C347-C928-2C4C-8111-4B08C987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3200400" cy="964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F9E6B-4152-4C45-8E9C-1AFBC488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066801"/>
            <a:ext cx="4800600" cy="2105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428C49-122F-E740-9D47-E5F1C6C0B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450" y="3886200"/>
            <a:ext cx="4502150" cy="2045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81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9321E-766B-4D4F-A0C8-D32E01B90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89300"/>
            <a:ext cx="1079500" cy="59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44BE52-54FE-E846-8F5F-2B15D32C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127250"/>
            <a:ext cx="3429000" cy="3035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4C44C54-A39C-CF43-BC13-D6640D9708F3}"/>
              </a:ext>
            </a:extLst>
          </p:cNvPr>
          <p:cNvSpPr/>
          <p:nvPr/>
        </p:nvSpPr>
        <p:spPr bwMode="auto">
          <a:xfrm>
            <a:off x="2590800" y="3429000"/>
            <a:ext cx="4572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5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6B5B4-0541-E741-9305-A6B3390B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1"/>
            <a:ext cx="3581400" cy="40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A3C9E-5338-D147-93B4-652C82BA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30305"/>
            <a:ext cx="5114925" cy="2397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90147-D477-2346-AE9A-88F0DDBD3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417472"/>
            <a:ext cx="4502150" cy="2045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79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AD10E-72E3-574E-976D-3281458F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0" y="2438400"/>
            <a:ext cx="3746500" cy="284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A3A73-F0DA-AF46-AE51-429BA265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06800"/>
            <a:ext cx="1854200" cy="2794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07B5974-C257-704D-9575-FEFE1CC2302F}"/>
              </a:ext>
            </a:extLst>
          </p:cNvPr>
          <p:cNvSpPr/>
          <p:nvPr/>
        </p:nvSpPr>
        <p:spPr bwMode="auto">
          <a:xfrm>
            <a:off x="3124200" y="3568700"/>
            <a:ext cx="533400" cy="2921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75" name="AutoShape 7"/>
          <p:cNvCxnSpPr>
            <a:cxnSpLocks noChangeShapeType="1"/>
            <a:stCxn id="7174" idx="0"/>
            <a:endCxn id="717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7180" name="AutoShape 12"/>
          <p:cNvCxnSpPr>
            <a:cxnSpLocks noChangeShapeType="1"/>
            <a:stCxn id="7178" idx="1"/>
            <a:endCxn id="7173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AB871-B301-6A47-95BE-01022AE6F090}"/>
              </a:ext>
            </a:extLst>
          </p:cNvPr>
          <p:cNvSpPr txBox="1"/>
          <p:nvPr/>
        </p:nvSpPr>
        <p:spPr>
          <a:xfrm>
            <a:off x="563526" y="1648047"/>
            <a:ext cx="34163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stmt : return exp? ;?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832B3B-AAFA-564B-9098-A3772218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2362200"/>
            <a:ext cx="6431519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973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07B5974-C257-704D-9575-FEFE1CC2302F}"/>
              </a:ext>
            </a:extLst>
          </p:cNvPr>
          <p:cNvSpPr/>
          <p:nvPr/>
        </p:nvSpPr>
        <p:spPr bwMode="auto">
          <a:xfrm>
            <a:off x="4343400" y="3568700"/>
            <a:ext cx="533400" cy="2921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9F217-BEF8-3E47-ACDF-6116FE16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2597150"/>
            <a:ext cx="3378200" cy="252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E64B7-C722-9442-A09A-1A2F8D1AD327}"/>
              </a:ext>
            </a:extLst>
          </p:cNvPr>
          <p:cNvSpPr txBox="1"/>
          <p:nvPr/>
        </p:nvSpPr>
        <p:spPr>
          <a:xfrm>
            <a:off x="422020" y="351686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declare </a:t>
            </a:r>
            <a:r>
              <a:rPr lang="en-US" sz="1800" dirty="0" err="1">
                <a:latin typeface="Courier" pitchFamily="2" charset="0"/>
              </a:rPr>
              <a:t>inc</a:t>
            </a:r>
            <a:r>
              <a:rPr lang="en-US" sz="1800" dirty="0">
                <a:latin typeface="Courier" pitchFamily="2" charset="0"/>
              </a:rPr>
              <a:t>(x) return x+1;</a:t>
            </a:r>
          </a:p>
        </p:txBody>
      </p:sp>
    </p:spTree>
    <p:extLst>
      <p:ext uri="{BB962C8B-B14F-4D97-AF65-F5344CB8AC3E}">
        <p14:creationId xmlns:p14="http://schemas.microsoft.com/office/powerpoint/2010/main" val="201635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symbol table is extended so that we can manipulate scopes in order to implement </a:t>
            </a:r>
            <a:r>
              <a:rPr lang="en-US" i="1" dirty="0"/>
              <a:t>static scoping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0" y="705683"/>
            <a:ext cx="3082895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BA2DA2"/>
                </a:solidFill>
                <a:latin typeface="Menlo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__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__(self):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[{}]</a:t>
            </a:r>
          </a:p>
          <a:p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get_config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900" dirty="0"/>
              <a:t># we make a shallow copy of the symbol table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list(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set_config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c):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c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push_scope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latin typeface="Helvetica" charset="0"/>
              </a:rPr>
              <a:t>	</a:t>
            </a:r>
            <a:r>
              <a:rPr lang="mr-IN" sz="900" dirty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pop_scope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latin typeface="Helvetica" charset="0"/>
              </a:rPr>
              <a:t>	</a:t>
            </a:r>
            <a:r>
              <a:rPr lang="mr-IN" sz="900" dirty="0">
                <a:latin typeface="Helvetica" charset="0"/>
              </a:rPr>
              <a:t>…</a:t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	</a:t>
            </a:r>
            <a:r>
              <a:rPr lang="mr-IN" sz="900" dirty="0">
                <a:latin typeface="Helvetica" charset="0"/>
              </a:rPr>
              <a:t> …</a:t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declare_fun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	</a:t>
            </a:r>
            <a:r>
              <a:rPr lang="mr-IN" sz="900" dirty="0">
                <a:latin typeface="Helvetica" charset="0"/>
              </a:rPr>
              <a:t> …</a:t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lookup_sym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latin typeface="Helvetica" charset="0"/>
              </a:rPr>
              <a:t>	</a:t>
            </a:r>
            <a:r>
              <a:rPr lang="mr-IN" sz="900" dirty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update_sym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	</a:t>
            </a:r>
            <a:r>
              <a:rPr lang="mr-IN" sz="900" dirty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15636" y="2576945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cuppa3_symtab.py</a:t>
            </a:r>
          </a:p>
        </p:txBody>
      </p:sp>
      <p:sp>
        <p:nvSpPr>
          <p:cNvPr id="7" name="Right Arrow 6"/>
          <p:cNvSpPr/>
          <p:nvPr/>
        </p:nvSpPr>
        <p:spPr bwMode="auto">
          <a:xfrm flipH="1">
            <a:off x="6248400" y="159249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995F352-C52A-CC4B-890E-8C1151437E32}"/>
              </a:ext>
            </a:extLst>
          </p:cNvPr>
          <p:cNvSpPr/>
          <p:nvPr/>
        </p:nvSpPr>
        <p:spPr bwMode="auto">
          <a:xfrm flipH="1">
            <a:off x="6248400" y="21336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738596E-1442-C947-AD9D-DE41D7C2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116540"/>
            <a:ext cx="4729170" cy="6436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Walker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5606657" y="2514600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5459937" y="3395374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5612337" y="3547774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5459937" y="4606636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491" y="2078182"/>
            <a:ext cx="2561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News: the interpretation</a:t>
            </a:r>
            <a:br>
              <a:rPr lang="en-US" sz="1400" dirty="0"/>
            </a:br>
            <a:r>
              <a:rPr lang="en-US" sz="1400" dirty="0"/>
              <a:t>of the AST is the same as for</a:t>
            </a:r>
            <a:br>
              <a:rPr lang="en-US" sz="1400" dirty="0"/>
            </a:br>
            <a:r>
              <a:rPr lang="en-US" sz="1400" dirty="0"/>
              <a:t>Cuppa2 except for the nodes</a:t>
            </a:r>
            <a:br>
              <a:rPr lang="en-US" sz="1400" dirty="0"/>
            </a:br>
            <a:r>
              <a:rPr lang="en-US" sz="1400" dirty="0"/>
              <a:t>shown with the red arrow.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2618" y="3990109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cuppa3_interp_walk.py</a:t>
            </a:r>
          </a:p>
        </p:txBody>
      </p:sp>
    </p:spTree>
    <p:extLst>
      <p:ext uri="{BB962C8B-B14F-4D97-AF65-F5344CB8AC3E}">
        <p14:creationId xmlns:p14="http://schemas.microsoft.com/office/powerpoint/2010/main" val="10170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EC3C-E637-104F-B31A-5DC6958A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A475-AA5C-A341-970D-42E785BB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two types of values that we need to store in the symbol table</a:t>
            </a:r>
          </a:p>
          <a:p>
            <a:pPr lvl="1"/>
            <a:r>
              <a:rPr lang="en-US" dirty="0"/>
              <a:t>Integer values</a:t>
            </a:r>
          </a:p>
          <a:p>
            <a:pPr lvl="1"/>
            <a:r>
              <a:rPr lang="en-US" dirty="0"/>
              <a:t>Function values</a:t>
            </a:r>
          </a:p>
          <a:p>
            <a:r>
              <a:rPr lang="en-US" dirty="0"/>
              <a:t>We tag the values that we store in the symbol table with appropriate type tags</a:t>
            </a:r>
          </a:p>
          <a:p>
            <a:pPr lvl="1"/>
            <a:r>
              <a:rPr lang="en-US" dirty="0"/>
              <a:t>Traditionally this is called a ‘symbol table record’</a:t>
            </a:r>
          </a:p>
          <a:p>
            <a:pPr lvl="1"/>
            <a:r>
              <a:rPr lang="en-US" dirty="0"/>
              <a:t>For us it is just a tuple of type tag and value</a:t>
            </a:r>
          </a:p>
        </p:txBody>
      </p:sp>
    </p:spTree>
    <p:extLst>
      <p:ext uri="{BB962C8B-B14F-4D97-AF65-F5344CB8AC3E}">
        <p14:creationId xmlns:p14="http://schemas.microsoft.com/office/powerpoint/2010/main" val="309495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1D6F-5E41-F84E-8D58-D8EC021F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Declarations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2E973-9818-D04E-8A3B-35D8581C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8779"/>
            <a:ext cx="4292600" cy="1650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C1E33194-6363-4F41-861D-EB2B72AACE16}"/>
              </a:ext>
            </a:extLst>
          </p:cNvPr>
          <p:cNvSpPr/>
          <p:nvPr/>
        </p:nvSpPr>
        <p:spPr bwMode="auto">
          <a:xfrm>
            <a:off x="3200400" y="3200400"/>
            <a:ext cx="152400" cy="3048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FA42F-E430-814D-8708-D3B9B6EA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18" y="3790141"/>
            <a:ext cx="4933950" cy="2013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5A0EAB4F-08A1-A645-BAC8-EBD58EF73949}"/>
              </a:ext>
            </a:extLst>
          </p:cNvPr>
          <p:cNvSpPr/>
          <p:nvPr/>
        </p:nvSpPr>
        <p:spPr bwMode="auto">
          <a:xfrm>
            <a:off x="5029200" y="5257800"/>
            <a:ext cx="152400" cy="3048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08FA0-AB9F-7F49-B462-EB3C48083FA1}"/>
              </a:ext>
            </a:extLst>
          </p:cNvPr>
          <p:cNvSpPr txBox="1"/>
          <p:nvPr/>
        </p:nvSpPr>
        <p:spPr>
          <a:xfrm>
            <a:off x="890864" y="4734580"/>
            <a:ext cx="2143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Function context needed</a:t>
            </a:r>
            <a:br>
              <a:rPr lang="en-US" sz="1400" dirty="0"/>
            </a:br>
            <a:r>
              <a:rPr lang="en-US" sz="1400" dirty="0"/>
              <a:t>for static scoping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BF1EF-586A-E84A-90AF-E01304A8E3C3}"/>
              </a:ext>
            </a:extLst>
          </p:cNvPr>
          <p:cNvCxnSpPr>
            <a:stCxn id="8" idx="3"/>
          </p:cNvCxnSpPr>
          <p:nvPr/>
        </p:nvCxnSpPr>
        <p:spPr bwMode="auto">
          <a:xfrm flipV="1">
            <a:off x="3034400" y="4876800"/>
            <a:ext cx="623200" cy="119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4387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ACBB-69D6-C340-8645-4FDCEA3A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F7AE-8077-3D4A-B122-E63436FA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633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fact that we are binding tuples into the symbol table affects assignment statements</a:t>
            </a:r>
          </a:p>
          <a:p>
            <a:r>
              <a:rPr lang="en-US" dirty="0"/>
              <a:t>We have to bind tuples into the symbol table for assigned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07187-D4CD-B444-B80E-75171694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14800"/>
            <a:ext cx="56007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A35B63C7-4691-FC48-AB91-C630DEFDE546}"/>
              </a:ext>
            </a:extLst>
          </p:cNvPr>
          <p:cNvSpPr/>
          <p:nvPr/>
        </p:nvSpPr>
        <p:spPr bwMode="auto">
          <a:xfrm>
            <a:off x="5029200" y="5791200"/>
            <a:ext cx="152400" cy="3048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2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E57E-986E-584C-8151-74A47D50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Identifier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D978-0F25-4949-BC3E-D98F9AF9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4049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Variables that appear in expressions return values</a:t>
            </a:r>
          </a:p>
          <a:p>
            <a:r>
              <a:rPr lang="en-US" dirty="0"/>
              <a:t>Before we can return a value, we need to unpack the structure bound into the symbol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84138-692E-7C44-A0F2-B26DDA33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76600"/>
            <a:ext cx="6032500" cy="2469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7215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859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difference between call statements and call expressions:</a:t>
            </a:r>
          </a:p>
          <a:p>
            <a:pPr lvl="1"/>
            <a:r>
              <a:rPr lang="en-US" dirty="0"/>
              <a:t>Call statements </a:t>
            </a:r>
            <a:r>
              <a:rPr lang="mr-IN" dirty="0"/>
              <a:t>–</a:t>
            </a:r>
            <a:r>
              <a:rPr lang="en-US" dirty="0"/>
              <a:t> return value of a function is ignored</a:t>
            </a:r>
          </a:p>
          <a:p>
            <a:pPr lvl="1"/>
            <a:r>
              <a:rPr lang="en-US" dirty="0"/>
              <a:t>Call expressions </a:t>
            </a:r>
            <a:r>
              <a:rPr lang="mr-IN" dirty="0"/>
              <a:t>–</a:t>
            </a:r>
            <a:r>
              <a:rPr lang="en-US" dirty="0"/>
              <a:t> function has to provide a return value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62000" y="4165600"/>
            <a:ext cx="2100263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Note: the return value of functions</a:t>
            </a:r>
          </a:p>
          <a:p>
            <a:r>
              <a:rPr lang="en-US" dirty="0"/>
              <a:t>called as statement is ignored.</a:t>
            </a:r>
          </a:p>
          <a:p>
            <a:r>
              <a:rPr lang="en-US" dirty="0"/>
              <a:t>Consider:</a:t>
            </a:r>
          </a:p>
          <a:p>
            <a:endParaRPr lang="en-US" dirty="0"/>
          </a:p>
          <a:p>
            <a:r>
              <a:rPr lang="en-US" dirty="0"/>
              <a:t>declare f () {</a:t>
            </a:r>
          </a:p>
          <a:p>
            <a:r>
              <a:rPr lang="en-US" dirty="0"/>
              <a:t>     put(1001);</a:t>
            </a:r>
          </a:p>
          <a:p>
            <a:r>
              <a:rPr lang="en-US" dirty="0"/>
              <a:t>     return 1001;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f();</a:t>
            </a:r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953000" y="4292600"/>
            <a:ext cx="1362874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declare </a:t>
            </a:r>
            <a:r>
              <a:rPr lang="en-US" sz="1400" dirty="0" err="1"/>
              <a:t>inc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return</a:t>
            </a:r>
            <a:r>
              <a:rPr lang="en-US" sz="1400" dirty="0"/>
              <a:t> i+1;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declare x = 10;</a:t>
            </a:r>
          </a:p>
          <a:p>
            <a:r>
              <a:rPr lang="en-US" sz="1400" dirty="0"/>
              <a:t>declare y; </a:t>
            </a:r>
          </a:p>
          <a:p>
            <a:r>
              <a:rPr lang="en-US" sz="1400" dirty="0"/>
              <a:t>y = </a:t>
            </a:r>
            <a:r>
              <a:rPr lang="en-US" sz="1400" dirty="0" err="1">
                <a:solidFill>
                  <a:srgbClr val="FF0000"/>
                </a:solidFill>
              </a:rPr>
              <a:t>inc</a:t>
            </a:r>
            <a:r>
              <a:rPr lang="en-US" sz="1400" dirty="0"/>
              <a:t>(x);</a:t>
            </a:r>
          </a:p>
          <a:p>
            <a:r>
              <a:rPr lang="en-US" sz="1400" dirty="0"/>
              <a:t>put y;</a:t>
            </a:r>
          </a:p>
        </p:txBody>
      </p:sp>
    </p:spTree>
    <p:extLst>
      <p:ext uri="{BB962C8B-B14F-4D97-AF65-F5344CB8AC3E}">
        <p14:creationId xmlns:p14="http://schemas.microsoft.com/office/powerpoint/2010/main" val="77415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3" name="AutoShape 7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9228" name="AutoShape 12"/>
          <p:cNvCxnSpPr>
            <a:cxnSpLocks noChangeShapeType="1"/>
            <a:stCxn id="9226" idx="1"/>
            <a:endCxn id="922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5500688" y="2286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do we get function return values to the call site?</a:t>
            </a:r>
          </a:p>
          <a:p>
            <a:pPr lvl="1"/>
            <a:r>
              <a:rPr lang="en-US" dirty="0"/>
              <a:t>We </a:t>
            </a:r>
            <a:r>
              <a:rPr lang="en-US" i="1" dirty="0"/>
              <a:t>throw</a:t>
            </a:r>
            <a:r>
              <a:rPr lang="en-US" dirty="0"/>
              <a:t> them!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2743200"/>
            <a:ext cx="1557959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15EAD-4B8B-9349-A253-A9E48B58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362200"/>
            <a:ext cx="4101842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74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62F68-87D8-744E-914C-58CE3F34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17" y="1638866"/>
            <a:ext cx="3502236" cy="1371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D7725-91EE-6244-8E47-BC0FB47A1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8" y="3449632"/>
            <a:ext cx="2438400" cy="1267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B9A867-5E92-0049-8E4B-0BB39E0DA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018" y="2824892"/>
            <a:ext cx="5683250" cy="1936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DAEA7C-6B71-524B-BD3A-6FA3A3E90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643" y="5105400"/>
            <a:ext cx="1568450" cy="1289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47DE19-8EFD-AB4E-9378-2881B7E04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510" y="5239766"/>
            <a:ext cx="2552700" cy="1432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3515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652F-6DEF-3D4D-ABBA-826D3B03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7F3B8-5612-9A4B-A607-8DB538922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63" y="685800"/>
            <a:ext cx="5765537" cy="579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06D3C9-3229-0846-BF32-292677F1010E}"/>
              </a:ext>
            </a:extLst>
          </p:cNvPr>
          <p:cNvSpPr txBox="1"/>
          <p:nvPr/>
        </p:nvSpPr>
        <p:spPr>
          <a:xfrm>
            <a:off x="474562" y="2696901"/>
            <a:ext cx="214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‘</a:t>
            </a:r>
            <a:r>
              <a:rPr lang="en-US" sz="1400" dirty="0" err="1"/>
              <a:t>handle_call</a:t>
            </a:r>
            <a:r>
              <a:rPr lang="en-US" sz="1400" dirty="0"/>
              <a:t>’ our function</a:t>
            </a:r>
            <a:br>
              <a:rPr lang="en-US" sz="1400" dirty="0"/>
            </a:br>
            <a:r>
              <a:rPr lang="en-US" sz="1400" dirty="0"/>
              <a:t>call work horse</a:t>
            </a:r>
          </a:p>
        </p:txBody>
      </p:sp>
    </p:spTree>
    <p:extLst>
      <p:ext uri="{BB962C8B-B14F-4D97-AF65-F5344CB8AC3E}">
        <p14:creationId xmlns:p14="http://schemas.microsoft.com/office/powerpoint/2010/main" val="3333993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390C-1E44-1940-B55D-C8D640BA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E52BB-5A9B-C342-8C21-CFAF1BCF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94889"/>
            <a:ext cx="4076700" cy="2316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4C9950-989D-EB48-BB05-C2DD2A96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538" y="3429000"/>
            <a:ext cx="6083300" cy="2897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00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D67B7-9E04-334D-AEF2-A28D2BAE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4724400" cy="2978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633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Interpreter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8723C-9A3A-B143-99C1-60AB5943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6238"/>
            <a:ext cx="3922424" cy="3001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8FED5D-9F5C-754F-9AEB-B2A76A915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115" y="5004744"/>
            <a:ext cx="4169485" cy="1167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358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#5 – see </a:t>
            </a:r>
            <a:r>
              <a:rPr lang="en-US" dirty="0" err="1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1" name="AutoShape 7"/>
          <p:cNvCxnSpPr>
            <a:cxnSpLocks noChangeShapeType="1"/>
            <a:stCxn id="11270" idx="0"/>
            <a:endCxn id="1126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1276" name="AutoShape 12"/>
          <p:cNvCxnSpPr>
            <a:cxnSpLocks noChangeShapeType="1"/>
            <a:stCxn id="11274" idx="1"/>
            <a:endCxn id="1126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5500688" y="3124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19" name="AutoShape 7"/>
          <p:cNvCxnSpPr>
            <a:cxnSpLocks noChangeShapeType="1"/>
            <a:stCxn id="13318" idx="0"/>
            <a:endCxn id="1331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3324" name="AutoShape 12"/>
          <p:cNvCxnSpPr>
            <a:cxnSpLocks noChangeShapeType="1"/>
            <a:stCxn id="13322" idx="1"/>
            <a:endCxn id="1331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5500688" y="3352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67" name="AutoShape 7"/>
          <p:cNvCxnSpPr>
            <a:cxnSpLocks noChangeShapeType="1"/>
            <a:stCxn id="15366" idx="0"/>
            <a:endCxn id="15365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5372" name="AutoShape 12"/>
          <p:cNvCxnSpPr>
            <a:cxnSpLocks noChangeShapeType="1"/>
            <a:stCxn id="15370" idx="1"/>
            <a:endCxn id="15366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28051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Setup the function call:</a:t>
            </a:r>
          </a:p>
          <a:p>
            <a:pPr>
              <a:buFontTx/>
              <a:buChar char="•"/>
            </a:pPr>
            <a:r>
              <a:rPr lang="en-US"/>
              <a:t> lookup function name</a:t>
            </a:r>
          </a:p>
          <a:p>
            <a:pPr>
              <a:buFontTx/>
              <a:buChar char="•"/>
            </a:pPr>
            <a:r>
              <a:rPr lang="en-US"/>
              <a:t> retrieve function body</a:t>
            </a:r>
          </a:p>
          <a:p>
            <a:pPr>
              <a:buFontTx/>
              <a:buChar char="•"/>
            </a:pPr>
            <a:r>
              <a:rPr lang="en-US"/>
              <a:t> push new function scope</a:t>
            </a:r>
          </a:p>
          <a:p>
            <a:pPr>
              <a:buFontTx/>
              <a:buChar char="•"/>
            </a:pPr>
            <a:r>
              <a:rPr lang="en-US"/>
              <a:t> init formal parameters with actual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5" name="AutoShape 7"/>
          <p:cNvCxnSpPr>
            <a:cxnSpLocks noChangeShapeType="1"/>
            <a:stCxn id="17414" idx="0"/>
            <a:endCxn id="1741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7420" name="AutoShape 12"/>
          <p:cNvCxnSpPr>
            <a:cxnSpLocks noChangeShapeType="1"/>
            <a:stCxn id="17418" idx="1"/>
            <a:endCxn id="17414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5500688" y="4648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3213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called function and compute return value.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3" name="AutoShape 7"/>
          <p:cNvCxnSpPr>
            <a:cxnSpLocks noChangeShapeType="1"/>
            <a:stCxn id="19462" idx="0"/>
            <a:endCxn id="1946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9468" name="AutoShape 12"/>
          <p:cNvCxnSpPr>
            <a:cxnSpLocks noChangeShapeType="1"/>
            <a:stCxn id="19466" idx="1"/>
            <a:endCxn id="1946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5546725" y="5105400"/>
            <a:ext cx="1697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Exit the called function:</a:t>
            </a:r>
          </a:p>
          <a:p>
            <a:pPr>
              <a:buFontTx/>
              <a:buChar char="•"/>
            </a:pPr>
            <a:r>
              <a:rPr lang="en-US"/>
              <a:t> pop the function scope</a:t>
            </a:r>
          </a:p>
          <a:p>
            <a:pPr>
              <a:buFontTx/>
              <a:buChar char="•"/>
            </a:pPr>
            <a:r>
              <a:rPr lang="en-US"/>
              <a:t> store the return value in 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1" name="AutoShape 7"/>
          <p:cNvCxnSpPr>
            <a:cxnSpLocks noChangeShapeType="1"/>
            <a:stCxn id="21510" idx="0"/>
            <a:endCxn id="2150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1516" name="AutoShape 12"/>
          <p:cNvCxnSpPr>
            <a:cxnSpLocks noChangeShapeType="1"/>
            <a:stCxn id="21514" idx="1"/>
            <a:endCxn id="2150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5500688" y="3810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546725" y="5110163"/>
            <a:ext cx="1997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put statement </a:t>
            </a:r>
            <a:r>
              <a:rPr lang="en-US">
                <a:sym typeface="Symbol" charset="0"/>
              </a:rPr>
              <a:t> 11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28560</TotalTime>
  <Words>1415</Words>
  <Application>Microsoft Macintosh PowerPoint</Application>
  <PresentationFormat>On-screen Show (4:3)</PresentationFormat>
  <Paragraphs>294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Courier</vt:lpstr>
      <vt:lpstr>Helvetica</vt:lpstr>
      <vt:lpstr>Menlo</vt:lpstr>
      <vt:lpstr>Wingdings</vt:lpstr>
      <vt:lpstr>csc402-ln003</vt:lpstr>
      <vt:lpstr>Interpreter Implementation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Cuppa3 Frontend</vt:lpstr>
      <vt:lpstr>Cuppa3 Frontend</vt:lpstr>
      <vt:lpstr>Cuppa3 Frontend</vt:lpstr>
      <vt:lpstr>Cuppa3 Frontend</vt:lpstr>
      <vt:lpstr>Cuppa3 Frontend</vt:lpstr>
      <vt:lpstr>Cuppa3 Frontend</vt:lpstr>
      <vt:lpstr>Cuppa3 Frontend</vt:lpstr>
      <vt:lpstr>Cuppa3 Frontend</vt:lpstr>
      <vt:lpstr>Cuppa3 Frontend</vt:lpstr>
      <vt:lpstr>Cuppa3 Frontend</vt:lpstr>
      <vt:lpstr>Symbol Table</vt:lpstr>
      <vt:lpstr>Symbol  Table</vt:lpstr>
      <vt:lpstr>Interp  Walker</vt:lpstr>
      <vt:lpstr>Interpreting Declarations</vt:lpstr>
      <vt:lpstr>Interpreting Declarations</vt:lpstr>
      <vt:lpstr>Interpreting Assignments</vt:lpstr>
      <vt:lpstr>Interpreting Identifier Expressions</vt:lpstr>
      <vt:lpstr>Interpreting Function Calls</vt:lpstr>
      <vt:lpstr>Interpreting Function Calls</vt:lpstr>
      <vt:lpstr>Interpreting Function Calls</vt:lpstr>
      <vt:lpstr>Interpreting Function Calls</vt:lpstr>
      <vt:lpstr>Interpreting Function Calls</vt:lpstr>
      <vt:lpstr>Driver Function</vt:lpstr>
      <vt:lpstr>Testing the Interpreter</vt:lpstr>
      <vt:lpstr>Assignment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Implementation</dc:title>
  <dc:creator>Lutz</dc:creator>
  <cp:lastModifiedBy>Lutz Hamel</cp:lastModifiedBy>
  <cp:revision>50</cp:revision>
  <cp:lastPrinted>2019-11-15T11:48:31Z</cp:lastPrinted>
  <dcterms:created xsi:type="dcterms:W3CDTF">2011-10-31T11:24:13Z</dcterms:created>
  <dcterms:modified xsi:type="dcterms:W3CDTF">2022-11-21T13:47:31Z</dcterms:modified>
</cp:coreProperties>
</file>