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7"/>
  </p:notesMasterIdLst>
  <p:sldIdLst>
    <p:sldId id="262" r:id="rId2"/>
    <p:sldId id="261" r:id="rId3"/>
    <p:sldId id="303" r:id="rId4"/>
    <p:sldId id="268" r:id="rId5"/>
    <p:sldId id="302" r:id="rId6"/>
    <p:sldId id="306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2"/>
    <p:restoredTop sz="91052"/>
  </p:normalViewPr>
  <p:slideViewPr>
    <p:cSldViewPr>
      <p:cViewPr varScale="1">
        <p:scale>
          <a:sx n="100" d="100"/>
          <a:sy n="100" d="100"/>
        </p:scale>
        <p:origin x="167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4D7FFF4-65F0-C34C-8EE1-E0B42FD1F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2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E7386-42E5-E34B-822B-1E5532EBD2C8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AC5E2-395C-6744-B322-E57390FAFE63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6191A-4A3F-A74C-AF15-6D14AAF6C539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85203A-A27A-7244-B9C7-A066EE93136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4B38E-AF4B-7741-AA03-E3ABBBF13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58DB5-4D05-E74C-B998-35F82CAED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2B658-FA37-084D-B770-EF9B900D6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FA80D-2487-9C4C-A580-0A47342BC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326B3-55EB-AD4B-B2AA-28CD81D47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BB003-870C-2F41-85B9-BEF27773E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BC64D-F507-C94E-B35E-BEB6C8930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D4DDD-F854-F344-AE6F-BB0F8CA8E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2F7C-5BFA-1741-8A1B-83AC237EB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97E11-34F2-DB45-B6A7-D72814045F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AAC62604-4141-4241-9970-624CBBEF4EC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In our exp0 programming language we only had words of length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However, most programming languages have words of lengths more than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u="sng" dirty="0"/>
              <a:t>lexical structure</a:t>
            </a:r>
            <a:r>
              <a:rPr lang="en-US" sz="2200" dirty="0"/>
              <a:t> of a programming language specifies how symbols are combined to form words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to be confused with the </a:t>
            </a:r>
            <a:r>
              <a:rPr lang="en-US" sz="2000" u="sng" dirty="0"/>
              <a:t>phrase structure</a:t>
            </a:r>
            <a:r>
              <a:rPr lang="en-US" sz="2000" dirty="0"/>
              <a:t> which tells us how words are combined to form phrases and sentences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lexical structure of a programming language can be specified with </a:t>
            </a:r>
            <a:r>
              <a:rPr lang="en-US" sz="2200" u="sng" dirty="0"/>
              <a:t>regular expressions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whereas the phrase structure is specified with CFGs.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parser</a:t>
            </a:r>
            <a:r>
              <a:rPr lang="ja-JP" altLang="en-US" sz="2200" dirty="0">
                <a:latin typeface="Arial"/>
              </a:rPr>
              <a:t>”</a:t>
            </a:r>
            <a:r>
              <a:rPr lang="en-US" sz="2200" dirty="0"/>
              <a:t> for the lexical structure of a programming language is called a </a:t>
            </a:r>
            <a:r>
              <a:rPr lang="en-US" sz="2200" u="sng" dirty="0"/>
              <a:t>lexical analyzer </a:t>
            </a:r>
            <a:r>
              <a:rPr lang="en-US" sz="2200" dirty="0"/>
              <a:t>or </a:t>
            </a:r>
            <a:r>
              <a:rPr lang="en-US" sz="2200" u="sng" dirty="0" err="1"/>
              <a:t>lexer</a:t>
            </a:r>
            <a:endParaRPr lang="en-US" sz="2200" u="sng" dirty="0"/>
          </a:p>
          <a:p>
            <a:pPr>
              <a:lnSpc>
                <a:spcPct val="90000"/>
              </a:lnSpc>
            </a:pPr>
            <a:r>
              <a:rPr lang="en-US" sz="2200" dirty="0"/>
              <a:t>A </a:t>
            </a:r>
            <a:r>
              <a:rPr lang="en-US" sz="2200" dirty="0" err="1"/>
              <a:t>lexer</a:t>
            </a:r>
            <a:r>
              <a:rPr lang="en-US" sz="2200" dirty="0"/>
              <a:t> converts words and symbols into </a:t>
            </a:r>
            <a:r>
              <a:rPr lang="en-US" sz="2200" u="sng" dirty="0"/>
              <a:t>tokens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1E1B-11D8-5143-A495-2C4BD53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29D7-DCAE-334E-9C0F-C58206F5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regular expression [A-Z] represents a single character between A and Z. Similarly for [a-z] and [0-9]. </a:t>
            </a:r>
          </a:p>
          <a:p>
            <a:r>
              <a:rPr lang="en-US" dirty="0"/>
              <a:t>The special characters \n, \t, and \r are also regular expressions representing the newline character, the TAB character, and the carriage return character, respectively. </a:t>
            </a:r>
          </a:p>
          <a:p>
            <a:r>
              <a:rPr lang="en-US" dirty="0"/>
              <a:t>The dot operator . is a regular expression that represents any single printable character. Most importantly, it does not represent the newline character \n. </a:t>
            </a:r>
          </a:p>
          <a:p>
            <a:r>
              <a:rPr lang="en-US" dirty="0"/>
              <a:t>The ˆ operator computes the complement of a set. For example, if we have the regular expression [</a:t>
            </a:r>
            <a:r>
              <a:rPr lang="en-US" dirty="0" err="1"/>
              <a:t>abc</a:t>
            </a:r>
            <a:r>
              <a:rPr lang="en-US" dirty="0"/>
              <a:t>] matching either </a:t>
            </a:r>
            <a:r>
              <a:rPr lang="en-US" dirty="0" err="1"/>
              <a:t>a,b</a:t>
            </a:r>
            <a:r>
              <a:rPr lang="en-US" dirty="0"/>
              <a:t> or c, then the complement [ˆ</a:t>
            </a:r>
            <a:r>
              <a:rPr lang="en-US" dirty="0" err="1"/>
              <a:t>abc</a:t>
            </a:r>
            <a:r>
              <a:rPr lang="en-US" dirty="0"/>
              <a:t>] will match any character other than a, b, or c. This is useful in conjunction with character classes. For example, the regular expression [A-Z][ˆA-Z] specifies a word structure that starts with a capital letter followed by a single character that is not a capital letter.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9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98F0-4347-064E-BE07-7C88EBCD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247-C3C4-CB4D-972D-75DDF53F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news: the techniques of building top-down parser we have looked at so far apply to parsers that use </a:t>
            </a:r>
            <a:r>
              <a:rPr lang="en-US" dirty="0" err="1"/>
              <a:t>lexers</a:t>
            </a:r>
            <a:r>
              <a:rPr lang="en-US" dirty="0"/>
              <a:t>!</a:t>
            </a:r>
          </a:p>
          <a:p>
            <a:r>
              <a:rPr lang="en-US" dirty="0"/>
              <a:t>Instead of using lookahead symbol we will now use </a:t>
            </a:r>
            <a:r>
              <a:rPr lang="en-US" u="sng" dirty="0"/>
              <a:t>lookahead tokens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65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4D6F-3C58-524D-B911-F9D9C99E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F2C5-D016-984F-AC8C-3B97DB5E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our calc language again</a:t>
            </a:r>
          </a:p>
          <a:p>
            <a:r>
              <a:rPr lang="en-US" dirty="0"/>
              <a:t>We compute the lookahead sets in terms of 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5086E-6434-3F47-A1CB-6554AF5A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5" y="3657600"/>
            <a:ext cx="8229600" cy="218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547A-9B1B-F14B-A5AD-C96C5ED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E2A6-AEA0-F148-B900-BF82F6CC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14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it is straightforward to build 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94405-E4BE-EF4B-A058-4D5EA31A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10953"/>
            <a:ext cx="5918200" cy="97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2F021-23A0-0341-9E65-B07EBBCE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3" y="4786596"/>
            <a:ext cx="5272414" cy="1919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AC847-6634-784B-994C-B6835EF5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819400"/>
            <a:ext cx="5334000" cy="3531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253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BFBE-B1DB-7141-B94E-1963C591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7E1B-9E74-344F-8A31-8E1353ED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dirty="0"/>
              <a:t>Top-level driver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83C2A-B4D0-4340-8C58-2E6244C5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0025"/>
            <a:ext cx="6654800" cy="3237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23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85EE-A20C-E745-B09A-B6462D6A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F638-7B98-884B-81DC-A5D5B0DA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r>
              <a:rPr lang="en-US" dirty="0"/>
              <a:t>Running 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E42BF-CE82-7E4E-A66F-EBDB0CF3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3652381" cy="1177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0AE7A-A7E8-A44F-B5F9-52430043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990" y="3355491"/>
            <a:ext cx="3962400" cy="1161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B77C7-5099-BB4F-881F-10580C0F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724400"/>
            <a:ext cx="3962400" cy="1065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4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719263"/>
            <a:ext cx="7696200" cy="566737"/>
          </a:xfrm>
        </p:spPr>
        <p:txBody>
          <a:bodyPr/>
          <a:lstStyle/>
          <a:p>
            <a:r>
              <a:rPr lang="en-US" sz="2600"/>
              <a:t>This gives us the following hierarchy: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527300" y="2579688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symbol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625725" y="3319463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word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535238" y="407193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438400" y="4865688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sentence</a:t>
            </a:r>
          </a:p>
        </p:txBody>
      </p:sp>
      <p:cxnSp>
        <p:nvCxnSpPr>
          <p:cNvPr id="14352" name="AutoShape 16"/>
          <p:cNvCxnSpPr>
            <a:cxnSpLocks noChangeShapeType="1"/>
          </p:cNvCxnSpPr>
          <p:nvPr/>
        </p:nvCxnSpPr>
        <p:spPr bwMode="auto">
          <a:xfrm>
            <a:off x="0" y="392588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8" idx="2"/>
            <a:endCxn id="14349" idx="0"/>
          </p:cNvCxnSpPr>
          <p:nvPr/>
        </p:nvCxnSpPr>
        <p:spPr bwMode="auto">
          <a:xfrm flipH="1">
            <a:off x="2938463" y="2916238"/>
            <a:ext cx="31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</p:cNvCxnSpPr>
          <p:nvPr/>
        </p:nvCxnSpPr>
        <p:spPr bwMode="auto">
          <a:xfrm>
            <a:off x="2667000" y="4114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9" idx="2"/>
            <a:endCxn id="14350" idx="0"/>
          </p:cNvCxnSpPr>
          <p:nvPr/>
        </p:nvCxnSpPr>
        <p:spPr bwMode="auto">
          <a:xfrm>
            <a:off x="2938463" y="3656013"/>
            <a:ext cx="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50" idx="2"/>
            <a:endCxn id="14351" idx="0"/>
          </p:cNvCxnSpPr>
          <p:nvPr/>
        </p:nvCxnSpPr>
        <p:spPr bwMode="auto">
          <a:xfrm>
            <a:off x="2938463" y="4408488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8" name="AutoShape 22"/>
          <p:cNvSpPr>
            <a:spLocks/>
          </p:cNvSpPr>
          <p:nvPr/>
        </p:nvSpPr>
        <p:spPr bwMode="auto">
          <a:xfrm>
            <a:off x="3533775" y="25908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3762375" y="2917825"/>
            <a:ext cx="362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Lexical structure (regular expressions)</a:t>
            </a:r>
          </a:p>
        </p:txBody>
      </p:sp>
      <p:sp>
        <p:nvSpPr>
          <p:cNvPr id="14360" name="AutoShape 24"/>
          <p:cNvSpPr>
            <a:spLocks/>
          </p:cNvSpPr>
          <p:nvPr/>
        </p:nvSpPr>
        <p:spPr bwMode="auto">
          <a:xfrm>
            <a:off x="3914775" y="3429000"/>
            <a:ext cx="76200" cy="1676400"/>
          </a:xfrm>
          <a:prstGeom prst="righ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219575" y="4083050"/>
            <a:ext cx="278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 structure (grammars)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9515-1BFF-2048-B981-7B10F299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Calc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1C645-57C6-9E4B-AF57-DA0277DF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70889"/>
            <a:ext cx="7696200" cy="23600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language allows us to write expression like,</a:t>
            </a:r>
          </a:p>
          <a:p>
            <a:pPr lvl="1"/>
            <a:r>
              <a:rPr lang="en-US" dirty="0"/>
              <a:t>125</a:t>
            </a:r>
          </a:p>
          <a:p>
            <a:pPr lvl="1"/>
            <a:r>
              <a:rPr lang="en-US" dirty="0"/>
              <a:t>+ 36 14</a:t>
            </a:r>
          </a:p>
          <a:p>
            <a:pPr lvl="1"/>
            <a:r>
              <a:rPr lang="en-US" dirty="0"/>
              <a:t>(+ 1 2 3)</a:t>
            </a:r>
          </a:p>
          <a:p>
            <a:pPr lvl="1"/>
            <a:r>
              <a:rPr lang="en-US" dirty="0"/>
              <a:t>Note that actual values and op names are now encoded as tokens in the grammar, e.g. NUM, PLUS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07EDE-F0D7-0844-8607-DA9F0DCA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543800" cy="21405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775F54-0031-C34D-9935-62806887DA91}"/>
              </a:ext>
            </a:extLst>
          </p:cNvPr>
          <p:cNvCxnSpPr/>
          <p:nvPr/>
        </p:nvCxnSpPr>
        <p:spPr bwMode="auto">
          <a:xfrm>
            <a:off x="1524000" y="1676400"/>
            <a:ext cx="457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E85870-1CFA-3940-B1CC-27935DF34DAA}"/>
              </a:ext>
            </a:extLst>
          </p:cNvPr>
          <p:cNvSpPr txBox="1"/>
          <p:nvPr/>
        </p:nvSpPr>
        <p:spPr>
          <a:xfrm>
            <a:off x="540638" y="137160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EBNF notation</a:t>
            </a:r>
          </a:p>
        </p:txBody>
      </p:sp>
    </p:spTree>
    <p:extLst>
      <p:ext uri="{BB962C8B-B14F-4D97-AF65-F5344CB8AC3E}">
        <p14:creationId xmlns:p14="http://schemas.microsoft.com/office/powerpoint/2010/main" val="15646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definition of Tokens usually has two parts:</a:t>
            </a:r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type</a:t>
            </a:r>
            <a:endParaRPr lang="en-US" sz="2200" dirty="0"/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value</a:t>
            </a:r>
          </a:p>
          <a:p>
            <a:r>
              <a:rPr lang="en-US" dirty="0"/>
              <a:t>For example, in Calc we have </a:t>
            </a:r>
          </a:p>
          <a:p>
            <a:pPr lvl="1"/>
            <a:r>
              <a:rPr lang="en-US" dirty="0"/>
              <a:t>a token type PLUS with a token value of ‘+’</a:t>
            </a:r>
          </a:p>
          <a:p>
            <a:pPr lvl="1"/>
            <a:r>
              <a:rPr lang="en-US" dirty="0"/>
              <a:t>a token type NUM with an integer token value.</a:t>
            </a:r>
          </a:p>
          <a:p>
            <a:r>
              <a:rPr lang="en-US" dirty="0"/>
              <a:t>That means </a:t>
            </a:r>
            <a:r>
              <a:rPr lang="en-US" dirty="0" err="1"/>
              <a:t>lexers</a:t>
            </a:r>
            <a:r>
              <a:rPr lang="en-US" dirty="0"/>
              <a:t> turn character/symbols streams into </a:t>
            </a:r>
            <a:r>
              <a:rPr lang="en-US" i="1" dirty="0"/>
              <a:t>token streams</a:t>
            </a:r>
          </a:p>
          <a:p>
            <a:r>
              <a:rPr lang="en-US" dirty="0"/>
              <a:t>Token streams is what is read by parsers.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F2DB-900F-2846-9205-1EF7F43C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Syntactic Analysis 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2693E-2AA6-7C4E-9687-EDF15CB5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336800"/>
            <a:ext cx="633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A7A3-B3A5-484B-B33D-30935481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163-A3B0-9243-9D2E-B18B8B3D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097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includes the tokenizer and implements a token stream with the following interface: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62DF3-C9BD-5943-80A2-1535F647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535049"/>
            <a:ext cx="7181850" cy="2137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681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34BA-A315-1D4F-BFA1-AAD53504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 Tokens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90DA1-4D67-424A-AB11-F868760D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7086600" cy="2201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BF847-56F8-7A4A-8468-40A19C3A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896941"/>
            <a:ext cx="4514850" cy="2721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40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BECC-1CB8-8A4D-B564-36420187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CDB2-5A7E-5547-8412-10AAF020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014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our </a:t>
            </a:r>
            <a:r>
              <a:rPr lang="en-US" dirty="0" err="1"/>
              <a:t>calc_lexer.py</a:t>
            </a:r>
            <a:r>
              <a:rPr lang="en-US" dirty="0"/>
              <a:t> file all we need to do is to define the token types and values</a:t>
            </a:r>
          </a:p>
          <a:p>
            <a:r>
              <a:rPr lang="en-US" dirty="0"/>
              <a:t>The rest of the code is boiler plate implementing the tokenizer and </a:t>
            </a:r>
            <a:r>
              <a:rPr lang="en-US" dirty="0" err="1"/>
              <a:t>lexer</a:t>
            </a:r>
            <a:endParaRPr lang="en-US" dirty="0"/>
          </a:p>
          <a:p>
            <a:r>
              <a:rPr lang="en-US" dirty="0"/>
              <a:t>We use regular expression to specify the token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71FA-B52B-534D-AEDF-5381021E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962400"/>
            <a:ext cx="39878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36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8523-7B56-0345-87D7-B5D8E3F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176E-D79C-B642-AAC3-539A8100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68153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Each letter A through Z and a through z is a regular expression. </a:t>
            </a:r>
          </a:p>
          <a:p>
            <a:r>
              <a:rPr lang="en-US" dirty="0"/>
              <a:t>Each number 0 through 9 is a regular expression. </a:t>
            </a:r>
          </a:p>
          <a:p>
            <a:r>
              <a:rPr lang="en-US" dirty="0"/>
              <a:t>Each printable character \(, \), -, \+, etc. is a regular expression. </a:t>
            </a:r>
          </a:p>
          <a:p>
            <a:r>
              <a:rPr lang="en-US" dirty="0"/>
              <a:t>If A and B are regular expressions then AB is also a regular expression and represents the concatenation of the two regular expressions. </a:t>
            </a:r>
          </a:p>
          <a:p>
            <a:r>
              <a:rPr lang="en-US" dirty="0"/>
              <a:t>If A is a regular expression then ( A ) is also a regular expression. Parentheses allow us to group regular expressions. Just as in grammars, the use of escaped parentheses in regular expressions is very important because the regular expression ( A ) is different from the regular expression \(A\). The former is the grouping of regular expression A and the latter is the concatenation of the three regular expressions. </a:t>
            </a:r>
          </a:p>
          <a:p>
            <a:r>
              <a:rPr lang="en-US" dirty="0"/>
              <a:t>If A and B are regular expressions then A | B is also a regular expression and represents the choice between regular expression A and regular expression B. </a:t>
            </a:r>
          </a:p>
          <a:p>
            <a:r>
              <a:rPr lang="en-US" dirty="0"/>
              <a:t>If A is a regular expression then A? is also a regular expression and specifies the regular expression A as optional. </a:t>
            </a:r>
          </a:p>
          <a:p>
            <a:r>
              <a:rPr lang="en-US" dirty="0"/>
              <a:t>If A is a regular expression then A* is also a regular expression and specifies that the regular expression A can appear zero or more times. We use the same operator in the EBNF notation for grammars. </a:t>
            </a:r>
          </a:p>
          <a:p>
            <a:r>
              <a:rPr lang="en-US" dirty="0"/>
              <a:t>If A is a regular expression then A+ is also a regular expression and specifies that the regular expression A can appear one or more times. You can think of A+ as a shorthand for AA*.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85463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31796</TotalTime>
  <Words>850</Words>
  <Application>Microsoft Macintosh PowerPoint</Application>
  <PresentationFormat>On-screen Show (4:3)</PresentationFormat>
  <Paragraphs>71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csc402-ln003</vt:lpstr>
      <vt:lpstr>Multi-Symbol Words - Lexical Analysis</vt:lpstr>
      <vt:lpstr>Multi-Symbol Words - Lexical Analysis</vt:lpstr>
      <vt:lpstr>The Calc Language</vt:lpstr>
      <vt:lpstr>Tokens</vt:lpstr>
      <vt:lpstr>The Syntactic Analysis Phase</vt:lpstr>
      <vt:lpstr>The Lexer</vt:lpstr>
      <vt:lpstr>Calc Tokens</vt:lpstr>
      <vt:lpstr>Specifying Tokens</vt:lpstr>
      <vt:lpstr>Regular Expressions</vt:lpstr>
      <vt:lpstr>Regular Expression</vt:lpstr>
      <vt:lpstr>Parsing with Lexers</vt:lpstr>
      <vt:lpstr>Parsing with Lexers</vt:lpstr>
      <vt:lpstr>Parsing with Lexers</vt:lpstr>
      <vt:lpstr>Parsing with Lexers</vt:lpstr>
      <vt:lpstr>Parsing with Lexers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Multi-Symbol Tokens - Lexical Analysis</dc:title>
  <dc:creator>Lutz</dc:creator>
  <cp:lastModifiedBy>Lutz Hamel</cp:lastModifiedBy>
  <cp:revision>67</cp:revision>
  <cp:lastPrinted>2017-09-26T22:22:43Z</cp:lastPrinted>
  <dcterms:created xsi:type="dcterms:W3CDTF">2011-09-12T09:45:53Z</dcterms:created>
  <dcterms:modified xsi:type="dcterms:W3CDTF">2021-09-21T19:31:13Z</dcterms:modified>
</cp:coreProperties>
</file>